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6" r:id="rId4"/>
    <p:sldMasterId id="2147484588" r:id="rId5"/>
  </p:sldMasterIdLst>
  <p:notesMasterIdLst>
    <p:notesMasterId r:id="rId54"/>
  </p:notesMasterIdLst>
  <p:handoutMasterIdLst>
    <p:handoutMasterId r:id="rId55"/>
  </p:handoutMasterIdLst>
  <p:sldIdLst>
    <p:sldId id="256" r:id="rId6"/>
    <p:sldId id="449" r:id="rId7"/>
    <p:sldId id="420" r:id="rId8"/>
    <p:sldId id="452" r:id="rId9"/>
    <p:sldId id="8011" r:id="rId10"/>
    <p:sldId id="500" r:id="rId11"/>
    <p:sldId id="347" r:id="rId12"/>
    <p:sldId id="499" r:id="rId13"/>
    <p:sldId id="504" r:id="rId14"/>
    <p:sldId id="505" r:id="rId15"/>
    <p:sldId id="502" r:id="rId16"/>
    <p:sldId id="8001" r:id="rId17"/>
    <p:sldId id="510" r:id="rId18"/>
    <p:sldId id="506" r:id="rId19"/>
    <p:sldId id="8007" r:id="rId20"/>
    <p:sldId id="8008" r:id="rId21"/>
    <p:sldId id="8012" r:id="rId22"/>
    <p:sldId id="511" r:id="rId23"/>
    <p:sldId id="507" r:id="rId24"/>
    <p:sldId id="508" r:id="rId25"/>
    <p:sldId id="8013" r:id="rId26"/>
    <p:sldId id="513" r:id="rId27"/>
    <p:sldId id="461" r:id="rId28"/>
    <p:sldId id="444" r:id="rId29"/>
    <p:sldId id="522" r:id="rId30"/>
    <p:sldId id="523" r:id="rId31"/>
    <p:sldId id="8103" r:id="rId32"/>
    <p:sldId id="514" r:id="rId33"/>
    <p:sldId id="8010" r:id="rId34"/>
    <p:sldId id="8104" r:id="rId35"/>
    <p:sldId id="516" r:id="rId36"/>
    <p:sldId id="7998" r:id="rId37"/>
    <p:sldId id="517" r:id="rId38"/>
    <p:sldId id="518" r:id="rId39"/>
    <p:sldId id="525" r:id="rId40"/>
    <p:sldId id="281" r:id="rId41"/>
    <p:sldId id="519" r:id="rId42"/>
    <p:sldId id="520" r:id="rId43"/>
    <p:sldId id="521" r:id="rId44"/>
    <p:sldId id="7996" r:id="rId45"/>
    <p:sldId id="515" r:id="rId46"/>
    <p:sldId id="8005" r:id="rId47"/>
    <p:sldId id="8102" r:id="rId48"/>
    <p:sldId id="524" r:id="rId49"/>
    <p:sldId id="8004" r:id="rId50"/>
    <p:sldId id="423" r:id="rId51"/>
    <p:sldId id="285" r:id="rId52"/>
    <p:sldId id="8002" r:id="rId53"/>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FD8103"/>
    <a:srgbClr val="000000"/>
    <a:srgbClr val="ED872F"/>
    <a:srgbClr val="2661A6"/>
    <a:srgbClr val="00599E"/>
    <a:srgbClr val="F8971F"/>
    <a:srgbClr val="00589D"/>
    <a:srgbClr val="FFFFFF"/>
    <a:srgbClr val="4E7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08444-70FF-452C-A132-DB3CB3B386AA}" v="72" dt="2025-06-17T13:24:16.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127" d="100"/>
          <a:sy n="127" d="100"/>
        </p:scale>
        <p:origin x="102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46FC1-D3DE-49E4-AEF7-994EAFEF8536}"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en-US"/>
        </a:p>
      </dgm:t>
    </dgm:pt>
    <dgm:pt modelId="{D6ACDD96-8086-444B-8521-F2E01DE0171D}">
      <dgm:prSet phldrT="[Text]" custT="1"/>
      <dgm:spPr>
        <a:solidFill>
          <a:schemeClr val="accent4">
            <a:lumMod val="20000"/>
            <a:lumOff val="80000"/>
          </a:schemeClr>
        </a:solidFill>
        <a:ln w="22225">
          <a:solidFill>
            <a:schemeClr val="bg1"/>
          </a:solidFill>
        </a:ln>
      </dgm:spPr>
      <dgm:t>
        <a:bodyPr/>
        <a:lstStyle/>
        <a:p>
          <a:r>
            <a:rPr lang="en-US" sz="1600">
              <a:solidFill>
                <a:schemeClr val="tx1"/>
              </a:solidFill>
              <a:latin typeface="TradeGothic LT Light"/>
              <a:cs typeface="Arial"/>
            </a:rPr>
            <a:t>Make changes to benefits</a:t>
          </a:r>
        </a:p>
      </dgm:t>
    </dgm:pt>
    <dgm:pt modelId="{3D3F1C4E-B818-432F-BE4C-5BEC16AA2A79}" type="parTrans" cxnId="{7E415E48-16F2-4CAC-BCD9-BF93F46D9404}">
      <dgm:prSet/>
      <dgm:spPr>
        <a:ln>
          <a:solidFill>
            <a:schemeClr val="bg1"/>
          </a:solidFill>
        </a:ln>
      </dgm:spPr>
      <dgm:t>
        <a:bodyPr/>
        <a:lstStyle/>
        <a:p>
          <a:endParaRPr lang="en-US"/>
        </a:p>
      </dgm:t>
    </dgm:pt>
    <dgm:pt modelId="{546434B9-43D8-4C73-962E-8FCDA4F27277}" type="sibTrans" cxnId="{7E415E48-16F2-4CAC-BCD9-BF93F46D9404}">
      <dgm:prSet/>
      <dgm:spPr/>
      <dgm:t>
        <a:bodyPr/>
        <a:lstStyle/>
        <a:p>
          <a:endParaRPr lang="en-US"/>
        </a:p>
      </dgm:t>
    </dgm:pt>
    <dgm:pt modelId="{E4BBEC0A-70F0-46BA-A986-5732C094CEA2}">
      <dgm:prSet phldrT="[Text]" custT="1"/>
      <dgm:spPr>
        <a:solidFill>
          <a:schemeClr val="accent4">
            <a:lumMod val="20000"/>
            <a:lumOff val="80000"/>
          </a:schemeClr>
        </a:solidFill>
        <a:ln w="22225">
          <a:solidFill>
            <a:schemeClr val="bg1"/>
          </a:solidFill>
        </a:ln>
      </dgm:spPr>
      <dgm:t>
        <a:bodyPr/>
        <a:lstStyle/>
        <a:p>
          <a:r>
            <a:rPr lang="en-US" sz="1600" dirty="0">
              <a:solidFill>
                <a:schemeClr val="tx1"/>
              </a:solidFill>
              <a:latin typeface="TradeGothic LT Light"/>
              <a:cs typeface="Arial" panose="020B0604020202020204" pitchFamily="34" charset="0"/>
            </a:rPr>
            <a:t>Add or remove dependent(s)</a:t>
          </a:r>
          <a:endParaRPr lang="en-US" sz="1400" dirty="0">
            <a:solidFill>
              <a:schemeClr val="tx1"/>
            </a:solidFill>
            <a:latin typeface="TradeGothic LT Light"/>
            <a:cs typeface="Arial" panose="020B0604020202020204" pitchFamily="34" charset="0"/>
          </a:endParaRPr>
        </a:p>
      </dgm:t>
    </dgm:pt>
    <dgm:pt modelId="{8710E7D3-28F9-4B8F-97A0-594E6F8D9F8D}" type="parTrans" cxnId="{9AFF43C3-040F-4C4B-8932-6A49D3DEFFEB}">
      <dgm:prSet/>
      <dgm:spPr>
        <a:ln>
          <a:solidFill>
            <a:schemeClr val="bg1"/>
          </a:solidFill>
        </a:ln>
      </dgm:spPr>
      <dgm:t>
        <a:bodyPr/>
        <a:lstStyle/>
        <a:p>
          <a:endParaRPr lang="en-US"/>
        </a:p>
      </dgm:t>
    </dgm:pt>
    <dgm:pt modelId="{585CDBC3-A511-4990-A3D4-E7C87079D2A5}" type="sibTrans" cxnId="{9AFF43C3-040F-4C4B-8932-6A49D3DEFFEB}">
      <dgm:prSet/>
      <dgm:spPr/>
      <dgm:t>
        <a:bodyPr/>
        <a:lstStyle/>
        <a:p>
          <a:endParaRPr lang="en-US"/>
        </a:p>
      </dgm:t>
    </dgm:pt>
    <dgm:pt modelId="{C90C1F77-C9DD-46EB-A8BB-5B7784E0EB12}">
      <dgm:prSet phldrT="[Text]" custT="1"/>
      <dgm:spPr>
        <a:solidFill>
          <a:schemeClr val="accent4">
            <a:lumMod val="20000"/>
            <a:lumOff val="80000"/>
          </a:schemeClr>
        </a:solidFill>
        <a:ln w="22225">
          <a:solidFill>
            <a:schemeClr val="bg1"/>
          </a:solidFill>
        </a:ln>
      </dgm:spPr>
      <dgm:t>
        <a:bodyPr/>
        <a:lstStyle/>
        <a:p>
          <a:r>
            <a:rPr lang="en-US" sz="1600">
              <a:solidFill>
                <a:schemeClr val="tx1"/>
              </a:solidFill>
              <a:latin typeface="TradeGothic LT Light"/>
              <a:cs typeface="Arial" panose="020B0604020202020204" pitchFamily="34" charset="0"/>
            </a:rPr>
            <a:t>Enroll in coverage for the first time</a:t>
          </a:r>
        </a:p>
      </dgm:t>
    </dgm:pt>
    <dgm:pt modelId="{BE1AEA88-F6F3-491F-AF50-F9B80A5D7B81}" type="parTrans" cxnId="{CC33D557-4D2E-4C69-9D5C-9F29FD435158}">
      <dgm:prSet/>
      <dgm:spPr>
        <a:ln>
          <a:solidFill>
            <a:schemeClr val="bg1"/>
          </a:solidFill>
        </a:ln>
      </dgm:spPr>
      <dgm:t>
        <a:bodyPr/>
        <a:lstStyle/>
        <a:p>
          <a:endParaRPr lang="en-US"/>
        </a:p>
      </dgm:t>
    </dgm:pt>
    <dgm:pt modelId="{B7D6FBD0-8C2A-4A2E-A190-F75B29FD10C9}" type="sibTrans" cxnId="{CC33D557-4D2E-4C69-9D5C-9F29FD435158}">
      <dgm:prSet/>
      <dgm:spPr/>
      <dgm:t>
        <a:bodyPr/>
        <a:lstStyle/>
        <a:p>
          <a:endParaRPr lang="en-US"/>
        </a:p>
      </dgm:t>
    </dgm:pt>
    <dgm:pt modelId="{70B59FFB-8FDA-4CF1-9976-89A279264C02}">
      <dgm:prSet phldrT="[Text]" custT="1"/>
      <dgm:spPr>
        <a:solidFill>
          <a:schemeClr val="accent4">
            <a:lumMod val="20000"/>
            <a:lumOff val="80000"/>
          </a:schemeClr>
        </a:solidFill>
        <a:ln w="22225">
          <a:solidFill>
            <a:schemeClr val="bg1"/>
          </a:solidFill>
        </a:ln>
      </dgm:spPr>
      <dgm:t>
        <a:bodyPr/>
        <a:lstStyle/>
        <a:p>
          <a:r>
            <a:rPr lang="en-US" sz="1600">
              <a:solidFill>
                <a:schemeClr val="tx1"/>
              </a:solidFill>
              <a:latin typeface="TradeGothic LT Light"/>
              <a:cs typeface="Arial" panose="020B0604020202020204" pitchFamily="34" charset="0"/>
            </a:rPr>
            <a:t>Waive coverage previously elected</a:t>
          </a:r>
        </a:p>
      </dgm:t>
    </dgm:pt>
    <dgm:pt modelId="{A790F77F-EF15-40B5-8E04-00146ACFEC69}" type="parTrans" cxnId="{5C6A5D9B-03C7-4F46-B7BF-9D280A10B1BF}">
      <dgm:prSet/>
      <dgm:spPr>
        <a:ln>
          <a:solidFill>
            <a:schemeClr val="bg1"/>
          </a:solidFill>
        </a:ln>
      </dgm:spPr>
      <dgm:t>
        <a:bodyPr/>
        <a:lstStyle/>
        <a:p>
          <a:endParaRPr lang="en-US"/>
        </a:p>
      </dgm:t>
    </dgm:pt>
    <dgm:pt modelId="{70850A6F-4BB6-4BF0-967F-4D0B88DCF8FE}" type="sibTrans" cxnId="{5C6A5D9B-03C7-4F46-B7BF-9D280A10B1BF}">
      <dgm:prSet/>
      <dgm:spPr/>
      <dgm:t>
        <a:bodyPr/>
        <a:lstStyle/>
        <a:p>
          <a:endParaRPr lang="en-US"/>
        </a:p>
      </dgm:t>
    </dgm:pt>
    <dgm:pt modelId="{AA1752E4-C523-4334-A5C1-91D20C2F79F3}">
      <dgm:prSet phldrT="[Text]" custT="1"/>
      <dgm:spPr>
        <a:solidFill>
          <a:srgbClr val="FD8103"/>
        </a:solidFill>
        <a:ln w="22225">
          <a:solidFill>
            <a:schemeClr val="bg1"/>
          </a:solidFill>
        </a:ln>
      </dgm:spPr>
      <dgm:t>
        <a:bodyPr lIns="45720"/>
        <a:lstStyle/>
        <a:p>
          <a:pPr algn="ctr"/>
          <a:r>
            <a:rPr lang="en-US" sz="1200" b="1" dirty="0">
              <a:solidFill>
                <a:schemeClr val="bg1"/>
              </a:solidFill>
              <a:latin typeface="TradeGothic LT Light"/>
              <a:cs typeface="Arial" panose="020B0604020202020204" pitchFamily="34" charset="0"/>
            </a:rPr>
            <a:t>06/30/25 – 07/11/25</a:t>
          </a:r>
        </a:p>
      </dgm:t>
    </dgm:pt>
    <dgm:pt modelId="{80479131-0960-455B-BC2F-53A218ABB0E5}" type="parTrans" cxnId="{5CA7419F-46CF-4976-854C-F7E9B5777F7F}">
      <dgm:prSet/>
      <dgm:spPr>
        <a:ln>
          <a:solidFill>
            <a:schemeClr val="bg1"/>
          </a:solidFill>
        </a:ln>
      </dgm:spPr>
      <dgm:t>
        <a:bodyPr/>
        <a:lstStyle/>
        <a:p>
          <a:endParaRPr lang="en-US"/>
        </a:p>
      </dgm:t>
    </dgm:pt>
    <dgm:pt modelId="{CA43C69C-5CDE-411D-BA3C-DDD6DAD9D610}" type="sibTrans" cxnId="{5CA7419F-46CF-4976-854C-F7E9B5777F7F}">
      <dgm:prSet/>
      <dgm:spPr/>
      <dgm:t>
        <a:bodyPr/>
        <a:lstStyle/>
        <a:p>
          <a:endParaRPr lang="en-US"/>
        </a:p>
      </dgm:t>
    </dgm:pt>
    <dgm:pt modelId="{EB7EB0D7-75E3-4CB6-BECD-08C45F43C620}">
      <dgm:prSet/>
      <dgm:spPr/>
      <dgm:t>
        <a:bodyPr/>
        <a:lstStyle/>
        <a:p>
          <a:endParaRPr lang="en-US"/>
        </a:p>
      </dgm:t>
    </dgm:pt>
    <dgm:pt modelId="{ACA668DD-B7C6-4EB8-9BF2-32A4D6B3D44B}" type="parTrans" cxnId="{E7E7671C-8313-43FD-93C9-9AF7DD717D22}">
      <dgm:prSet/>
      <dgm:spPr/>
      <dgm:t>
        <a:bodyPr/>
        <a:lstStyle/>
        <a:p>
          <a:endParaRPr lang="en-US"/>
        </a:p>
      </dgm:t>
    </dgm:pt>
    <dgm:pt modelId="{EB42B8F9-F392-4E1E-A197-40498525791E}" type="sibTrans" cxnId="{E7E7671C-8313-43FD-93C9-9AF7DD717D22}">
      <dgm:prSet/>
      <dgm:spPr/>
      <dgm:t>
        <a:bodyPr/>
        <a:lstStyle/>
        <a:p>
          <a:endParaRPr lang="en-US"/>
        </a:p>
      </dgm:t>
    </dgm:pt>
    <dgm:pt modelId="{CD1AB650-A1F7-4F9D-A9D7-F641183A4C51}" type="pres">
      <dgm:prSet presAssocID="{EA646FC1-D3DE-49E4-AEF7-994EAFEF8536}" presName="cycle" presStyleCnt="0">
        <dgm:presLayoutVars>
          <dgm:chMax val="1"/>
          <dgm:dir/>
          <dgm:animLvl val="ctr"/>
          <dgm:resizeHandles val="exact"/>
        </dgm:presLayoutVars>
      </dgm:prSet>
      <dgm:spPr/>
    </dgm:pt>
    <dgm:pt modelId="{2195C97F-B243-464C-A5A9-4743C130DC40}" type="pres">
      <dgm:prSet presAssocID="{AA1752E4-C523-4334-A5C1-91D20C2F79F3}" presName="centerShape" presStyleLbl="node0" presStyleIdx="0" presStyleCnt="1" custScaleX="113556" custLinFactNeighborX="-1573" custLinFactNeighborY="-474"/>
      <dgm:spPr/>
    </dgm:pt>
    <dgm:pt modelId="{8A7B1EF3-AF63-40C8-AC75-7102B7048409}" type="pres">
      <dgm:prSet presAssocID="{3D3F1C4E-B818-432F-BE4C-5BEC16AA2A79}" presName="Name9" presStyleLbl="parChTrans1D2" presStyleIdx="0" presStyleCnt="4"/>
      <dgm:spPr/>
    </dgm:pt>
    <dgm:pt modelId="{DD5F1695-87F1-493B-93AF-F27A2AECE5EA}" type="pres">
      <dgm:prSet presAssocID="{3D3F1C4E-B818-432F-BE4C-5BEC16AA2A79}" presName="connTx" presStyleLbl="parChTrans1D2" presStyleIdx="0" presStyleCnt="4"/>
      <dgm:spPr/>
    </dgm:pt>
    <dgm:pt modelId="{73D0665D-46BE-4C04-88A1-302A69D4DD87}" type="pres">
      <dgm:prSet presAssocID="{D6ACDD96-8086-444B-8521-F2E01DE0171D}" presName="node" presStyleLbl="node1" presStyleIdx="0" presStyleCnt="4" custScaleX="131378" custScaleY="116694" custRadScaleRad="91725" custRadScaleInc="-2064">
        <dgm:presLayoutVars>
          <dgm:bulletEnabled val="1"/>
        </dgm:presLayoutVars>
      </dgm:prSet>
      <dgm:spPr/>
    </dgm:pt>
    <dgm:pt modelId="{48DB4A59-197D-44D1-A885-93E1CAF03C5D}" type="pres">
      <dgm:prSet presAssocID="{8710E7D3-28F9-4B8F-97A0-594E6F8D9F8D}" presName="Name9" presStyleLbl="parChTrans1D2" presStyleIdx="1" presStyleCnt="4"/>
      <dgm:spPr/>
    </dgm:pt>
    <dgm:pt modelId="{6B0F70EF-900C-44C5-A802-4BF357C205D4}" type="pres">
      <dgm:prSet presAssocID="{8710E7D3-28F9-4B8F-97A0-594E6F8D9F8D}" presName="connTx" presStyleLbl="parChTrans1D2" presStyleIdx="1" presStyleCnt="4"/>
      <dgm:spPr/>
    </dgm:pt>
    <dgm:pt modelId="{2D21B295-7131-4E13-A057-0E61245B6CE1}" type="pres">
      <dgm:prSet presAssocID="{E4BBEC0A-70F0-46BA-A986-5732C094CEA2}" presName="node" presStyleLbl="node1" presStyleIdx="1" presStyleCnt="4" custScaleX="158118" custScaleY="109886" custRadScaleRad="118252" custRadScaleInc="1654">
        <dgm:presLayoutVars>
          <dgm:bulletEnabled val="1"/>
        </dgm:presLayoutVars>
      </dgm:prSet>
      <dgm:spPr/>
    </dgm:pt>
    <dgm:pt modelId="{FAD0227F-42EE-4ED9-AC21-07A4A4BECA39}" type="pres">
      <dgm:prSet presAssocID="{BE1AEA88-F6F3-491F-AF50-F9B80A5D7B81}" presName="Name9" presStyleLbl="parChTrans1D2" presStyleIdx="2" presStyleCnt="4"/>
      <dgm:spPr/>
    </dgm:pt>
    <dgm:pt modelId="{6FB2EE29-9F77-4D8E-B3FF-7B91C341A0DC}" type="pres">
      <dgm:prSet presAssocID="{BE1AEA88-F6F3-491F-AF50-F9B80A5D7B81}" presName="connTx" presStyleLbl="parChTrans1D2" presStyleIdx="2" presStyleCnt="4"/>
      <dgm:spPr/>
    </dgm:pt>
    <dgm:pt modelId="{57771F75-9D78-46C2-A312-899A027A778D}" type="pres">
      <dgm:prSet presAssocID="{C90C1F77-C9DD-46EB-A8BB-5B7784E0EB12}" presName="node" presStyleLbl="node1" presStyleIdx="2" presStyleCnt="4" custScaleX="120010" custRadScaleRad="94190" custRadScaleInc="-707">
        <dgm:presLayoutVars>
          <dgm:bulletEnabled val="1"/>
        </dgm:presLayoutVars>
      </dgm:prSet>
      <dgm:spPr/>
    </dgm:pt>
    <dgm:pt modelId="{085AF010-BD5A-4D0A-A7AE-ACC497F0549D}" type="pres">
      <dgm:prSet presAssocID="{A790F77F-EF15-40B5-8E04-00146ACFEC69}" presName="Name9" presStyleLbl="parChTrans1D2" presStyleIdx="3" presStyleCnt="4"/>
      <dgm:spPr/>
    </dgm:pt>
    <dgm:pt modelId="{2E2B29BD-CCEC-421E-9D89-6767450EDAFC}" type="pres">
      <dgm:prSet presAssocID="{A790F77F-EF15-40B5-8E04-00146ACFEC69}" presName="connTx" presStyleLbl="parChTrans1D2" presStyleIdx="3" presStyleCnt="4"/>
      <dgm:spPr/>
    </dgm:pt>
    <dgm:pt modelId="{7359EF8C-0E5E-4C6B-8223-62864A8F73E9}" type="pres">
      <dgm:prSet presAssocID="{70B59FFB-8FDA-4CF1-9976-89A279264C02}" presName="node" presStyleLbl="node1" presStyleIdx="3" presStyleCnt="4" custScaleX="158180" custScaleY="109886" custRadScaleRad="118563" custRadScaleInc="-1649">
        <dgm:presLayoutVars>
          <dgm:bulletEnabled val="1"/>
        </dgm:presLayoutVars>
      </dgm:prSet>
      <dgm:spPr/>
    </dgm:pt>
  </dgm:ptLst>
  <dgm:cxnLst>
    <dgm:cxn modelId="{4C4B8E00-1180-478E-B5AA-EB145760753E}" type="presOf" srcId="{A790F77F-EF15-40B5-8E04-00146ACFEC69}" destId="{085AF010-BD5A-4D0A-A7AE-ACC497F0549D}" srcOrd="0" destOrd="0" presId="urn:microsoft.com/office/officeart/2005/8/layout/radial1"/>
    <dgm:cxn modelId="{848C9F02-AFC0-411D-9227-0286127DFBFD}" type="presOf" srcId="{8710E7D3-28F9-4B8F-97A0-594E6F8D9F8D}" destId="{48DB4A59-197D-44D1-A885-93E1CAF03C5D}" srcOrd="0" destOrd="0" presId="urn:microsoft.com/office/officeart/2005/8/layout/radial1"/>
    <dgm:cxn modelId="{FB0C100E-2CEE-47CE-A65B-15FA15C60E94}" type="presOf" srcId="{8710E7D3-28F9-4B8F-97A0-594E6F8D9F8D}" destId="{6B0F70EF-900C-44C5-A802-4BF357C205D4}" srcOrd="1" destOrd="0" presId="urn:microsoft.com/office/officeart/2005/8/layout/radial1"/>
    <dgm:cxn modelId="{E7E7671C-8313-43FD-93C9-9AF7DD717D22}" srcId="{EA646FC1-D3DE-49E4-AEF7-994EAFEF8536}" destId="{EB7EB0D7-75E3-4CB6-BECD-08C45F43C620}" srcOrd="1" destOrd="0" parTransId="{ACA668DD-B7C6-4EB8-9BF2-32A4D6B3D44B}" sibTransId="{EB42B8F9-F392-4E1E-A197-40498525791E}"/>
    <dgm:cxn modelId="{60186D2C-A515-4362-BA2F-1E4183BE0860}" type="presOf" srcId="{3D3F1C4E-B818-432F-BE4C-5BEC16AA2A79}" destId="{8A7B1EF3-AF63-40C8-AC75-7102B7048409}" srcOrd="0" destOrd="0" presId="urn:microsoft.com/office/officeart/2005/8/layout/radial1"/>
    <dgm:cxn modelId="{623ED72F-5431-436F-A0F4-68DBF92482BC}" type="presOf" srcId="{A790F77F-EF15-40B5-8E04-00146ACFEC69}" destId="{2E2B29BD-CCEC-421E-9D89-6767450EDAFC}" srcOrd="1" destOrd="0" presId="urn:microsoft.com/office/officeart/2005/8/layout/radial1"/>
    <dgm:cxn modelId="{5BDFF931-3EC7-41B4-8B6D-663B6A995D32}" type="presOf" srcId="{AA1752E4-C523-4334-A5C1-91D20C2F79F3}" destId="{2195C97F-B243-464C-A5A9-4743C130DC40}" srcOrd="0" destOrd="0" presId="urn:microsoft.com/office/officeart/2005/8/layout/radial1"/>
    <dgm:cxn modelId="{E2354A3F-E98E-44FC-8771-FF74995A5952}" type="presOf" srcId="{C90C1F77-C9DD-46EB-A8BB-5B7784E0EB12}" destId="{57771F75-9D78-46C2-A312-899A027A778D}" srcOrd="0" destOrd="0" presId="urn:microsoft.com/office/officeart/2005/8/layout/radial1"/>
    <dgm:cxn modelId="{7E415E48-16F2-4CAC-BCD9-BF93F46D9404}" srcId="{AA1752E4-C523-4334-A5C1-91D20C2F79F3}" destId="{D6ACDD96-8086-444B-8521-F2E01DE0171D}" srcOrd="0" destOrd="0" parTransId="{3D3F1C4E-B818-432F-BE4C-5BEC16AA2A79}" sibTransId="{546434B9-43D8-4C73-962E-8FCDA4F27277}"/>
    <dgm:cxn modelId="{34BD196E-8A8D-42A6-BF02-52121AA0FEA7}" type="presOf" srcId="{BE1AEA88-F6F3-491F-AF50-F9B80A5D7B81}" destId="{6FB2EE29-9F77-4D8E-B3FF-7B91C341A0DC}" srcOrd="1" destOrd="0" presId="urn:microsoft.com/office/officeart/2005/8/layout/radial1"/>
    <dgm:cxn modelId="{9F8BE44E-5AA9-4235-BE0A-1927574FBC8E}" type="presOf" srcId="{D6ACDD96-8086-444B-8521-F2E01DE0171D}" destId="{73D0665D-46BE-4C04-88A1-302A69D4DD87}" srcOrd="0" destOrd="0" presId="urn:microsoft.com/office/officeart/2005/8/layout/radial1"/>
    <dgm:cxn modelId="{CC33D557-4D2E-4C69-9D5C-9F29FD435158}" srcId="{AA1752E4-C523-4334-A5C1-91D20C2F79F3}" destId="{C90C1F77-C9DD-46EB-A8BB-5B7784E0EB12}" srcOrd="2" destOrd="0" parTransId="{BE1AEA88-F6F3-491F-AF50-F9B80A5D7B81}" sibTransId="{B7D6FBD0-8C2A-4A2E-A190-F75B29FD10C9}"/>
    <dgm:cxn modelId="{0426EA7D-DD0C-4646-A9B9-AC0EC910E86D}" type="presOf" srcId="{70B59FFB-8FDA-4CF1-9976-89A279264C02}" destId="{7359EF8C-0E5E-4C6B-8223-62864A8F73E9}" srcOrd="0" destOrd="0" presId="urn:microsoft.com/office/officeart/2005/8/layout/radial1"/>
    <dgm:cxn modelId="{64873F85-3797-4185-8936-B1DC69F4F410}" type="presOf" srcId="{BE1AEA88-F6F3-491F-AF50-F9B80A5D7B81}" destId="{FAD0227F-42EE-4ED9-AC21-07A4A4BECA39}" srcOrd="0" destOrd="0" presId="urn:microsoft.com/office/officeart/2005/8/layout/radial1"/>
    <dgm:cxn modelId="{59027798-6F8C-41B6-A755-5054E55E952F}" type="presOf" srcId="{3D3F1C4E-B818-432F-BE4C-5BEC16AA2A79}" destId="{DD5F1695-87F1-493B-93AF-F27A2AECE5EA}" srcOrd="1" destOrd="0" presId="urn:microsoft.com/office/officeart/2005/8/layout/radial1"/>
    <dgm:cxn modelId="{5C6A5D9B-03C7-4F46-B7BF-9D280A10B1BF}" srcId="{AA1752E4-C523-4334-A5C1-91D20C2F79F3}" destId="{70B59FFB-8FDA-4CF1-9976-89A279264C02}" srcOrd="3" destOrd="0" parTransId="{A790F77F-EF15-40B5-8E04-00146ACFEC69}" sibTransId="{70850A6F-4BB6-4BF0-967F-4D0B88DCF8FE}"/>
    <dgm:cxn modelId="{5CA7419F-46CF-4976-854C-F7E9B5777F7F}" srcId="{EA646FC1-D3DE-49E4-AEF7-994EAFEF8536}" destId="{AA1752E4-C523-4334-A5C1-91D20C2F79F3}" srcOrd="0" destOrd="0" parTransId="{80479131-0960-455B-BC2F-53A218ABB0E5}" sibTransId="{CA43C69C-5CDE-411D-BA3C-DDD6DAD9D610}"/>
    <dgm:cxn modelId="{05FF20B1-2702-4EB8-B240-D0A60407F760}" type="presOf" srcId="{EA646FC1-D3DE-49E4-AEF7-994EAFEF8536}" destId="{CD1AB650-A1F7-4F9D-A9D7-F641183A4C51}" srcOrd="0" destOrd="0" presId="urn:microsoft.com/office/officeart/2005/8/layout/radial1"/>
    <dgm:cxn modelId="{9AFF43C3-040F-4C4B-8932-6A49D3DEFFEB}" srcId="{AA1752E4-C523-4334-A5C1-91D20C2F79F3}" destId="{E4BBEC0A-70F0-46BA-A986-5732C094CEA2}" srcOrd="1" destOrd="0" parTransId="{8710E7D3-28F9-4B8F-97A0-594E6F8D9F8D}" sibTransId="{585CDBC3-A511-4990-A3D4-E7C87079D2A5}"/>
    <dgm:cxn modelId="{2D459FFD-EFA7-4ED0-B01E-A163E83100C7}" type="presOf" srcId="{E4BBEC0A-70F0-46BA-A986-5732C094CEA2}" destId="{2D21B295-7131-4E13-A057-0E61245B6CE1}" srcOrd="0" destOrd="0" presId="urn:microsoft.com/office/officeart/2005/8/layout/radial1"/>
    <dgm:cxn modelId="{69BB0B1B-A697-439F-B0FC-9FA3D474E84D}" type="presParOf" srcId="{CD1AB650-A1F7-4F9D-A9D7-F641183A4C51}" destId="{2195C97F-B243-464C-A5A9-4743C130DC40}" srcOrd="0" destOrd="0" presId="urn:microsoft.com/office/officeart/2005/8/layout/radial1"/>
    <dgm:cxn modelId="{6F64B4A5-5453-4A0D-B930-02422F2E4DC6}" type="presParOf" srcId="{CD1AB650-A1F7-4F9D-A9D7-F641183A4C51}" destId="{8A7B1EF3-AF63-40C8-AC75-7102B7048409}" srcOrd="1" destOrd="0" presId="urn:microsoft.com/office/officeart/2005/8/layout/radial1"/>
    <dgm:cxn modelId="{D8C13905-378F-43BA-A929-75C77D9CAC3C}" type="presParOf" srcId="{8A7B1EF3-AF63-40C8-AC75-7102B7048409}" destId="{DD5F1695-87F1-493B-93AF-F27A2AECE5EA}" srcOrd="0" destOrd="0" presId="urn:microsoft.com/office/officeart/2005/8/layout/radial1"/>
    <dgm:cxn modelId="{93DFF155-11D4-45D1-AC48-218EC2978779}" type="presParOf" srcId="{CD1AB650-A1F7-4F9D-A9D7-F641183A4C51}" destId="{73D0665D-46BE-4C04-88A1-302A69D4DD87}" srcOrd="2" destOrd="0" presId="urn:microsoft.com/office/officeart/2005/8/layout/radial1"/>
    <dgm:cxn modelId="{DAFDB2EC-886B-4A44-AA48-0AD775C9A252}" type="presParOf" srcId="{CD1AB650-A1F7-4F9D-A9D7-F641183A4C51}" destId="{48DB4A59-197D-44D1-A885-93E1CAF03C5D}" srcOrd="3" destOrd="0" presId="urn:microsoft.com/office/officeart/2005/8/layout/radial1"/>
    <dgm:cxn modelId="{81C40C86-E423-4162-B4B9-C056CEF03E64}" type="presParOf" srcId="{48DB4A59-197D-44D1-A885-93E1CAF03C5D}" destId="{6B0F70EF-900C-44C5-A802-4BF357C205D4}" srcOrd="0" destOrd="0" presId="urn:microsoft.com/office/officeart/2005/8/layout/radial1"/>
    <dgm:cxn modelId="{45987119-9A8C-464D-8445-05F40E9CAD7C}" type="presParOf" srcId="{CD1AB650-A1F7-4F9D-A9D7-F641183A4C51}" destId="{2D21B295-7131-4E13-A057-0E61245B6CE1}" srcOrd="4" destOrd="0" presId="urn:microsoft.com/office/officeart/2005/8/layout/radial1"/>
    <dgm:cxn modelId="{FB48928B-06AD-49AC-A979-622389CC3D29}" type="presParOf" srcId="{CD1AB650-A1F7-4F9D-A9D7-F641183A4C51}" destId="{FAD0227F-42EE-4ED9-AC21-07A4A4BECA39}" srcOrd="5" destOrd="0" presId="urn:microsoft.com/office/officeart/2005/8/layout/radial1"/>
    <dgm:cxn modelId="{5E6B64FC-59BA-4BB1-9E03-06A42198DB2E}" type="presParOf" srcId="{FAD0227F-42EE-4ED9-AC21-07A4A4BECA39}" destId="{6FB2EE29-9F77-4D8E-B3FF-7B91C341A0DC}" srcOrd="0" destOrd="0" presId="urn:microsoft.com/office/officeart/2005/8/layout/radial1"/>
    <dgm:cxn modelId="{BE3F6F4D-C2AE-40EE-9D9E-5EECB1FE534B}" type="presParOf" srcId="{CD1AB650-A1F7-4F9D-A9D7-F641183A4C51}" destId="{57771F75-9D78-46C2-A312-899A027A778D}" srcOrd="6" destOrd="0" presId="urn:microsoft.com/office/officeart/2005/8/layout/radial1"/>
    <dgm:cxn modelId="{ABD8D9DB-6D14-4C30-A181-3BD8EE4686EC}" type="presParOf" srcId="{CD1AB650-A1F7-4F9D-A9D7-F641183A4C51}" destId="{085AF010-BD5A-4D0A-A7AE-ACC497F0549D}" srcOrd="7" destOrd="0" presId="urn:microsoft.com/office/officeart/2005/8/layout/radial1"/>
    <dgm:cxn modelId="{D760C78D-4FAA-47AD-A6C8-C700233DAA11}" type="presParOf" srcId="{085AF010-BD5A-4D0A-A7AE-ACC497F0549D}" destId="{2E2B29BD-CCEC-421E-9D89-6767450EDAFC}" srcOrd="0" destOrd="0" presId="urn:microsoft.com/office/officeart/2005/8/layout/radial1"/>
    <dgm:cxn modelId="{5145A704-7188-4435-ABB1-F2122DD8CB6A}" type="presParOf" srcId="{CD1AB650-A1F7-4F9D-A9D7-F641183A4C51}" destId="{7359EF8C-0E5E-4C6B-8223-62864A8F73E9}" srcOrd="8" destOrd="0" presId="urn:microsoft.com/office/officeart/2005/8/layout/radial1"/>
  </dgm:cxnLst>
  <dgm:bg>
    <a:solidFill>
      <a:schemeClr val="bg1">
        <a:lumMod val="85000"/>
      </a:schemeClr>
    </a:solid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D41F8-ED0E-4289-9554-4936B511D4B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FB9B6C3-6CD1-459F-9EDD-9C2C5515EA64}">
      <dgm:prSet phldrT="[Text]" custT="1"/>
      <dgm:spPr>
        <a:solidFill>
          <a:srgbClr val="D1D1D1"/>
        </a:solidFill>
      </dgm:spPr>
      <dgm:t>
        <a:bodyPr/>
        <a:lstStyle/>
        <a:p>
          <a:r>
            <a:rPr lang="en-US" sz="3200" b="0" dirty="0">
              <a:solidFill>
                <a:schemeClr val="tx1"/>
              </a:solidFill>
              <a:latin typeface="TradeGothic LT Light"/>
            </a:rPr>
            <a:t>Key Points for 2025</a:t>
          </a:r>
        </a:p>
      </dgm:t>
    </dgm:pt>
    <dgm:pt modelId="{604E122B-B674-4637-9DDA-0B1938EAF182}" type="parTrans" cxnId="{3081B4DC-50E9-4993-9E49-E424EA100F6B}">
      <dgm:prSet/>
      <dgm:spPr/>
      <dgm:t>
        <a:bodyPr/>
        <a:lstStyle/>
        <a:p>
          <a:endParaRPr lang="en-US"/>
        </a:p>
      </dgm:t>
    </dgm:pt>
    <dgm:pt modelId="{4C017343-3D17-43CC-A805-9C640F80E846}" type="sibTrans" cxnId="{3081B4DC-50E9-4993-9E49-E424EA100F6B}">
      <dgm:prSet/>
      <dgm:spPr>
        <a:solidFill>
          <a:srgbClr val="FD8103"/>
        </a:solidFill>
        <a:ln>
          <a:solidFill>
            <a:srgbClr val="F8971F"/>
          </a:solidFill>
        </a:ln>
      </dgm:spPr>
      <dgm:t>
        <a:bodyPr/>
        <a:lstStyle/>
        <a:p>
          <a:endParaRPr lang="en-US"/>
        </a:p>
      </dgm:t>
    </dgm:pt>
    <dgm:pt modelId="{508D8541-624B-472A-B934-E5D063CE1C9C}">
      <dgm:prSet phldrT="[Text]" custT="1"/>
      <dgm:spPr>
        <a:solidFill>
          <a:schemeClr val="tx1"/>
        </a:solidFill>
      </dgm:spPr>
      <dgm:t>
        <a:bodyPr/>
        <a:lstStyle/>
        <a:p>
          <a:r>
            <a:rPr lang="en-US" sz="3200" dirty="0">
              <a:solidFill>
                <a:schemeClr val="bg1"/>
              </a:solidFill>
              <a:latin typeface="TradeGothic LT Light"/>
            </a:rPr>
            <a:t>Medical Plan Options</a:t>
          </a:r>
        </a:p>
      </dgm:t>
    </dgm:pt>
    <dgm:pt modelId="{FD6BC23E-7A34-4CD8-97BC-4FEDC91D5B63}" type="parTrans" cxnId="{E1D65A02-373B-4C6D-A3AB-30228999EE84}">
      <dgm:prSet/>
      <dgm:spPr/>
      <dgm:t>
        <a:bodyPr/>
        <a:lstStyle/>
        <a:p>
          <a:endParaRPr lang="en-US"/>
        </a:p>
      </dgm:t>
    </dgm:pt>
    <dgm:pt modelId="{37313634-9A6C-4FE0-AD1D-69623074BE38}" type="sibTrans" cxnId="{E1D65A02-373B-4C6D-A3AB-30228999EE84}">
      <dgm:prSet/>
      <dgm:spPr/>
      <dgm:t>
        <a:bodyPr/>
        <a:lstStyle/>
        <a:p>
          <a:endParaRPr lang="en-US"/>
        </a:p>
      </dgm:t>
    </dgm:pt>
    <dgm:pt modelId="{27941F80-A41B-44DA-AD4E-B5D828D74B50}">
      <dgm:prSet phldrT="[Text]" custT="1"/>
      <dgm:spPr>
        <a:solidFill>
          <a:schemeClr val="tx1"/>
        </a:solidFill>
      </dgm:spPr>
      <dgm:t>
        <a:bodyPr/>
        <a:lstStyle/>
        <a:p>
          <a:r>
            <a:rPr lang="en-US" sz="3200">
              <a:solidFill>
                <a:schemeClr val="bg1"/>
              </a:solidFill>
              <a:latin typeface="TradeGothic LT Light"/>
            </a:rPr>
            <a:t>Supplemental Benefits</a:t>
          </a:r>
        </a:p>
      </dgm:t>
    </dgm:pt>
    <dgm:pt modelId="{1DDB35F3-CD5F-4ADE-9327-F9291FACCC4F}" type="parTrans" cxnId="{4C8F78FE-233F-4DEE-9354-4708AF157311}">
      <dgm:prSet/>
      <dgm:spPr/>
      <dgm:t>
        <a:bodyPr/>
        <a:lstStyle/>
        <a:p>
          <a:endParaRPr lang="en-US"/>
        </a:p>
      </dgm:t>
    </dgm:pt>
    <dgm:pt modelId="{D81116DA-F7D4-446F-96E1-0AEDF9D9C415}" type="sibTrans" cxnId="{4C8F78FE-233F-4DEE-9354-4708AF157311}">
      <dgm:prSet/>
      <dgm:spPr/>
      <dgm:t>
        <a:bodyPr/>
        <a:lstStyle/>
        <a:p>
          <a:endParaRPr lang="en-US"/>
        </a:p>
      </dgm:t>
    </dgm:pt>
    <dgm:pt modelId="{9D9F9532-AD84-4F15-946A-A10A2920D06C}">
      <dgm:prSet phldrT="[Text]" custT="1"/>
      <dgm:spPr>
        <a:solidFill>
          <a:schemeClr val="bg1">
            <a:lumMod val="85000"/>
          </a:schemeClr>
        </a:solidFill>
      </dgm:spPr>
      <dgm:t>
        <a:bodyPr/>
        <a:lstStyle/>
        <a:p>
          <a:r>
            <a:rPr lang="en-US" sz="3200" b="0" dirty="0">
              <a:solidFill>
                <a:schemeClr val="tx1"/>
              </a:solidFill>
              <a:latin typeface="TradeGothic LT Light"/>
            </a:rPr>
            <a:t>Spending Accounts</a:t>
          </a:r>
        </a:p>
      </dgm:t>
    </dgm:pt>
    <dgm:pt modelId="{EA23BBDE-214A-4A43-92A5-4E63D0C3FCA4}" type="parTrans" cxnId="{1E86926F-A0EA-491C-9CF9-155F2D8EC9BA}">
      <dgm:prSet/>
      <dgm:spPr/>
      <dgm:t>
        <a:bodyPr/>
        <a:lstStyle/>
        <a:p>
          <a:endParaRPr lang="en-US"/>
        </a:p>
      </dgm:t>
    </dgm:pt>
    <dgm:pt modelId="{9A2B7B7A-26F5-4017-BAD5-75A9656C82F3}" type="sibTrans" cxnId="{1E86926F-A0EA-491C-9CF9-155F2D8EC9BA}">
      <dgm:prSet/>
      <dgm:spPr/>
      <dgm:t>
        <a:bodyPr/>
        <a:lstStyle/>
        <a:p>
          <a:endParaRPr lang="en-US"/>
        </a:p>
      </dgm:t>
    </dgm:pt>
    <dgm:pt modelId="{7A7C75FB-B32F-4975-B93B-74D60411B62E}">
      <dgm:prSet phldrT="[Text]" custT="1"/>
      <dgm:spPr>
        <a:solidFill>
          <a:srgbClr val="D1D1D1"/>
        </a:solidFill>
      </dgm:spPr>
      <dgm:t>
        <a:bodyPr/>
        <a:lstStyle/>
        <a:p>
          <a:r>
            <a:rPr lang="en-US" sz="3200">
              <a:solidFill>
                <a:schemeClr val="tx1"/>
              </a:solidFill>
              <a:latin typeface="TradeGothic LT Light"/>
            </a:rPr>
            <a:t>Resources</a:t>
          </a:r>
          <a:endParaRPr lang="en-US" sz="3200" b="0">
            <a:solidFill>
              <a:schemeClr val="tx1"/>
            </a:solidFill>
            <a:latin typeface="TradeGothic LT Light"/>
          </a:endParaRPr>
        </a:p>
      </dgm:t>
    </dgm:pt>
    <dgm:pt modelId="{FB8B1FDC-432D-4565-A1BE-22CCCD35EB1F}" type="parTrans" cxnId="{BA834BC9-C08A-4692-A7B7-DA500DDD866C}">
      <dgm:prSet/>
      <dgm:spPr/>
      <dgm:t>
        <a:bodyPr/>
        <a:lstStyle/>
        <a:p>
          <a:endParaRPr lang="en-US"/>
        </a:p>
      </dgm:t>
    </dgm:pt>
    <dgm:pt modelId="{1B8AABA0-D4D5-49B3-B30C-35805ED30E39}" type="sibTrans" cxnId="{BA834BC9-C08A-4692-A7B7-DA500DDD866C}">
      <dgm:prSet/>
      <dgm:spPr/>
      <dgm:t>
        <a:bodyPr/>
        <a:lstStyle/>
        <a:p>
          <a:endParaRPr lang="en-US"/>
        </a:p>
      </dgm:t>
    </dgm:pt>
    <dgm:pt modelId="{5A871B99-B1BA-4A3B-AF42-029794A595E6}" type="pres">
      <dgm:prSet presAssocID="{AE5D41F8-ED0E-4289-9554-4936B511D4B4}" presName="Name0" presStyleCnt="0">
        <dgm:presLayoutVars>
          <dgm:chMax val="7"/>
          <dgm:chPref val="7"/>
          <dgm:dir/>
        </dgm:presLayoutVars>
      </dgm:prSet>
      <dgm:spPr/>
    </dgm:pt>
    <dgm:pt modelId="{A7B97C9E-6668-42BF-A7A5-360D38F93DA0}" type="pres">
      <dgm:prSet presAssocID="{AE5D41F8-ED0E-4289-9554-4936B511D4B4}" presName="Name1" presStyleCnt="0"/>
      <dgm:spPr/>
    </dgm:pt>
    <dgm:pt modelId="{8B1344B0-A572-41C8-9B44-4089D98E6AD1}" type="pres">
      <dgm:prSet presAssocID="{AE5D41F8-ED0E-4289-9554-4936B511D4B4}" presName="cycle" presStyleCnt="0"/>
      <dgm:spPr/>
    </dgm:pt>
    <dgm:pt modelId="{E9E56A4C-B08A-48C9-B99A-7644408570D3}" type="pres">
      <dgm:prSet presAssocID="{AE5D41F8-ED0E-4289-9554-4936B511D4B4}" presName="srcNode" presStyleLbl="node1" presStyleIdx="0" presStyleCnt="5"/>
      <dgm:spPr/>
    </dgm:pt>
    <dgm:pt modelId="{6F5F3889-4BE2-4F0B-852B-7FCCB8158730}" type="pres">
      <dgm:prSet presAssocID="{AE5D41F8-ED0E-4289-9554-4936B511D4B4}" presName="conn" presStyleLbl="parChTrans1D2" presStyleIdx="0" presStyleCnt="1" custLinFactNeighborX="-6529" custLinFactNeighborY="-1166"/>
      <dgm:spPr/>
    </dgm:pt>
    <dgm:pt modelId="{C1FAA7A0-4D86-4E9D-BA96-F6A30E3A3E63}" type="pres">
      <dgm:prSet presAssocID="{AE5D41F8-ED0E-4289-9554-4936B511D4B4}" presName="extraNode" presStyleLbl="node1" presStyleIdx="0" presStyleCnt="5"/>
      <dgm:spPr/>
    </dgm:pt>
    <dgm:pt modelId="{6E5335D7-EC0C-400C-BDDC-5E3F860A7864}" type="pres">
      <dgm:prSet presAssocID="{AE5D41F8-ED0E-4289-9554-4936B511D4B4}" presName="dstNode" presStyleLbl="node1" presStyleIdx="0" presStyleCnt="5"/>
      <dgm:spPr/>
    </dgm:pt>
    <dgm:pt modelId="{64B56955-075C-41FF-8417-A8C4D7E6EF3E}" type="pres">
      <dgm:prSet presAssocID="{BFB9B6C3-6CD1-459F-9EDD-9C2C5515EA64}" presName="text_1" presStyleLbl="node1" presStyleIdx="0" presStyleCnt="5">
        <dgm:presLayoutVars>
          <dgm:bulletEnabled val="1"/>
        </dgm:presLayoutVars>
      </dgm:prSet>
      <dgm:spPr/>
    </dgm:pt>
    <dgm:pt modelId="{0580917F-070A-4EEB-ADF2-7604987A9EDA}" type="pres">
      <dgm:prSet presAssocID="{BFB9B6C3-6CD1-459F-9EDD-9C2C5515EA64}" presName="accent_1" presStyleCnt="0"/>
      <dgm:spPr/>
    </dgm:pt>
    <dgm:pt modelId="{EC9CFCA3-C3BB-409E-A653-25A457323F75}" type="pres">
      <dgm:prSet presAssocID="{BFB9B6C3-6CD1-459F-9EDD-9C2C5515EA64}" presName="accentRepeatNode" presStyleLbl="solidFgAcc1" presStyleIdx="0" presStyleCnt="5"/>
      <dgm:spPr>
        <a:ln>
          <a:solidFill>
            <a:srgbClr val="00599E"/>
          </a:solidFill>
        </a:ln>
      </dgm:spPr>
    </dgm:pt>
    <dgm:pt modelId="{0DD5AA17-ABDD-4008-9821-1526EFDAAE74}" type="pres">
      <dgm:prSet presAssocID="{508D8541-624B-472A-B934-E5D063CE1C9C}" presName="text_2" presStyleLbl="node1" presStyleIdx="1" presStyleCnt="5">
        <dgm:presLayoutVars>
          <dgm:bulletEnabled val="1"/>
        </dgm:presLayoutVars>
      </dgm:prSet>
      <dgm:spPr/>
    </dgm:pt>
    <dgm:pt modelId="{2F3C71BE-41CB-4A68-A2C8-75A277949E78}" type="pres">
      <dgm:prSet presAssocID="{508D8541-624B-472A-B934-E5D063CE1C9C}" presName="accent_2" presStyleCnt="0"/>
      <dgm:spPr/>
    </dgm:pt>
    <dgm:pt modelId="{7D37FF02-C5FF-490B-A0F6-794B154E25D7}" type="pres">
      <dgm:prSet presAssocID="{508D8541-624B-472A-B934-E5D063CE1C9C}" presName="accentRepeatNode" presStyleLbl="solidFgAcc1" presStyleIdx="1" presStyleCnt="5"/>
      <dgm:spPr>
        <a:ln>
          <a:solidFill>
            <a:srgbClr val="00599E"/>
          </a:solidFill>
        </a:ln>
      </dgm:spPr>
    </dgm:pt>
    <dgm:pt modelId="{C0F69C55-6154-4034-B281-28E1B9E2E0DD}" type="pres">
      <dgm:prSet presAssocID="{9D9F9532-AD84-4F15-946A-A10A2920D06C}" presName="text_3" presStyleLbl="node1" presStyleIdx="2" presStyleCnt="5">
        <dgm:presLayoutVars>
          <dgm:bulletEnabled val="1"/>
        </dgm:presLayoutVars>
      </dgm:prSet>
      <dgm:spPr/>
    </dgm:pt>
    <dgm:pt modelId="{2F252D7A-363C-4225-AF70-09FD274C843C}" type="pres">
      <dgm:prSet presAssocID="{9D9F9532-AD84-4F15-946A-A10A2920D06C}" presName="accent_3" presStyleCnt="0"/>
      <dgm:spPr/>
    </dgm:pt>
    <dgm:pt modelId="{929CEE94-E2DE-4821-81E0-392730FEF929}" type="pres">
      <dgm:prSet presAssocID="{9D9F9532-AD84-4F15-946A-A10A2920D06C}" presName="accentRepeatNode" presStyleLbl="solidFgAcc1" presStyleIdx="2" presStyleCnt="5"/>
      <dgm:spPr>
        <a:ln>
          <a:solidFill>
            <a:srgbClr val="00599E"/>
          </a:solidFill>
        </a:ln>
      </dgm:spPr>
    </dgm:pt>
    <dgm:pt modelId="{5F34BEB1-E6AE-4DCF-9C51-B63A22CC9093}" type="pres">
      <dgm:prSet presAssocID="{27941F80-A41B-44DA-AD4E-B5D828D74B50}" presName="text_4" presStyleLbl="node1" presStyleIdx="3" presStyleCnt="5">
        <dgm:presLayoutVars>
          <dgm:bulletEnabled val="1"/>
        </dgm:presLayoutVars>
      </dgm:prSet>
      <dgm:spPr/>
    </dgm:pt>
    <dgm:pt modelId="{51086010-AE87-45C7-BF81-4993F787ACC2}" type="pres">
      <dgm:prSet presAssocID="{27941F80-A41B-44DA-AD4E-B5D828D74B50}" presName="accent_4" presStyleCnt="0"/>
      <dgm:spPr/>
    </dgm:pt>
    <dgm:pt modelId="{1F8F848F-E8E8-4226-ACF1-8EF262EAFE47}" type="pres">
      <dgm:prSet presAssocID="{27941F80-A41B-44DA-AD4E-B5D828D74B50}" presName="accentRepeatNode" presStyleLbl="solidFgAcc1" presStyleIdx="3" presStyleCnt="5"/>
      <dgm:spPr>
        <a:ln>
          <a:solidFill>
            <a:srgbClr val="00599E"/>
          </a:solidFill>
        </a:ln>
      </dgm:spPr>
    </dgm:pt>
    <dgm:pt modelId="{86D82A25-6320-4428-89EC-5E1117E70239}" type="pres">
      <dgm:prSet presAssocID="{7A7C75FB-B32F-4975-B93B-74D60411B62E}" presName="text_5" presStyleLbl="node1" presStyleIdx="4" presStyleCnt="5">
        <dgm:presLayoutVars>
          <dgm:bulletEnabled val="1"/>
        </dgm:presLayoutVars>
      </dgm:prSet>
      <dgm:spPr/>
    </dgm:pt>
    <dgm:pt modelId="{A59D6558-519B-49B2-84B7-FD62C36C262C}" type="pres">
      <dgm:prSet presAssocID="{7A7C75FB-B32F-4975-B93B-74D60411B62E}" presName="accent_5" presStyleCnt="0"/>
      <dgm:spPr/>
    </dgm:pt>
    <dgm:pt modelId="{1ED16FD7-1546-47CF-8606-CDFEC4E798BB}" type="pres">
      <dgm:prSet presAssocID="{7A7C75FB-B32F-4975-B93B-74D60411B62E}" presName="accentRepeatNode" presStyleLbl="solidFgAcc1" presStyleIdx="4" presStyleCnt="5"/>
      <dgm:spPr>
        <a:ln>
          <a:solidFill>
            <a:srgbClr val="00599E"/>
          </a:solidFill>
        </a:ln>
      </dgm:spPr>
    </dgm:pt>
  </dgm:ptLst>
  <dgm:cxnLst>
    <dgm:cxn modelId="{E1D65A02-373B-4C6D-A3AB-30228999EE84}" srcId="{AE5D41F8-ED0E-4289-9554-4936B511D4B4}" destId="{508D8541-624B-472A-B934-E5D063CE1C9C}" srcOrd="1" destOrd="0" parTransId="{FD6BC23E-7A34-4CD8-97BC-4FEDC91D5B63}" sibTransId="{37313634-9A6C-4FE0-AD1D-69623074BE38}"/>
    <dgm:cxn modelId="{50276A0D-296C-4B71-BE6D-746EC5C159AD}" type="presOf" srcId="{27941F80-A41B-44DA-AD4E-B5D828D74B50}" destId="{5F34BEB1-E6AE-4DCF-9C51-B63A22CC9093}" srcOrd="0" destOrd="0" presId="urn:microsoft.com/office/officeart/2008/layout/VerticalCurvedList"/>
    <dgm:cxn modelId="{C1267962-2E16-460B-ABFD-F3DF77B0AEBA}" type="presOf" srcId="{BFB9B6C3-6CD1-459F-9EDD-9C2C5515EA64}" destId="{64B56955-075C-41FF-8417-A8C4D7E6EF3E}" srcOrd="0" destOrd="0" presId="urn:microsoft.com/office/officeart/2008/layout/VerticalCurvedList"/>
    <dgm:cxn modelId="{A9C8FE45-F0CA-4DFE-8E57-078B8838F922}" type="presOf" srcId="{AE5D41F8-ED0E-4289-9554-4936B511D4B4}" destId="{5A871B99-B1BA-4A3B-AF42-029794A595E6}" srcOrd="0" destOrd="0" presId="urn:microsoft.com/office/officeart/2008/layout/VerticalCurvedList"/>
    <dgm:cxn modelId="{B7FC2D4F-0085-4977-8FF9-37DD841FE5FF}" type="presOf" srcId="{9D9F9532-AD84-4F15-946A-A10A2920D06C}" destId="{C0F69C55-6154-4034-B281-28E1B9E2E0DD}" srcOrd="0" destOrd="0" presId="urn:microsoft.com/office/officeart/2008/layout/VerticalCurvedList"/>
    <dgm:cxn modelId="{1E86926F-A0EA-491C-9CF9-155F2D8EC9BA}" srcId="{AE5D41F8-ED0E-4289-9554-4936B511D4B4}" destId="{9D9F9532-AD84-4F15-946A-A10A2920D06C}" srcOrd="2" destOrd="0" parTransId="{EA23BBDE-214A-4A43-92A5-4E63D0C3FCA4}" sibTransId="{9A2B7B7A-26F5-4017-BAD5-75A9656C82F3}"/>
    <dgm:cxn modelId="{A3DE9586-8E43-47A4-8479-DBF6AA696522}" type="presOf" srcId="{508D8541-624B-472A-B934-E5D063CE1C9C}" destId="{0DD5AA17-ABDD-4008-9821-1526EFDAAE74}" srcOrd="0" destOrd="0" presId="urn:microsoft.com/office/officeart/2008/layout/VerticalCurvedList"/>
    <dgm:cxn modelId="{420FAEA9-DF52-4058-A9FE-C368051E4121}" type="presOf" srcId="{4C017343-3D17-43CC-A805-9C640F80E846}" destId="{6F5F3889-4BE2-4F0B-852B-7FCCB8158730}" srcOrd="0" destOrd="0" presId="urn:microsoft.com/office/officeart/2008/layout/VerticalCurvedList"/>
    <dgm:cxn modelId="{BA834BC9-C08A-4692-A7B7-DA500DDD866C}" srcId="{AE5D41F8-ED0E-4289-9554-4936B511D4B4}" destId="{7A7C75FB-B32F-4975-B93B-74D60411B62E}" srcOrd="4" destOrd="0" parTransId="{FB8B1FDC-432D-4565-A1BE-22CCCD35EB1F}" sibTransId="{1B8AABA0-D4D5-49B3-B30C-35805ED30E39}"/>
    <dgm:cxn modelId="{3081B4DC-50E9-4993-9E49-E424EA100F6B}" srcId="{AE5D41F8-ED0E-4289-9554-4936B511D4B4}" destId="{BFB9B6C3-6CD1-459F-9EDD-9C2C5515EA64}" srcOrd="0" destOrd="0" parTransId="{604E122B-B674-4637-9DDA-0B1938EAF182}" sibTransId="{4C017343-3D17-43CC-A805-9C640F80E846}"/>
    <dgm:cxn modelId="{92D179F4-2DE8-445B-8B63-6F88A4F8DFF0}" type="presOf" srcId="{7A7C75FB-B32F-4975-B93B-74D60411B62E}" destId="{86D82A25-6320-4428-89EC-5E1117E70239}" srcOrd="0" destOrd="0" presId="urn:microsoft.com/office/officeart/2008/layout/VerticalCurvedList"/>
    <dgm:cxn modelId="{4C8F78FE-233F-4DEE-9354-4708AF157311}" srcId="{AE5D41F8-ED0E-4289-9554-4936B511D4B4}" destId="{27941F80-A41B-44DA-AD4E-B5D828D74B50}" srcOrd="3" destOrd="0" parTransId="{1DDB35F3-CD5F-4ADE-9327-F9291FACCC4F}" sibTransId="{D81116DA-F7D4-446F-96E1-0AEDF9D9C415}"/>
    <dgm:cxn modelId="{DECD224B-0D50-4C64-B20A-017C56DD99FA}" type="presParOf" srcId="{5A871B99-B1BA-4A3B-AF42-029794A595E6}" destId="{A7B97C9E-6668-42BF-A7A5-360D38F93DA0}" srcOrd="0" destOrd="0" presId="urn:microsoft.com/office/officeart/2008/layout/VerticalCurvedList"/>
    <dgm:cxn modelId="{F38D8A8A-A535-479D-9589-B387421F8E8A}" type="presParOf" srcId="{A7B97C9E-6668-42BF-A7A5-360D38F93DA0}" destId="{8B1344B0-A572-41C8-9B44-4089D98E6AD1}" srcOrd="0" destOrd="0" presId="urn:microsoft.com/office/officeart/2008/layout/VerticalCurvedList"/>
    <dgm:cxn modelId="{4260D6B6-C84F-40C1-82B4-880CC82ED4B9}" type="presParOf" srcId="{8B1344B0-A572-41C8-9B44-4089D98E6AD1}" destId="{E9E56A4C-B08A-48C9-B99A-7644408570D3}" srcOrd="0" destOrd="0" presId="urn:microsoft.com/office/officeart/2008/layout/VerticalCurvedList"/>
    <dgm:cxn modelId="{E9760DF0-D053-44E0-B705-77F9AB832CFB}" type="presParOf" srcId="{8B1344B0-A572-41C8-9B44-4089D98E6AD1}" destId="{6F5F3889-4BE2-4F0B-852B-7FCCB8158730}" srcOrd="1" destOrd="0" presId="urn:microsoft.com/office/officeart/2008/layout/VerticalCurvedList"/>
    <dgm:cxn modelId="{7A0907F9-91E7-4B7A-A4AD-B8B48C80854C}" type="presParOf" srcId="{8B1344B0-A572-41C8-9B44-4089D98E6AD1}" destId="{C1FAA7A0-4D86-4E9D-BA96-F6A30E3A3E63}" srcOrd="2" destOrd="0" presId="urn:microsoft.com/office/officeart/2008/layout/VerticalCurvedList"/>
    <dgm:cxn modelId="{4F53736D-1B23-4666-9144-2B0F99814A6D}" type="presParOf" srcId="{8B1344B0-A572-41C8-9B44-4089D98E6AD1}" destId="{6E5335D7-EC0C-400C-BDDC-5E3F860A7864}" srcOrd="3" destOrd="0" presId="urn:microsoft.com/office/officeart/2008/layout/VerticalCurvedList"/>
    <dgm:cxn modelId="{E1783B6D-4117-4331-96EC-ECDD86FA32AD}" type="presParOf" srcId="{A7B97C9E-6668-42BF-A7A5-360D38F93DA0}" destId="{64B56955-075C-41FF-8417-A8C4D7E6EF3E}" srcOrd="1" destOrd="0" presId="urn:microsoft.com/office/officeart/2008/layout/VerticalCurvedList"/>
    <dgm:cxn modelId="{0C991F9E-2033-4DEF-9241-767B6BAD60EF}" type="presParOf" srcId="{A7B97C9E-6668-42BF-A7A5-360D38F93DA0}" destId="{0580917F-070A-4EEB-ADF2-7604987A9EDA}" srcOrd="2" destOrd="0" presId="urn:microsoft.com/office/officeart/2008/layout/VerticalCurvedList"/>
    <dgm:cxn modelId="{F8FCA24B-638B-4D4E-86FC-FB4B80A08DFD}" type="presParOf" srcId="{0580917F-070A-4EEB-ADF2-7604987A9EDA}" destId="{EC9CFCA3-C3BB-409E-A653-25A457323F75}" srcOrd="0" destOrd="0" presId="urn:microsoft.com/office/officeart/2008/layout/VerticalCurvedList"/>
    <dgm:cxn modelId="{00E28583-D35F-4FD6-9765-72BC7B8D0646}" type="presParOf" srcId="{A7B97C9E-6668-42BF-A7A5-360D38F93DA0}" destId="{0DD5AA17-ABDD-4008-9821-1526EFDAAE74}" srcOrd="3" destOrd="0" presId="urn:microsoft.com/office/officeart/2008/layout/VerticalCurvedList"/>
    <dgm:cxn modelId="{2CFD47C8-F632-4E21-BDB1-824A9C4DF101}" type="presParOf" srcId="{A7B97C9E-6668-42BF-A7A5-360D38F93DA0}" destId="{2F3C71BE-41CB-4A68-A2C8-75A277949E78}" srcOrd="4" destOrd="0" presId="urn:microsoft.com/office/officeart/2008/layout/VerticalCurvedList"/>
    <dgm:cxn modelId="{47D0758D-5651-4406-9525-16A6C33EAAD1}" type="presParOf" srcId="{2F3C71BE-41CB-4A68-A2C8-75A277949E78}" destId="{7D37FF02-C5FF-490B-A0F6-794B154E25D7}" srcOrd="0" destOrd="0" presId="urn:microsoft.com/office/officeart/2008/layout/VerticalCurvedList"/>
    <dgm:cxn modelId="{8ED4AE24-3F8A-4296-B8D4-2F034E1769F6}" type="presParOf" srcId="{A7B97C9E-6668-42BF-A7A5-360D38F93DA0}" destId="{C0F69C55-6154-4034-B281-28E1B9E2E0DD}" srcOrd="5" destOrd="0" presId="urn:microsoft.com/office/officeart/2008/layout/VerticalCurvedList"/>
    <dgm:cxn modelId="{384F9915-6524-4FEF-8BA7-CF5CDE9D5438}" type="presParOf" srcId="{A7B97C9E-6668-42BF-A7A5-360D38F93DA0}" destId="{2F252D7A-363C-4225-AF70-09FD274C843C}" srcOrd="6" destOrd="0" presId="urn:microsoft.com/office/officeart/2008/layout/VerticalCurvedList"/>
    <dgm:cxn modelId="{8BD7AC32-839E-43EC-95A3-72F0833C3928}" type="presParOf" srcId="{2F252D7A-363C-4225-AF70-09FD274C843C}" destId="{929CEE94-E2DE-4821-81E0-392730FEF929}" srcOrd="0" destOrd="0" presId="urn:microsoft.com/office/officeart/2008/layout/VerticalCurvedList"/>
    <dgm:cxn modelId="{EF967896-9771-4C06-96A2-16BC96C21BEB}" type="presParOf" srcId="{A7B97C9E-6668-42BF-A7A5-360D38F93DA0}" destId="{5F34BEB1-E6AE-4DCF-9C51-B63A22CC9093}" srcOrd="7" destOrd="0" presId="urn:microsoft.com/office/officeart/2008/layout/VerticalCurvedList"/>
    <dgm:cxn modelId="{C563AB0D-FD3E-46F4-9030-EEAE1EC95347}" type="presParOf" srcId="{A7B97C9E-6668-42BF-A7A5-360D38F93DA0}" destId="{51086010-AE87-45C7-BF81-4993F787ACC2}" srcOrd="8" destOrd="0" presId="urn:microsoft.com/office/officeart/2008/layout/VerticalCurvedList"/>
    <dgm:cxn modelId="{9011B25D-8EE5-49F7-99E6-7A1898C107F6}" type="presParOf" srcId="{51086010-AE87-45C7-BF81-4993F787ACC2}" destId="{1F8F848F-E8E8-4226-ACF1-8EF262EAFE47}" srcOrd="0" destOrd="0" presId="urn:microsoft.com/office/officeart/2008/layout/VerticalCurvedList"/>
    <dgm:cxn modelId="{ACCD7ED5-7E05-45D0-AB80-F431FBD659D2}" type="presParOf" srcId="{A7B97C9E-6668-42BF-A7A5-360D38F93DA0}" destId="{86D82A25-6320-4428-89EC-5E1117E70239}" srcOrd="9" destOrd="0" presId="urn:microsoft.com/office/officeart/2008/layout/VerticalCurvedList"/>
    <dgm:cxn modelId="{89C60955-197A-4A8C-9661-5F81C8FFAAB3}" type="presParOf" srcId="{A7B97C9E-6668-42BF-A7A5-360D38F93DA0}" destId="{A59D6558-519B-49B2-84B7-FD62C36C262C}" srcOrd="10" destOrd="0" presId="urn:microsoft.com/office/officeart/2008/layout/VerticalCurvedList"/>
    <dgm:cxn modelId="{7473D468-F060-441D-BEA8-6590CE5529B7}" type="presParOf" srcId="{A59D6558-519B-49B2-84B7-FD62C36C262C}" destId="{1ED16FD7-1546-47CF-8606-CDFEC4E798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5C97F-B243-464C-A5A9-4743C130DC40}">
      <dsp:nvSpPr>
        <dsp:cNvPr id="0" name=""/>
        <dsp:cNvSpPr/>
      </dsp:nvSpPr>
      <dsp:spPr>
        <a:xfrm>
          <a:off x="1698487" y="1383121"/>
          <a:ext cx="1167345" cy="1027991"/>
        </a:xfrm>
        <a:prstGeom prst="ellipse">
          <a:avLst/>
        </a:prstGeom>
        <a:solidFill>
          <a:srgbClr val="FD8103"/>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radeGothic LT Light"/>
              <a:cs typeface="Arial" panose="020B0604020202020204" pitchFamily="34" charset="0"/>
            </a:rPr>
            <a:t>06/30/25 – 07/11/25</a:t>
          </a:r>
        </a:p>
      </dsp:txBody>
      <dsp:txXfrm>
        <a:off x="1869441" y="1533667"/>
        <a:ext cx="825437" cy="726899"/>
      </dsp:txXfrm>
    </dsp:sp>
    <dsp:sp modelId="{8A7B1EF3-AF63-40C8-AC75-7102B7048409}">
      <dsp:nvSpPr>
        <dsp:cNvPr id="0" name=""/>
        <dsp:cNvSpPr/>
      </dsp:nvSpPr>
      <dsp:spPr>
        <a:xfrm rot="16262834">
          <a:off x="2242001" y="1312816"/>
          <a:ext cx="100952" cy="39808"/>
        </a:xfrm>
        <a:custGeom>
          <a:avLst/>
          <a:gdLst/>
          <a:ahLst/>
          <a:cxnLst/>
          <a:rect l="0" t="0" r="0" b="0"/>
          <a:pathLst>
            <a:path>
              <a:moveTo>
                <a:pt x="0" y="19904"/>
              </a:moveTo>
              <a:lnTo>
                <a:pt x="100952"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9953" y="1330196"/>
        <a:ext cx="5047" cy="5047"/>
      </dsp:txXfrm>
    </dsp:sp>
    <dsp:sp modelId="{73D0665D-46BE-4C04-88A1-302A69D4DD87}">
      <dsp:nvSpPr>
        <dsp:cNvPr id="0" name=""/>
        <dsp:cNvSpPr/>
      </dsp:nvSpPr>
      <dsp:spPr>
        <a:xfrm>
          <a:off x="1629085" y="82728"/>
          <a:ext cx="1350554" cy="1199604"/>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TradeGothic LT Light"/>
              <a:cs typeface="Arial"/>
            </a:rPr>
            <a:t>Make changes to benefits</a:t>
          </a:r>
        </a:p>
      </dsp:txBody>
      <dsp:txXfrm>
        <a:off x="1826869" y="258406"/>
        <a:ext cx="954986" cy="848248"/>
      </dsp:txXfrm>
    </dsp:sp>
    <dsp:sp modelId="{48DB4A59-197D-44D1-A885-93E1CAF03C5D}">
      <dsp:nvSpPr>
        <dsp:cNvPr id="0" name=""/>
        <dsp:cNvSpPr/>
      </dsp:nvSpPr>
      <dsp:spPr>
        <a:xfrm rot="73558">
          <a:off x="2865643" y="1891385"/>
          <a:ext cx="157520" cy="39808"/>
        </a:xfrm>
        <a:custGeom>
          <a:avLst/>
          <a:gdLst/>
          <a:ahLst/>
          <a:cxnLst/>
          <a:rect l="0" t="0" r="0" b="0"/>
          <a:pathLst>
            <a:path>
              <a:moveTo>
                <a:pt x="0" y="19904"/>
              </a:moveTo>
              <a:lnTo>
                <a:pt x="157520"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0465" y="1907351"/>
        <a:ext cx="7876" cy="7876"/>
      </dsp:txXfrm>
    </dsp:sp>
    <dsp:sp modelId="{2D21B295-7131-4E13-A057-0E61245B6CE1}">
      <dsp:nvSpPr>
        <dsp:cNvPr id="0" name=""/>
        <dsp:cNvSpPr/>
      </dsp:nvSpPr>
      <dsp:spPr>
        <a:xfrm>
          <a:off x="3022760" y="1365549"/>
          <a:ext cx="1625439" cy="1129618"/>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radeGothic LT Light"/>
              <a:cs typeface="Arial" panose="020B0604020202020204" pitchFamily="34" charset="0"/>
            </a:rPr>
            <a:t>Add or remove dependent(s)</a:t>
          </a:r>
          <a:endParaRPr lang="en-US" sz="1400" kern="1200" dirty="0">
            <a:solidFill>
              <a:schemeClr val="tx1"/>
            </a:solidFill>
            <a:latin typeface="TradeGothic LT Light"/>
            <a:cs typeface="Arial" panose="020B0604020202020204" pitchFamily="34" charset="0"/>
          </a:endParaRPr>
        </a:p>
      </dsp:txBody>
      <dsp:txXfrm>
        <a:off x="3260800" y="1530978"/>
        <a:ext cx="1149359" cy="798760"/>
      </dsp:txXfrm>
    </dsp:sp>
    <dsp:sp modelId="{FAD0227F-42EE-4ED9-AC21-07A4A4BECA39}">
      <dsp:nvSpPr>
        <dsp:cNvPr id="0" name=""/>
        <dsp:cNvSpPr/>
      </dsp:nvSpPr>
      <dsp:spPr>
        <a:xfrm rot="5267486">
          <a:off x="2183789" y="2513740"/>
          <a:ext cx="245839" cy="39808"/>
        </a:xfrm>
        <a:custGeom>
          <a:avLst/>
          <a:gdLst/>
          <a:ahLst/>
          <a:cxnLst/>
          <a:rect l="0" t="0" r="0" b="0"/>
          <a:pathLst>
            <a:path>
              <a:moveTo>
                <a:pt x="0" y="19904"/>
              </a:moveTo>
              <a:lnTo>
                <a:pt x="245839"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0562" y="2527499"/>
        <a:ext cx="12291" cy="12291"/>
      </dsp:txXfrm>
    </dsp:sp>
    <dsp:sp modelId="{57771F75-9D78-46C2-A312-899A027A778D}">
      <dsp:nvSpPr>
        <dsp:cNvPr id="0" name=""/>
        <dsp:cNvSpPr/>
      </dsp:nvSpPr>
      <dsp:spPr>
        <a:xfrm>
          <a:off x="1714412" y="2656208"/>
          <a:ext cx="1233692" cy="1027991"/>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TradeGothic LT Light"/>
              <a:cs typeface="Arial" panose="020B0604020202020204" pitchFamily="34" charset="0"/>
            </a:rPr>
            <a:t>Enroll in coverage for the first time</a:t>
          </a:r>
        </a:p>
      </dsp:txBody>
      <dsp:txXfrm>
        <a:off x="1895082" y="2806754"/>
        <a:ext cx="872352" cy="726899"/>
      </dsp:txXfrm>
    </dsp:sp>
    <dsp:sp modelId="{085AF010-BD5A-4D0A-A7AE-ACC497F0549D}">
      <dsp:nvSpPr>
        <dsp:cNvPr id="0" name=""/>
        <dsp:cNvSpPr/>
      </dsp:nvSpPr>
      <dsp:spPr>
        <a:xfrm rot="10722247">
          <a:off x="1625636" y="1891238"/>
          <a:ext cx="73053" cy="39808"/>
        </a:xfrm>
        <a:custGeom>
          <a:avLst/>
          <a:gdLst/>
          <a:ahLst/>
          <a:cxnLst/>
          <a:rect l="0" t="0" r="0" b="0"/>
          <a:pathLst>
            <a:path>
              <a:moveTo>
                <a:pt x="0" y="19904"/>
              </a:moveTo>
              <a:lnTo>
                <a:pt x="73053"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336" y="1909316"/>
        <a:ext cx="3652" cy="3652"/>
      </dsp:txXfrm>
    </dsp:sp>
    <dsp:sp modelId="{7359EF8C-0E5E-4C6B-8223-62864A8F73E9}">
      <dsp:nvSpPr>
        <dsp:cNvPr id="0" name=""/>
        <dsp:cNvSpPr/>
      </dsp:nvSpPr>
      <dsp:spPr>
        <a:xfrm>
          <a:off x="0" y="1365541"/>
          <a:ext cx="1626076" cy="1129618"/>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TradeGothic LT Light"/>
              <a:cs typeface="Arial" panose="020B0604020202020204" pitchFamily="34" charset="0"/>
            </a:rPr>
            <a:t>Waive coverage previously elected</a:t>
          </a:r>
        </a:p>
      </dsp:txBody>
      <dsp:txXfrm>
        <a:off x="238133" y="1530970"/>
        <a:ext cx="1149810" cy="79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F3889-4BE2-4F0B-852B-7FCCB8158730}">
      <dsp:nvSpPr>
        <dsp:cNvPr id="0" name=""/>
        <dsp:cNvSpPr/>
      </dsp:nvSpPr>
      <dsp:spPr>
        <a:xfrm>
          <a:off x="-5263870" y="-879281"/>
          <a:ext cx="6268175" cy="6268175"/>
        </a:xfrm>
        <a:prstGeom prst="blockArc">
          <a:avLst>
            <a:gd name="adj1" fmla="val 18900000"/>
            <a:gd name="adj2" fmla="val 2700000"/>
            <a:gd name="adj3" fmla="val 345"/>
          </a:avLst>
        </a:prstGeom>
        <a:solidFill>
          <a:srgbClr val="FD8103"/>
        </a:solidFill>
        <a:ln w="19050" cap="flat" cmpd="sng" algn="ctr">
          <a:solidFill>
            <a:srgbClr val="F8971F"/>
          </a:solidFill>
          <a:prstDash val="solid"/>
        </a:ln>
        <a:effectLst/>
      </dsp:spPr>
      <dsp:style>
        <a:lnRef idx="2">
          <a:scrgbClr r="0" g="0" b="0"/>
        </a:lnRef>
        <a:fillRef idx="0">
          <a:scrgbClr r="0" g="0" b="0"/>
        </a:fillRef>
        <a:effectRef idx="0">
          <a:scrgbClr r="0" g="0" b="0"/>
        </a:effectRef>
        <a:fontRef idx="minor"/>
      </dsp:style>
    </dsp:sp>
    <dsp:sp modelId="{64B56955-075C-41FF-8417-A8C4D7E6EF3E}">
      <dsp:nvSpPr>
        <dsp:cNvPr id="0" name=""/>
        <dsp:cNvSpPr/>
      </dsp:nvSpPr>
      <dsp:spPr>
        <a:xfrm>
          <a:off x="439222" y="290893"/>
          <a:ext cx="6506644" cy="582159"/>
        </a:xfrm>
        <a:prstGeom prst="rect">
          <a:avLst/>
        </a:prstGeom>
        <a:solidFill>
          <a:srgbClr val="D1D1D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latin typeface="TradeGothic LT Light"/>
            </a:rPr>
            <a:t>Key Points for 2025</a:t>
          </a:r>
        </a:p>
      </dsp:txBody>
      <dsp:txXfrm>
        <a:off x="439222" y="290893"/>
        <a:ext cx="6506644" cy="582159"/>
      </dsp:txXfrm>
    </dsp:sp>
    <dsp:sp modelId="{EC9CFCA3-C3BB-409E-A653-25A457323F75}">
      <dsp:nvSpPr>
        <dsp:cNvPr id="0" name=""/>
        <dsp:cNvSpPr/>
      </dsp:nvSpPr>
      <dsp:spPr>
        <a:xfrm>
          <a:off x="75373" y="218123"/>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0DD5AA17-ABDD-4008-9821-1526EFDAAE74}">
      <dsp:nvSpPr>
        <dsp:cNvPr id="0" name=""/>
        <dsp:cNvSpPr/>
      </dsp:nvSpPr>
      <dsp:spPr>
        <a:xfrm>
          <a:off x="856381" y="1163853"/>
          <a:ext cx="6089485" cy="582159"/>
        </a:xfrm>
        <a:prstGeom prst="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TradeGothic LT Light"/>
            </a:rPr>
            <a:t>Medical Plan Options</a:t>
          </a:r>
        </a:p>
      </dsp:txBody>
      <dsp:txXfrm>
        <a:off x="856381" y="1163853"/>
        <a:ext cx="6089485" cy="582159"/>
      </dsp:txXfrm>
    </dsp:sp>
    <dsp:sp modelId="{7D37FF02-C5FF-490B-A0F6-794B154E25D7}">
      <dsp:nvSpPr>
        <dsp:cNvPr id="0" name=""/>
        <dsp:cNvSpPr/>
      </dsp:nvSpPr>
      <dsp:spPr>
        <a:xfrm>
          <a:off x="492531" y="1091083"/>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C0F69C55-6154-4034-B281-28E1B9E2E0DD}">
      <dsp:nvSpPr>
        <dsp:cNvPr id="0" name=""/>
        <dsp:cNvSpPr/>
      </dsp:nvSpPr>
      <dsp:spPr>
        <a:xfrm>
          <a:off x="984415" y="2036812"/>
          <a:ext cx="5961451" cy="582159"/>
        </a:xfrm>
        <a:prstGeom prst="rect">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latin typeface="TradeGothic LT Light"/>
            </a:rPr>
            <a:t>Spending Accounts</a:t>
          </a:r>
        </a:p>
      </dsp:txBody>
      <dsp:txXfrm>
        <a:off x="984415" y="2036812"/>
        <a:ext cx="5961451" cy="582159"/>
      </dsp:txXfrm>
    </dsp:sp>
    <dsp:sp modelId="{929CEE94-E2DE-4821-81E0-392730FEF929}">
      <dsp:nvSpPr>
        <dsp:cNvPr id="0" name=""/>
        <dsp:cNvSpPr/>
      </dsp:nvSpPr>
      <dsp:spPr>
        <a:xfrm>
          <a:off x="620565" y="1964042"/>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5F34BEB1-E6AE-4DCF-9C51-B63A22CC9093}">
      <dsp:nvSpPr>
        <dsp:cNvPr id="0" name=""/>
        <dsp:cNvSpPr/>
      </dsp:nvSpPr>
      <dsp:spPr>
        <a:xfrm>
          <a:off x="856381" y="2909772"/>
          <a:ext cx="6089485" cy="582159"/>
        </a:xfrm>
        <a:prstGeom prst="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bg1"/>
              </a:solidFill>
              <a:latin typeface="TradeGothic LT Light"/>
            </a:rPr>
            <a:t>Supplemental Benefits</a:t>
          </a:r>
        </a:p>
      </dsp:txBody>
      <dsp:txXfrm>
        <a:off x="856381" y="2909772"/>
        <a:ext cx="6089485" cy="582159"/>
      </dsp:txXfrm>
    </dsp:sp>
    <dsp:sp modelId="{1F8F848F-E8E8-4226-ACF1-8EF262EAFE47}">
      <dsp:nvSpPr>
        <dsp:cNvPr id="0" name=""/>
        <dsp:cNvSpPr/>
      </dsp:nvSpPr>
      <dsp:spPr>
        <a:xfrm>
          <a:off x="492531" y="2837002"/>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86D82A25-6320-4428-89EC-5E1117E70239}">
      <dsp:nvSpPr>
        <dsp:cNvPr id="0" name=""/>
        <dsp:cNvSpPr/>
      </dsp:nvSpPr>
      <dsp:spPr>
        <a:xfrm>
          <a:off x="439222" y="3782732"/>
          <a:ext cx="6506644" cy="582159"/>
        </a:xfrm>
        <a:prstGeom prst="rect">
          <a:avLst/>
        </a:prstGeom>
        <a:solidFill>
          <a:srgbClr val="D1D1D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latin typeface="TradeGothic LT Light"/>
            </a:rPr>
            <a:t>Resources</a:t>
          </a:r>
          <a:endParaRPr lang="en-US" sz="3200" b="0" kern="1200">
            <a:solidFill>
              <a:schemeClr val="tx1"/>
            </a:solidFill>
            <a:latin typeface="TradeGothic LT Light"/>
          </a:endParaRPr>
        </a:p>
      </dsp:txBody>
      <dsp:txXfrm>
        <a:off x="439222" y="3782732"/>
        <a:ext cx="6506644" cy="582159"/>
      </dsp:txXfrm>
    </dsp:sp>
    <dsp:sp modelId="{1ED16FD7-1546-47CF-8606-CDFEC4E798BB}">
      <dsp:nvSpPr>
        <dsp:cNvPr id="0" name=""/>
        <dsp:cNvSpPr/>
      </dsp:nvSpPr>
      <dsp:spPr>
        <a:xfrm>
          <a:off x="75373" y="3709962"/>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0" tIns="47780" rIns="95560" bIns="47780" rtlCol="0"/>
          <a:lstStyle>
            <a:lvl1pPr algn="l">
              <a:defRPr sz="1300">
                <a:cs typeface="+mn-cs"/>
              </a:defRPr>
            </a:lvl1pPr>
          </a:lstStyle>
          <a:p>
            <a:pPr>
              <a:defRPr/>
            </a:pPr>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0" tIns="47780" rIns="95560" bIns="47780" rtlCol="0"/>
          <a:lstStyle>
            <a:lvl1pPr algn="r">
              <a:defRPr sz="1300">
                <a:cs typeface="+mn-cs"/>
              </a:defRPr>
            </a:lvl1pPr>
          </a:lstStyle>
          <a:p>
            <a:pPr>
              <a:defRPr/>
            </a:pPr>
            <a:fld id="{66F2ABDD-F415-4129-9CA0-973A9A66B7D5}" type="datetimeFigureOut">
              <a:rPr lang="en-US"/>
              <a:pPr>
                <a:defRPr/>
              </a:pPr>
              <a:t>6/25/2025</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0" tIns="47780" rIns="95560" bIns="47780" rtlCol="0" anchor="b"/>
          <a:lstStyle>
            <a:lvl1pPr algn="l">
              <a:defRPr sz="1300">
                <a:cs typeface="+mn-cs"/>
              </a:defRPr>
            </a:lvl1pPr>
          </a:lstStyle>
          <a:p>
            <a:pPr>
              <a:defRPr/>
            </a:pPr>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0" tIns="47780" rIns="95560" bIns="47780" rtlCol="0" anchor="b"/>
          <a:lstStyle>
            <a:lvl1pPr algn="r">
              <a:defRPr sz="1300">
                <a:cs typeface="+mn-cs"/>
              </a:defRPr>
            </a:lvl1pPr>
          </a:lstStyle>
          <a:p>
            <a:pPr>
              <a:defRPr/>
            </a:pPr>
            <a:fld id="{25028227-64D0-4F03-AD33-8FC03003F7F3}" type="slidenum">
              <a:rPr lang="en-US"/>
              <a:pPr>
                <a:defRPr/>
              </a:pPr>
              <a:t>‹#›</a:t>
            </a:fld>
            <a:endParaRPr lang="en-US"/>
          </a:p>
        </p:txBody>
      </p:sp>
    </p:spTree>
    <p:extLst>
      <p:ext uri="{BB962C8B-B14F-4D97-AF65-F5344CB8AC3E}">
        <p14:creationId xmlns:p14="http://schemas.microsoft.com/office/powerpoint/2010/main" val="40431368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1368" cy="480226"/>
          </a:xfrm>
          <a:prstGeom prst="rect">
            <a:avLst/>
          </a:prstGeom>
        </p:spPr>
        <p:txBody>
          <a:bodyPr vert="horz" lIns="96653" tIns="48328" rIns="96653" bIns="48328"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2162" y="0"/>
            <a:ext cx="3171368" cy="480226"/>
          </a:xfrm>
          <a:prstGeom prst="rect">
            <a:avLst/>
          </a:prstGeom>
        </p:spPr>
        <p:txBody>
          <a:bodyPr vert="horz" lIns="96653" tIns="48328" rIns="96653" bIns="48328" rtlCol="0"/>
          <a:lstStyle>
            <a:lvl1pPr algn="r" fontAlgn="auto">
              <a:spcBef>
                <a:spcPts val="0"/>
              </a:spcBef>
              <a:spcAft>
                <a:spcPts val="0"/>
              </a:spcAft>
              <a:defRPr sz="1300">
                <a:latin typeface="+mn-lt"/>
                <a:cs typeface="+mn-cs"/>
              </a:defRPr>
            </a:lvl1pPr>
          </a:lstStyle>
          <a:p>
            <a:pPr>
              <a:defRPr/>
            </a:pPr>
            <a:fld id="{59E91D81-12E8-4552-9075-FEFA8039A2C4}" type="datetimeFigureOut">
              <a:rPr lang="en-US"/>
              <a:pPr>
                <a:defRPr/>
              </a:pPr>
              <a:t>6/25/2025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8" rIns="96653" bIns="48328" rtlCol="0" anchor="ctr"/>
          <a:lstStyle/>
          <a:p>
            <a:pPr lvl="0"/>
            <a:endParaRPr lang="en-US" noProof="0"/>
          </a:p>
        </p:txBody>
      </p:sp>
      <p:sp>
        <p:nvSpPr>
          <p:cNvPr id="5" name="Notes Placeholder 4"/>
          <p:cNvSpPr>
            <a:spLocks noGrp="1"/>
          </p:cNvSpPr>
          <p:nvPr>
            <p:ph type="body" sz="quarter" idx="3"/>
          </p:nvPr>
        </p:nvSpPr>
        <p:spPr>
          <a:xfrm>
            <a:off x="731855" y="4561313"/>
            <a:ext cx="5851492" cy="4320375"/>
          </a:xfrm>
          <a:prstGeom prst="rect">
            <a:avLst/>
          </a:prstGeom>
        </p:spPr>
        <p:txBody>
          <a:bodyPr vert="horz" lIns="96653" tIns="48328" rIns="96653" bIns="4832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325"/>
            <a:ext cx="3171368" cy="480226"/>
          </a:xfrm>
          <a:prstGeom prst="rect">
            <a:avLst/>
          </a:prstGeom>
        </p:spPr>
        <p:txBody>
          <a:bodyPr vert="horz" lIns="96653" tIns="48328" rIns="96653" bIns="48328"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162" y="9119325"/>
            <a:ext cx="3171368" cy="480226"/>
          </a:xfrm>
          <a:prstGeom prst="rect">
            <a:avLst/>
          </a:prstGeom>
        </p:spPr>
        <p:txBody>
          <a:bodyPr vert="horz" lIns="96653" tIns="48328" rIns="96653" bIns="48328" rtlCol="0" anchor="b"/>
          <a:lstStyle>
            <a:lvl1pPr algn="r" fontAlgn="auto">
              <a:spcBef>
                <a:spcPts val="0"/>
              </a:spcBef>
              <a:spcAft>
                <a:spcPts val="0"/>
              </a:spcAft>
              <a:defRPr sz="1300">
                <a:latin typeface="+mn-lt"/>
                <a:cs typeface="+mn-cs"/>
              </a:defRPr>
            </a:lvl1pPr>
          </a:lstStyle>
          <a:p>
            <a:pPr>
              <a:defRPr/>
            </a:pPr>
            <a:fld id="{CE962ECB-D1FB-445F-84D1-B1152139A856}" type="slidenum">
              <a:rPr lang="en-US"/>
              <a:pPr>
                <a:defRPr/>
              </a:pPr>
              <a:t>‹#›</a:t>
            </a:fld>
            <a:endParaRPr lang="en-US"/>
          </a:p>
        </p:txBody>
      </p:sp>
    </p:spTree>
    <p:extLst>
      <p:ext uri="{BB962C8B-B14F-4D97-AF65-F5344CB8AC3E}">
        <p14:creationId xmlns:p14="http://schemas.microsoft.com/office/powerpoint/2010/main" val="87091273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a:t>
            </a:fld>
            <a:endParaRPr lang="en-US"/>
          </a:p>
        </p:txBody>
      </p:sp>
    </p:spTree>
    <p:extLst>
      <p:ext uri="{BB962C8B-B14F-4D97-AF65-F5344CB8AC3E}">
        <p14:creationId xmlns:p14="http://schemas.microsoft.com/office/powerpoint/2010/main" val="12544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14</a:t>
            </a:fld>
            <a:endParaRPr lang="en-US"/>
          </a:p>
        </p:txBody>
      </p:sp>
    </p:spTree>
    <p:extLst>
      <p:ext uri="{BB962C8B-B14F-4D97-AF65-F5344CB8AC3E}">
        <p14:creationId xmlns:p14="http://schemas.microsoft.com/office/powerpoint/2010/main" val="29752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15</a:t>
            </a:fld>
            <a:endParaRPr lang="en-US"/>
          </a:p>
        </p:txBody>
      </p:sp>
    </p:spTree>
    <p:extLst>
      <p:ext uri="{BB962C8B-B14F-4D97-AF65-F5344CB8AC3E}">
        <p14:creationId xmlns:p14="http://schemas.microsoft.com/office/powerpoint/2010/main" val="24712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16</a:t>
            </a:fld>
            <a:endParaRPr lang="en-US"/>
          </a:p>
        </p:txBody>
      </p:sp>
    </p:spTree>
    <p:extLst>
      <p:ext uri="{BB962C8B-B14F-4D97-AF65-F5344CB8AC3E}">
        <p14:creationId xmlns:p14="http://schemas.microsoft.com/office/powerpoint/2010/main" val="400093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DCD69-E26E-EC05-475F-60126C9CC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A4E23-B4FC-DA9C-2070-427924E1F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0BC2A-62EA-EB9F-BDF4-D18A6214D95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a:extLst>
              <a:ext uri="{FF2B5EF4-FFF2-40B4-BE49-F238E27FC236}">
                <a16:creationId xmlns:a16="http://schemas.microsoft.com/office/drawing/2014/main" id="{CA87C7A7-85A9-6786-A60B-952497D7619B}"/>
              </a:ext>
            </a:extLst>
          </p:cNvPr>
          <p:cNvSpPr>
            <a:spLocks noGrp="1"/>
          </p:cNvSpPr>
          <p:nvPr>
            <p:ph type="hdr" sz="quarter"/>
          </p:nvPr>
        </p:nvSpPr>
        <p:spPr/>
        <p:txBody>
          <a:bodyPr/>
          <a:lstStyle/>
          <a:p>
            <a:pPr>
              <a:defRPr/>
            </a:pPr>
            <a:endParaRPr lang="en-US"/>
          </a:p>
        </p:txBody>
      </p:sp>
      <p:sp>
        <p:nvSpPr>
          <p:cNvPr id="5" name="Slide Number Placeholder 4">
            <a:extLst>
              <a:ext uri="{FF2B5EF4-FFF2-40B4-BE49-F238E27FC236}">
                <a16:creationId xmlns:a16="http://schemas.microsoft.com/office/drawing/2014/main" id="{6D1AC236-16FB-6103-1BAE-682F7D1FD24E}"/>
              </a:ext>
            </a:extLst>
          </p:cNvPr>
          <p:cNvSpPr>
            <a:spLocks noGrp="1"/>
          </p:cNvSpPr>
          <p:nvPr>
            <p:ph type="sldNum" sz="quarter" idx="5"/>
          </p:nvPr>
        </p:nvSpPr>
        <p:spPr/>
        <p:txBody>
          <a:bodyPr/>
          <a:lstStyle/>
          <a:p>
            <a:pPr>
              <a:defRPr/>
            </a:pPr>
            <a:fld id="{CE962ECB-D1FB-445F-84D1-B1152139A856}" type="slidenum">
              <a:rPr lang="en-US" smtClean="0"/>
              <a:pPr>
                <a:defRPr/>
              </a:pPr>
              <a:t>17</a:t>
            </a:fld>
            <a:endParaRPr lang="en-US"/>
          </a:p>
        </p:txBody>
      </p:sp>
    </p:spTree>
    <p:extLst>
      <p:ext uri="{BB962C8B-B14F-4D97-AF65-F5344CB8AC3E}">
        <p14:creationId xmlns:p14="http://schemas.microsoft.com/office/powerpoint/2010/main" val="1809681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18</a:t>
            </a:fld>
            <a:endParaRPr lang="en-US"/>
          </a:p>
        </p:txBody>
      </p:sp>
    </p:spTree>
    <p:extLst>
      <p:ext uri="{BB962C8B-B14F-4D97-AF65-F5344CB8AC3E}">
        <p14:creationId xmlns:p14="http://schemas.microsoft.com/office/powerpoint/2010/main" val="314991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19</a:t>
            </a:fld>
            <a:endParaRPr lang="en-US"/>
          </a:p>
        </p:txBody>
      </p:sp>
    </p:spTree>
    <p:extLst>
      <p:ext uri="{BB962C8B-B14F-4D97-AF65-F5344CB8AC3E}">
        <p14:creationId xmlns:p14="http://schemas.microsoft.com/office/powerpoint/2010/main" val="158879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20</a:t>
            </a:fld>
            <a:endParaRPr lang="en-US"/>
          </a:p>
        </p:txBody>
      </p:sp>
    </p:spTree>
    <p:extLst>
      <p:ext uri="{BB962C8B-B14F-4D97-AF65-F5344CB8AC3E}">
        <p14:creationId xmlns:p14="http://schemas.microsoft.com/office/powerpoint/2010/main" val="286330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7D87-A0C2-FC8D-31EC-199B1E8D2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9D7CF-AD4D-10E2-31A6-69ACD8B87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51C5-4E72-10B2-7E0E-47893EB83EB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a:extLst>
              <a:ext uri="{FF2B5EF4-FFF2-40B4-BE49-F238E27FC236}">
                <a16:creationId xmlns:a16="http://schemas.microsoft.com/office/drawing/2014/main" id="{3B7E0B10-0629-8C16-A8F4-4BC03CAD7630}"/>
              </a:ext>
            </a:extLst>
          </p:cNvPr>
          <p:cNvSpPr>
            <a:spLocks noGrp="1"/>
          </p:cNvSpPr>
          <p:nvPr>
            <p:ph type="hdr" sz="quarter"/>
          </p:nvPr>
        </p:nvSpPr>
        <p:spPr/>
        <p:txBody>
          <a:bodyPr/>
          <a:lstStyle/>
          <a:p>
            <a:pPr>
              <a:defRPr/>
            </a:pPr>
            <a:endParaRPr lang="en-US"/>
          </a:p>
        </p:txBody>
      </p:sp>
      <p:sp>
        <p:nvSpPr>
          <p:cNvPr id="5" name="Slide Number Placeholder 4">
            <a:extLst>
              <a:ext uri="{FF2B5EF4-FFF2-40B4-BE49-F238E27FC236}">
                <a16:creationId xmlns:a16="http://schemas.microsoft.com/office/drawing/2014/main" id="{91459692-ECBE-1E75-D914-0358B812AF50}"/>
              </a:ext>
            </a:extLst>
          </p:cNvPr>
          <p:cNvSpPr>
            <a:spLocks noGrp="1"/>
          </p:cNvSpPr>
          <p:nvPr>
            <p:ph type="sldNum" sz="quarter" idx="5"/>
          </p:nvPr>
        </p:nvSpPr>
        <p:spPr/>
        <p:txBody>
          <a:bodyPr/>
          <a:lstStyle/>
          <a:p>
            <a:pPr>
              <a:defRPr/>
            </a:pPr>
            <a:fld id="{CE962ECB-D1FB-445F-84D1-B1152139A856}" type="slidenum">
              <a:rPr lang="en-US" smtClean="0"/>
              <a:pPr>
                <a:defRPr/>
              </a:pPr>
              <a:t>21</a:t>
            </a:fld>
            <a:endParaRPr lang="en-US"/>
          </a:p>
        </p:txBody>
      </p:sp>
    </p:spTree>
    <p:extLst>
      <p:ext uri="{BB962C8B-B14F-4D97-AF65-F5344CB8AC3E}">
        <p14:creationId xmlns:p14="http://schemas.microsoft.com/office/powerpoint/2010/main" val="321674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22</a:t>
            </a:fld>
            <a:endParaRPr lang="en-US"/>
          </a:p>
        </p:txBody>
      </p:sp>
    </p:spTree>
    <p:extLst>
      <p:ext uri="{BB962C8B-B14F-4D97-AF65-F5344CB8AC3E}">
        <p14:creationId xmlns:p14="http://schemas.microsoft.com/office/powerpoint/2010/main" val="85062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23</a:t>
            </a:fld>
            <a:endParaRPr lang="en-US"/>
          </a:p>
        </p:txBody>
      </p:sp>
    </p:spTree>
    <p:extLst>
      <p:ext uri="{BB962C8B-B14F-4D97-AF65-F5344CB8AC3E}">
        <p14:creationId xmlns:p14="http://schemas.microsoft.com/office/powerpoint/2010/main" val="315961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a:t>
            </a:fld>
            <a:endParaRPr lang="en-US"/>
          </a:p>
        </p:txBody>
      </p:sp>
    </p:spTree>
    <p:extLst>
      <p:ext uri="{BB962C8B-B14F-4D97-AF65-F5344CB8AC3E}">
        <p14:creationId xmlns:p14="http://schemas.microsoft.com/office/powerpoint/2010/main" val="1133478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24</a:t>
            </a:fld>
            <a:endParaRPr lang="en-US"/>
          </a:p>
        </p:txBody>
      </p:sp>
    </p:spTree>
    <p:extLst>
      <p:ext uri="{BB962C8B-B14F-4D97-AF65-F5344CB8AC3E}">
        <p14:creationId xmlns:p14="http://schemas.microsoft.com/office/powerpoint/2010/main" val="2146167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25</a:t>
            </a:fld>
            <a:endParaRPr lang="en-US"/>
          </a:p>
        </p:txBody>
      </p:sp>
    </p:spTree>
    <p:extLst>
      <p:ext uri="{BB962C8B-B14F-4D97-AF65-F5344CB8AC3E}">
        <p14:creationId xmlns:p14="http://schemas.microsoft.com/office/powerpoint/2010/main" val="2912334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26</a:t>
            </a:fld>
            <a:endParaRPr lang="en-US"/>
          </a:p>
        </p:txBody>
      </p:sp>
    </p:spTree>
    <p:extLst>
      <p:ext uri="{BB962C8B-B14F-4D97-AF65-F5344CB8AC3E}">
        <p14:creationId xmlns:p14="http://schemas.microsoft.com/office/powerpoint/2010/main" val="3522373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5D9B-1BA8-A9D3-AC59-C7077E9B6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E8164-7668-13D5-20F6-A4812C0B6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8DA0C-4525-8A46-663E-476C39EFD99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a:extLst>
              <a:ext uri="{FF2B5EF4-FFF2-40B4-BE49-F238E27FC236}">
                <a16:creationId xmlns:a16="http://schemas.microsoft.com/office/drawing/2014/main" id="{74E55673-AAAC-DA97-058B-8BE0AA055D8D}"/>
              </a:ext>
            </a:extLst>
          </p:cNvPr>
          <p:cNvSpPr>
            <a:spLocks noGrp="1"/>
          </p:cNvSpPr>
          <p:nvPr>
            <p:ph type="hdr" sz="quarter"/>
          </p:nvPr>
        </p:nvSpPr>
        <p:spPr/>
        <p:txBody>
          <a:bodyPr/>
          <a:lstStyle/>
          <a:p>
            <a:pPr>
              <a:defRPr/>
            </a:pPr>
            <a:endParaRPr lang="en-US"/>
          </a:p>
        </p:txBody>
      </p:sp>
      <p:sp>
        <p:nvSpPr>
          <p:cNvPr id="5" name="Slide Number Placeholder 4">
            <a:extLst>
              <a:ext uri="{FF2B5EF4-FFF2-40B4-BE49-F238E27FC236}">
                <a16:creationId xmlns:a16="http://schemas.microsoft.com/office/drawing/2014/main" id="{EAF2A059-2B95-62A4-2C7D-87AD56AAFC98}"/>
              </a:ext>
            </a:extLst>
          </p:cNvPr>
          <p:cNvSpPr>
            <a:spLocks noGrp="1"/>
          </p:cNvSpPr>
          <p:nvPr>
            <p:ph type="sldNum" sz="quarter" idx="5"/>
          </p:nvPr>
        </p:nvSpPr>
        <p:spPr/>
        <p:txBody>
          <a:bodyPr/>
          <a:lstStyle/>
          <a:p>
            <a:pPr>
              <a:defRPr/>
            </a:pPr>
            <a:fld id="{CE962ECB-D1FB-445F-84D1-B1152139A856}" type="slidenum">
              <a:rPr lang="en-US" smtClean="0"/>
              <a:pPr>
                <a:defRPr/>
              </a:pPr>
              <a:t>27</a:t>
            </a:fld>
            <a:endParaRPr lang="en-US"/>
          </a:p>
        </p:txBody>
      </p:sp>
    </p:spTree>
    <p:extLst>
      <p:ext uri="{BB962C8B-B14F-4D97-AF65-F5344CB8AC3E}">
        <p14:creationId xmlns:p14="http://schemas.microsoft.com/office/powerpoint/2010/main" val="3752711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28</a:t>
            </a:fld>
            <a:endParaRPr lang="en-US"/>
          </a:p>
        </p:txBody>
      </p:sp>
    </p:spTree>
    <p:extLst>
      <p:ext uri="{BB962C8B-B14F-4D97-AF65-F5344CB8AC3E}">
        <p14:creationId xmlns:p14="http://schemas.microsoft.com/office/powerpoint/2010/main" val="37710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8CB5-B3EE-1E4A-2276-DC8064847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5E1BE-1FD0-CB5D-1631-ACBCE8494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93A87-C06F-3CE1-5617-B02EF3AB164D}"/>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89E38E17-B940-1D69-780B-9536F48BB7B9}"/>
              </a:ext>
            </a:extLst>
          </p:cNvPr>
          <p:cNvSpPr>
            <a:spLocks noGrp="1"/>
          </p:cNvSpPr>
          <p:nvPr>
            <p:ph type="hdr" sz="quarter"/>
          </p:nvPr>
        </p:nvSpPr>
        <p:spPr/>
        <p:txBody>
          <a:bodyPr/>
          <a:lstStyle/>
          <a:p>
            <a:pPr>
              <a:defRPr/>
            </a:pPr>
            <a:endParaRPr lang="en-US"/>
          </a:p>
        </p:txBody>
      </p:sp>
      <p:sp>
        <p:nvSpPr>
          <p:cNvPr id="5" name="Slide Number Placeholder 4">
            <a:extLst>
              <a:ext uri="{FF2B5EF4-FFF2-40B4-BE49-F238E27FC236}">
                <a16:creationId xmlns:a16="http://schemas.microsoft.com/office/drawing/2014/main" id="{178C6B0E-1B10-E7A4-24E1-B54B4296957D}"/>
              </a:ext>
            </a:extLst>
          </p:cNvPr>
          <p:cNvSpPr>
            <a:spLocks noGrp="1"/>
          </p:cNvSpPr>
          <p:nvPr>
            <p:ph type="sldNum" sz="quarter" idx="5"/>
          </p:nvPr>
        </p:nvSpPr>
        <p:spPr/>
        <p:txBody>
          <a:bodyPr/>
          <a:lstStyle/>
          <a:p>
            <a:pPr>
              <a:defRPr/>
            </a:pPr>
            <a:fld id="{CE962ECB-D1FB-445F-84D1-B1152139A856}" type="slidenum">
              <a:rPr lang="en-US" smtClean="0"/>
              <a:pPr>
                <a:defRPr/>
              </a:pPr>
              <a:t>29</a:t>
            </a:fld>
            <a:endParaRPr lang="en-US"/>
          </a:p>
        </p:txBody>
      </p:sp>
    </p:spTree>
    <p:extLst>
      <p:ext uri="{BB962C8B-B14F-4D97-AF65-F5344CB8AC3E}">
        <p14:creationId xmlns:p14="http://schemas.microsoft.com/office/powerpoint/2010/main" val="398368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0CB6C-3F3C-EFA4-C4C2-BAD187DA5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B46AF-B244-4A61-32BF-8BB87CCE0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D0045-3E68-01A7-2D04-78624F60BE7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a:extLst>
              <a:ext uri="{FF2B5EF4-FFF2-40B4-BE49-F238E27FC236}">
                <a16:creationId xmlns:a16="http://schemas.microsoft.com/office/drawing/2014/main" id="{37B7ACDD-45A6-7E3A-4B42-001AA1B4B52D}"/>
              </a:ext>
            </a:extLst>
          </p:cNvPr>
          <p:cNvSpPr>
            <a:spLocks noGrp="1"/>
          </p:cNvSpPr>
          <p:nvPr>
            <p:ph type="hdr" sz="quarter"/>
          </p:nvPr>
        </p:nvSpPr>
        <p:spPr/>
        <p:txBody>
          <a:bodyPr/>
          <a:lstStyle/>
          <a:p>
            <a:pPr>
              <a:defRPr/>
            </a:pPr>
            <a:endParaRPr lang="en-US"/>
          </a:p>
        </p:txBody>
      </p:sp>
      <p:sp>
        <p:nvSpPr>
          <p:cNvPr id="5" name="Slide Number Placeholder 4">
            <a:extLst>
              <a:ext uri="{FF2B5EF4-FFF2-40B4-BE49-F238E27FC236}">
                <a16:creationId xmlns:a16="http://schemas.microsoft.com/office/drawing/2014/main" id="{BBF2C5EF-721D-946D-4F23-C6A52C3976BD}"/>
              </a:ext>
            </a:extLst>
          </p:cNvPr>
          <p:cNvSpPr>
            <a:spLocks noGrp="1"/>
          </p:cNvSpPr>
          <p:nvPr>
            <p:ph type="sldNum" sz="quarter" idx="5"/>
          </p:nvPr>
        </p:nvSpPr>
        <p:spPr/>
        <p:txBody>
          <a:bodyPr/>
          <a:lstStyle/>
          <a:p>
            <a:pPr>
              <a:defRPr/>
            </a:pPr>
            <a:fld id="{CE962ECB-D1FB-445F-84D1-B1152139A856}" type="slidenum">
              <a:rPr lang="en-US" smtClean="0"/>
              <a:pPr>
                <a:defRPr/>
              </a:pPr>
              <a:t>30</a:t>
            </a:fld>
            <a:endParaRPr lang="en-US"/>
          </a:p>
        </p:txBody>
      </p:sp>
    </p:spTree>
    <p:extLst>
      <p:ext uri="{BB962C8B-B14F-4D97-AF65-F5344CB8AC3E}">
        <p14:creationId xmlns:p14="http://schemas.microsoft.com/office/powerpoint/2010/main" val="1276440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31</a:t>
            </a:fld>
            <a:endParaRPr lang="en-US"/>
          </a:p>
        </p:txBody>
      </p:sp>
    </p:spTree>
    <p:extLst>
      <p:ext uri="{BB962C8B-B14F-4D97-AF65-F5344CB8AC3E}">
        <p14:creationId xmlns:p14="http://schemas.microsoft.com/office/powerpoint/2010/main" val="1019161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32</a:t>
            </a:fld>
            <a:endParaRPr lang="en-US"/>
          </a:p>
        </p:txBody>
      </p:sp>
    </p:spTree>
    <p:extLst>
      <p:ext uri="{BB962C8B-B14F-4D97-AF65-F5344CB8AC3E}">
        <p14:creationId xmlns:p14="http://schemas.microsoft.com/office/powerpoint/2010/main" val="2915634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33</a:t>
            </a:fld>
            <a:endParaRPr lang="en-US"/>
          </a:p>
        </p:txBody>
      </p:sp>
    </p:spTree>
    <p:extLst>
      <p:ext uri="{BB962C8B-B14F-4D97-AF65-F5344CB8AC3E}">
        <p14:creationId xmlns:p14="http://schemas.microsoft.com/office/powerpoint/2010/main" val="143144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a:t>
            </a:fld>
            <a:endParaRPr lang="en-US"/>
          </a:p>
        </p:txBody>
      </p:sp>
    </p:spTree>
    <p:extLst>
      <p:ext uri="{BB962C8B-B14F-4D97-AF65-F5344CB8AC3E}">
        <p14:creationId xmlns:p14="http://schemas.microsoft.com/office/powerpoint/2010/main" val="2764770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34</a:t>
            </a:fld>
            <a:endParaRPr lang="en-US"/>
          </a:p>
        </p:txBody>
      </p:sp>
    </p:spTree>
    <p:extLst>
      <p:ext uri="{BB962C8B-B14F-4D97-AF65-F5344CB8AC3E}">
        <p14:creationId xmlns:p14="http://schemas.microsoft.com/office/powerpoint/2010/main" val="1906626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35</a:t>
            </a:fld>
            <a:endParaRPr lang="en-US"/>
          </a:p>
        </p:txBody>
      </p:sp>
    </p:spTree>
    <p:extLst>
      <p:ext uri="{BB962C8B-B14F-4D97-AF65-F5344CB8AC3E}">
        <p14:creationId xmlns:p14="http://schemas.microsoft.com/office/powerpoint/2010/main" val="987083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37</a:t>
            </a:fld>
            <a:endParaRPr lang="en-US"/>
          </a:p>
        </p:txBody>
      </p:sp>
    </p:spTree>
    <p:extLst>
      <p:ext uri="{BB962C8B-B14F-4D97-AF65-F5344CB8AC3E}">
        <p14:creationId xmlns:p14="http://schemas.microsoft.com/office/powerpoint/2010/main" val="1476396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38</a:t>
            </a:fld>
            <a:endParaRPr lang="en-US"/>
          </a:p>
        </p:txBody>
      </p:sp>
    </p:spTree>
    <p:extLst>
      <p:ext uri="{BB962C8B-B14F-4D97-AF65-F5344CB8AC3E}">
        <p14:creationId xmlns:p14="http://schemas.microsoft.com/office/powerpoint/2010/main" val="4091928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39</a:t>
            </a:fld>
            <a:endParaRPr lang="en-US"/>
          </a:p>
        </p:txBody>
      </p:sp>
    </p:spTree>
    <p:extLst>
      <p:ext uri="{BB962C8B-B14F-4D97-AF65-F5344CB8AC3E}">
        <p14:creationId xmlns:p14="http://schemas.microsoft.com/office/powerpoint/2010/main" val="2709305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TK</a:t>
            </a:r>
          </a:p>
          <a:p>
            <a:endParaRPr lang="en-US" dirty="0">
              <a:cs typeface="Calibri"/>
            </a:endParaRPr>
          </a:p>
          <a:p>
            <a:endParaRPr lang="en-US" dirty="0">
              <a:cs typeface="Calibri"/>
            </a:endParaRPr>
          </a:p>
          <a:p>
            <a:r>
              <a:rPr lang="en-US" dirty="0">
                <a:cs typeface="Calibri"/>
              </a:rPr>
              <a:t>49% matched therapy</a:t>
            </a:r>
          </a:p>
          <a:p>
            <a:r>
              <a:rPr lang="en-US" dirty="0">
                <a:cs typeface="Calibri"/>
              </a:rPr>
              <a:t>https://</a:t>
            </a:r>
            <a:r>
              <a:rPr lang="en-US" dirty="0" err="1">
                <a:cs typeface="Calibri"/>
              </a:rPr>
              <a:t>jamanetwork.com</a:t>
            </a:r>
            <a:r>
              <a:rPr lang="en-US" dirty="0">
                <a:cs typeface="Calibri"/>
              </a:rPr>
              <a:t>/journals/</a:t>
            </a:r>
            <a:r>
              <a:rPr lang="en-US" dirty="0" err="1">
                <a:cs typeface="Calibri"/>
              </a:rPr>
              <a:t>jamanetworkopen</a:t>
            </a:r>
            <a:r>
              <a:rPr lang="en-US" dirty="0">
                <a:cs typeface="Calibri"/>
              </a:rPr>
              <a:t>/</a:t>
            </a:r>
            <a:r>
              <a:rPr lang="en-US" dirty="0" err="1">
                <a:cs typeface="Calibri"/>
              </a:rPr>
              <a:t>fullarticle</a:t>
            </a:r>
            <a:r>
              <a:rPr lang="en-US" dirty="0">
                <a:cs typeface="Calibri"/>
              </a:rPr>
              <a:t>/2765937</a:t>
            </a:r>
          </a:p>
          <a:p>
            <a:endParaRPr lang="en-US" dirty="0">
              <a:cs typeface="Calibri"/>
            </a:endParaRPr>
          </a:p>
          <a:p>
            <a:r>
              <a:rPr lang="en-US" dirty="0">
                <a:cs typeface="Calibri"/>
              </a:rPr>
              <a:t>https://</a:t>
            </a:r>
            <a:r>
              <a:rPr lang="en-US" dirty="0" err="1">
                <a:cs typeface="Calibri"/>
              </a:rPr>
              <a:t>www.fda.gov</a:t>
            </a:r>
            <a:r>
              <a:rPr lang="en-US" dirty="0">
                <a:cs typeface="Calibri"/>
              </a:rPr>
              <a:t>/drugs/science-and-research-drugs/table-pharmacogenomic-biomarkers-drug-labeling</a:t>
            </a:r>
            <a:endParaRPr lang="en-US" dirty="0"/>
          </a:p>
          <a:p>
            <a:endParaRPr lang="en-US" dirty="0">
              <a:cs typeface="Calibri"/>
            </a:endParaRPr>
          </a:p>
          <a:p>
            <a:pPr>
              <a:defRPr/>
            </a:pPr>
            <a:r>
              <a:rPr lang="en-US" sz="1200" b="1" dirty="0">
                <a:solidFill>
                  <a:schemeClr val="accent2">
                    <a:lumMod val="50000"/>
                  </a:schemeClr>
                </a:solidFill>
                <a:latin typeface="+mn-lt"/>
                <a:cs typeface="Calibri"/>
              </a:rPr>
              <a:t>100% have variants that can cause disease in a child</a:t>
            </a:r>
            <a:r>
              <a:rPr lang="en-US" b="1" dirty="0">
                <a:solidFill>
                  <a:schemeClr val="accent2">
                    <a:lumMod val="50000"/>
                  </a:schemeClr>
                </a:solidFill>
                <a:cs typeface="Calibri"/>
              </a:rPr>
              <a:t> </a:t>
            </a:r>
            <a:endParaRPr lang="en-US" sz="1200" b="1" dirty="0">
              <a:solidFill>
                <a:schemeClr val="accent2">
                  <a:lumMod val="50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lumMod val="50000"/>
                  </a:schemeClr>
                </a:solidFill>
                <a:latin typeface="+mn-lt"/>
                <a:cs typeface="Calibri"/>
              </a:rPr>
              <a:t>2% of births have a complication from a genetic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2">
                  <a:lumMod val="50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2">
                  <a:lumMod val="50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latin typeface="+mn-lt"/>
                <a:cs typeface="Calibri"/>
              </a:rPr>
              <a:t>16% have a variant that increases risk for an actionable condition</a:t>
            </a:r>
          </a:p>
          <a:p>
            <a:endParaRPr lang="en-US" dirty="0">
              <a:cs typeface="Calibri"/>
            </a:endParaRPr>
          </a:p>
          <a:p>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lumMod val="50000"/>
                  </a:schemeClr>
                </a:solidFill>
                <a:latin typeface="+mn-lt"/>
                <a:cs typeface="Calibri"/>
              </a:rPr>
              <a:t>90% have variants affecting response to medications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lumMod val="50000"/>
                  </a:schemeClr>
                </a:solidFill>
                <a:latin typeface="+mn-lt"/>
                <a:cs typeface="Calibri"/>
              </a:rPr>
              <a:t>480 drugs with biomarkers across ~20 therapeutic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lumMod val="50000"/>
                </a:schemeClr>
              </a:solidFill>
              <a:latin typeface="+mn-lt"/>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A84884-EEEF-4540-98C7-2F3BB522220E}" type="slidenum">
              <a:rPr lang="en-US" smtClean="0"/>
              <a:t>40</a:t>
            </a:fld>
            <a:endParaRPr lang="en-US"/>
          </a:p>
        </p:txBody>
      </p:sp>
    </p:spTree>
    <p:extLst>
      <p:ext uri="{BB962C8B-B14F-4D97-AF65-F5344CB8AC3E}">
        <p14:creationId xmlns:p14="http://schemas.microsoft.com/office/powerpoint/2010/main" val="2783770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41</a:t>
            </a:fld>
            <a:endParaRPr lang="en-US"/>
          </a:p>
        </p:txBody>
      </p:sp>
    </p:spTree>
    <p:extLst>
      <p:ext uri="{BB962C8B-B14F-4D97-AF65-F5344CB8AC3E}">
        <p14:creationId xmlns:p14="http://schemas.microsoft.com/office/powerpoint/2010/main" val="1366166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TK</a:t>
            </a:r>
          </a:p>
          <a:p>
            <a:endParaRPr lang="en-US" dirty="0">
              <a:cs typeface="Calibri"/>
            </a:endParaRPr>
          </a:p>
          <a:p>
            <a:endParaRPr lang="en-US" dirty="0">
              <a:cs typeface="Calibri"/>
            </a:endParaRPr>
          </a:p>
          <a:p>
            <a:r>
              <a:rPr lang="en-US" dirty="0">
                <a:cs typeface="Calibri"/>
              </a:rPr>
              <a:t>49% matched therapy</a:t>
            </a:r>
          </a:p>
          <a:p>
            <a:r>
              <a:rPr lang="en-US" dirty="0">
                <a:cs typeface="Calibri"/>
              </a:rPr>
              <a:t>https://</a:t>
            </a:r>
            <a:r>
              <a:rPr lang="en-US" dirty="0" err="1">
                <a:cs typeface="Calibri"/>
              </a:rPr>
              <a:t>jamanetwork.com</a:t>
            </a:r>
            <a:r>
              <a:rPr lang="en-US" dirty="0">
                <a:cs typeface="Calibri"/>
              </a:rPr>
              <a:t>/journals/</a:t>
            </a:r>
            <a:r>
              <a:rPr lang="en-US" dirty="0" err="1">
                <a:cs typeface="Calibri"/>
              </a:rPr>
              <a:t>jamanetworkopen</a:t>
            </a:r>
            <a:r>
              <a:rPr lang="en-US" dirty="0">
                <a:cs typeface="Calibri"/>
              </a:rPr>
              <a:t>/</a:t>
            </a:r>
            <a:r>
              <a:rPr lang="en-US" dirty="0" err="1">
                <a:cs typeface="Calibri"/>
              </a:rPr>
              <a:t>fullarticle</a:t>
            </a:r>
            <a:r>
              <a:rPr lang="en-US" dirty="0">
                <a:cs typeface="Calibri"/>
              </a:rPr>
              <a:t>/2765937</a:t>
            </a:r>
          </a:p>
          <a:p>
            <a:endParaRPr lang="en-US" dirty="0">
              <a:cs typeface="Calibri"/>
            </a:endParaRPr>
          </a:p>
          <a:p>
            <a:r>
              <a:rPr lang="en-US" dirty="0">
                <a:cs typeface="Calibri"/>
              </a:rPr>
              <a:t>https://</a:t>
            </a:r>
            <a:r>
              <a:rPr lang="en-US" dirty="0" err="1">
                <a:cs typeface="Calibri"/>
              </a:rPr>
              <a:t>www.fda.gov</a:t>
            </a:r>
            <a:r>
              <a:rPr lang="en-US" dirty="0">
                <a:cs typeface="Calibri"/>
              </a:rPr>
              <a:t>/drugs/science-and-research-drugs/table-pharmacogenomic-biomarkers-drug-labeling</a:t>
            </a:r>
            <a:endParaRPr lang="en-US" dirty="0"/>
          </a:p>
          <a:p>
            <a:endParaRPr lang="en-US" dirty="0">
              <a:cs typeface="Calibri"/>
            </a:endParaRPr>
          </a:p>
          <a:p>
            <a:pPr>
              <a:defRPr/>
            </a:pPr>
            <a:r>
              <a:rPr lang="en-US" sz="1200" b="1" dirty="0">
                <a:solidFill>
                  <a:schemeClr val="accent2">
                    <a:lumMod val="50000"/>
                  </a:schemeClr>
                </a:solidFill>
                <a:latin typeface="+mn-lt"/>
                <a:cs typeface="Calibri"/>
              </a:rPr>
              <a:t>100% have variants that can cause disease in a child</a:t>
            </a:r>
            <a:r>
              <a:rPr lang="en-US" b="1" dirty="0">
                <a:solidFill>
                  <a:schemeClr val="accent2">
                    <a:lumMod val="50000"/>
                  </a:schemeClr>
                </a:solidFill>
                <a:cs typeface="Calibri"/>
              </a:rPr>
              <a:t> </a:t>
            </a:r>
            <a:endParaRPr lang="en-US" sz="1200" b="1" dirty="0">
              <a:solidFill>
                <a:schemeClr val="accent2">
                  <a:lumMod val="50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lumMod val="50000"/>
                  </a:schemeClr>
                </a:solidFill>
                <a:latin typeface="+mn-lt"/>
                <a:cs typeface="Calibri"/>
              </a:rPr>
              <a:t>2% of births have a complication from a genetic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2">
                  <a:lumMod val="50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2">
                  <a:lumMod val="50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latin typeface="+mn-lt"/>
                <a:cs typeface="Calibri"/>
              </a:rPr>
              <a:t>16% have a variant that increases risk for an actionable condition</a:t>
            </a:r>
          </a:p>
          <a:p>
            <a:endParaRPr lang="en-US" dirty="0">
              <a:cs typeface="Calibri"/>
            </a:endParaRPr>
          </a:p>
          <a:p>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lumMod val="50000"/>
                  </a:schemeClr>
                </a:solidFill>
                <a:latin typeface="+mn-lt"/>
                <a:cs typeface="Calibri"/>
              </a:rPr>
              <a:t>90% have variants affecting response to medications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lumMod val="50000"/>
                  </a:schemeClr>
                </a:solidFill>
                <a:latin typeface="+mn-lt"/>
                <a:cs typeface="Calibri"/>
              </a:rPr>
              <a:t>480 drugs with biomarkers across ~20 therapeutic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lumMod val="50000"/>
                </a:schemeClr>
              </a:solidFill>
              <a:latin typeface="+mn-lt"/>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A84884-EEEF-4540-98C7-2F3BB522220E}" type="slidenum">
              <a:rPr lang="en-US" smtClean="0"/>
              <a:t>42</a:t>
            </a:fld>
            <a:endParaRPr lang="en-US"/>
          </a:p>
        </p:txBody>
      </p:sp>
    </p:spTree>
    <p:extLst>
      <p:ext uri="{BB962C8B-B14F-4D97-AF65-F5344CB8AC3E}">
        <p14:creationId xmlns:p14="http://schemas.microsoft.com/office/powerpoint/2010/main" val="1916290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44</a:t>
            </a:fld>
            <a:endParaRPr lang="en-US"/>
          </a:p>
        </p:txBody>
      </p:sp>
    </p:spTree>
    <p:extLst>
      <p:ext uri="{BB962C8B-B14F-4D97-AF65-F5344CB8AC3E}">
        <p14:creationId xmlns:p14="http://schemas.microsoft.com/office/powerpoint/2010/main" val="3374635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46</a:t>
            </a:fld>
            <a:endParaRPr lang="en-US"/>
          </a:p>
        </p:txBody>
      </p:sp>
    </p:spTree>
    <p:extLst>
      <p:ext uri="{BB962C8B-B14F-4D97-AF65-F5344CB8AC3E}">
        <p14:creationId xmlns:p14="http://schemas.microsoft.com/office/powerpoint/2010/main" val="203444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4</a:t>
            </a:fld>
            <a:endParaRPr lang="en-US"/>
          </a:p>
        </p:txBody>
      </p:sp>
    </p:spTree>
    <p:extLst>
      <p:ext uri="{BB962C8B-B14F-4D97-AF65-F5344CB8AC3E}">
        <p14:creationId xmlns:p14="http://schemas.microsoft.com/office/powerpoint/2010/main" val="1910770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47</a:t>
            </a:fld>
            <a:endParaRPr lang="en-US"/>
          </a:p>
        </p:txBody>
      </p:sp>
    </p:spTree>
    <p:extLst>
      <p:ext uri="{BB962C8B-B14F-4D97-AF65-F5344CB8AC3E}">
        <p14:creationId xmlns:p14="http://schemas.microsoft.com/office/powerpoint/2010/main" val="968760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48</a:t>
            </a:fld>
            <a:endParaRPr lang="en-US"/>
          </a:p>
        </p:txBody>
      </p:sp>
    </p:spTree>
    <p:extLst>
      <p:ext uri="{BB962C8B-B14F-4D97-AF65-F5344CB8AC3E}">
        <p14:creationId xmlns:p14="http://schemas.microsoft.com/office/powerpoint/2010/main" val="314193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AB1D-BC53-9287-D62F-D151701E3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F89CC-8501-D9BC-94F4-3D7F2BCDC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02F5E-5936-FE0D-0C55-74C93D09A48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Header Placeholder 3">
            <a:extLst>
              <a:ext uri="{FF2B5EF4-FFF2-40B4-BE49-F238E27FC236}">
                <a16:creationId xmlns:a16="http://schemas.microsoft.com/office/drawing/2014/main" id="{8B60F228-96A5-0114-91A5-4DFDDBD089F7}"/>
              </a:ext>
            </a:extLst>
          </p:cNvPr>
          <p:cNvSpPr>
            <a:spLocks noGrp="1"/>
          </p:cNvSpPr>
          <p:nvPr>
            <p:ph type="hdr" sz="quarter"/>
          </p:nvPr>
        </p:nvSpPr>
        <p:spPr/>
        <p:txBody>
          <a:bodyPr/>
          <a:lstStyle/>
          <a:p>
            <a:pPr>
              <a:defRPr/>
            </a:pPr>
            <a:endParaRPr lang="en-US"/>
          </a:p>
        </p:txBody>
      </p:sp>
      <p:sp>
        <p:nvSpPr>
          <p:cNvPr id="5" name="Slide Number Placeholder 4">
            <a:extLst>
              <a:ext uri="{FF2B5EF4-FFF2-40B4-BE49-F238E27FC236}">
                <a16:creationId xmlns:a16="http://schemas.microsoft.com/office/drawing/2014/main" id="{A6A9656D-59C9-8B02-7A66-09C1375F58F8}"/>
              </a:ext>
            </a:extLst>
          </p:cNvPr>
          <p:cNvSpPr>
            <a:spLocks noGrp="1"/>
          </p:cNvSpPr>
          <p:nvPr>
            <p:ph type="sldNum" sz="quarter" idx="5"/>
          </p:nvPr>
        </p:nvSpPr>
        <p:spPr/>
        <p:txBody>
          <a:bodyPr/>
          <a:lstStyle/>
          <a:p>
            <a:pPr>
              <a:defRPr/>
            </a:pPr>
            <a:fld id="{CE962ECB-D1FB-445F-84D1-B1152139A856}" type="slidenum">
              <a:rPr lang="en-US" smtClean="0"/>
              <a:pPr>
                <a:defRPr/>
              </a:pPr>
              <a:t>5</a:t>
            </a:fld>
            <a:endParaRPr lang="en-US"/>
          </a:p>
        </p:txBody>
      </p:sp>
    </p:spTree>
    <p:extLst>
      <p:ext uri="{BB962C8B-B14F-4D97-AF65-F5344CB8AC3E}">
        <p14:creationId xmlns:p14="http://schemas.microsoft.com/office/powerpoint/2010/main" val="165681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7</a:t>
            </a:fld>
            <a:endParaRPr lang="en-US"/>
          </a:p>
        </p:txBody>
      </p:sp>
    </p:spTree>
    <p:extLst>
      <p:ext uri="{BB962C8B-B14F-4D97-AF65-F5344CB8AC3E}">
        <p14:creationId xmlns:p14="http://schemas.microsoft.com/office/powerpoint/2010/main" val="339203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8</a:t>
            </a:fld>
            <a:endParaRPr lang="en-US"/>
          </a:p>
        </p:txBody>
      </p:sp>
    </p:spTree>
    <p:extLst>
      <p:ext uri="{BB962C8B-B14F-4D97-AF65-F5344CB8AC3E}">
        <p14:creationId xmlns:p14="http://schemas.microsoft.com/office/powerpoint/2010/main" val="168581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10</a:t>
            </a:fld>
            <a:endParaRPr lang="en-US"/>
          </a:p>
        </p:txBody>
      </p:sp>
    </p:spTree>
    <p:extLst>
      <p:ext uri="{BB962C8B-B14F-4D97-AF65-F5344CB8AC3E}">
        <p14:creationId xmlns:p14="http://schemas.microsoft.com/office/powerpoint/2010/main" val="324887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13</a:t>
            </a:fld>
            <a:endParaRPr lang="en-US"/>
          </a:p>
        </p:txBody>
      </p:sp>
    </p:spTree>
    <p:extLst>
      <p:ext uri="{BB962C8B-B14F-4D97-AF65-F5344CB8AC3E}">
        <p14:creationId xmlns:p14="http://schemas.microsoft.com/office/powerpoint/2010/main" val="276140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E5E92D6-839A-40F3-826C-8B23D7C1D503}" type="datetime1">
              <a:rPr lang="en-US"/>
              <a:pPr>
                <a:defRPr/>
              </a:pPr>
              <a:t>6/25/2025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a:t>Source: EBRI/MGA Consumer in Health Care Survey, 2009.</a:t>
            </a: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AC7ADEC-E9CF-4B7E-B6A1-32F98D3D78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290FDCE-1FF8-4FE6-9DD3-BA64B27FCDEC}" type="datetime1">
              <a:rPr lang="en-US"/>
              <a:pPr>
                <a:defRPr/>
              </a:pPr>
              <a:t>6/25/2025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Source: EBRI/MGA Consumer in Health Care Survey, 2009.</a:t>
            </a:r>
          </a:p>
        </p:txBody>
      </p:sp>
      <p:sp>
        <p:nvSpPr>
          <p:cNvPr id="6" name="Slide Number Placeholder 22"/>
          <p:cNvSpPr>
            <a:spLocks noGrp="1"/>
          </p:cNvSpPr>
          <p:nvPr>
            <p:ph type="sldNum" sz="quarter" idx="12"/>
          </p:nvPr>
        </p:nvSpPr>
        <p:spPr/>
        <p:txBody>
          <a:bodyPr/>
          <a:lstStyle>
            <a:lvl1pPr>
              <a:defRPr/>
            </a:lvl1pPr>
          </a:lstStyle>
          <a:p>
            <a:pPr>
              <a:defRPr/>
            </a:pPr>
            <a:fld id="{E0EBD2F8-42C9-4F96-8BB5-C17676EF1C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5ED7FBA-1EA3-4F44-AD09-00397EB40D12}" type="datetime1">
              <a:rPr lang="en-US"/>
              <a:pPr>
                <a:defRPr/>
              </a:pPr>
              <a:t>6/25/2025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a:t>Source: EBRI/MGA Consumer in Health Care Survey, 2009.</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B9BEF44-AE8F-4202-B8C2-E374261C631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Table Placeholder 2"/>
          <p:cNvSpPr>
            <a:spLocks noGrp="1"/>
          </p:cNvSpPr>
          <p:nvPr>
            <p:ph type="tbl" idx="1"/>
          </p:nvPr>
        </p:nvSpPr>
        <p:spPr>
          <a:xfrm>
            <a:off x="612775" y="1600200"/>
            <a:ext cx="8153400" cy="452596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D8A60055-BAC9-4BE5-A8AA-0ACE215B7B2A}" type="datetime1">
              <a:rPr lang="en-US"/>
              <a:pPr>
                <a:defRPr/>
              </a:pPr>
              <a:t>6/25/2025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Source: EBRI/MGA Consumer in Health Care Survey, 2009.</a:t>
            </a:r>
          </a:p>
        </p:txBody>
      </p:sp>
      <p:sp>
        <p:nvSpPr>
          <p:cNvPr id="6" name="Slide Number Placeholder 22"/>
          <p:cNvSpPr>
            <a:spLocks noGrp="1"/>
          </p:cNvSpPr>
          <p:nvPr>
            <p:ph type="sldNum" sz="quarter" idx="12"/>
          </p:nvPr>
        </p:nvSpPr>
        <p:spPr/>
        <p:txBody>
          <a:bodyPr/>
          <a:lstStyle>
            <a:lvl1pPr>
              <a:defRPr/>
            </a:lvl1pPr>
          </a:lstStyle>
          <a:p>
            <a:pPr>
              <a:defRPr/>
            </a:pPr>
            <a:fld id="{0F29AC28-1A22-450C-BAA6-CAD1AC24E1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A7ECC6-53B8-48C9-A471-46F6B53FCB7A}"/>
              </a:ext>
            </a:extLst>
          </p:cNvPr>
          <p:cNvSpPr>
            <a:spLocks noGrp="1"/>
          </p:cNvSpPr>
          <p:nvPr>
            <p:ph type="sldNum" sz="quarter" idx="12"/>
          </p:nvPr>
        </p:nvSpPr>
        <p:spPr/>
        <p:txBody>
          <a:bodyPr/>
          <a:lstStyle/>
          <a:p>
            <a:fld id="{3AB2B40E-3CAC-4CC6-91B9-DAEFE0331532}" type="slidenum">
              <a:rPr lang="en-US" smtClean="0"/>
              <a:t>‹#›</a:t>
            </a:fld>
            <a:endParaRPr lang="en-US"/>
          </a:p>
        </p:txBody>
      </p:sp>
      <p:sp>
        <p:nvSpPr>
          <p:cNvPr id="3" name="Title 2">
            <a:extLst>
              <a:ext uri="{FF2B5EF4-FFF2-40B4-BE49-F238E27FC236}">
                <a16:creationId xmlns:a16="http://schemas.microsoft.com/office/drawing/2014/main" id="{8EBC4D08-5E17-4871-A7D4-D6A1B9E6E32B}"/>
              </a:ext>
            </a:extLst>
          </p:cNvPr>
          <p:cNvSpPr>
            <a:spLocks noGrp="1"/>
          </p:cNvSpPr>
          <p:nvPr>
            <p:ph type="title" hasCustomPrompt="1"/>
          </p:nvPr>
        </p:nvSpPr>
        <p:spPr/>
        <p:txBody>
          <a:bodyPr/>
          <a:lstStyle/>
          <a:p>
            <a:r>
              <a:rPr lang="en-US" dirty="0"/>
              <a:t>Header is Garamond, blue-gray, bold, 40 pts</a:t>
            </a:r>
          </a:p>
        </p:txBody>
      </p:sp>
      <p:sp>
        <p:nvSpPr>
          <p:cNvPr id="6" name="Footer Placeholder 5">
            <a:extLst>
              <a:ext uri="{FF2B5EF4-FFF2-40B4-BE49-F238E27FC236}">
                <a16:creationId xmlns:a16="http://schemas.microsoft.com/office/drawing/2014/main" id="{5FFC2C65-5B64-4402-85D9-F88F9479075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02544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ransition Slide">
  <p:cSld name="1_Transition Slide">
    <p:spTree>
      <p:nvGrpSpPr>
        <p:cNvPr id="1" name="Shape 14"/>
        <p:cNvGrpSpPr/>
        <p:nvPr/>
      </p:nvGrpSpPr>
      <p:grpSpPr>
        <a:xfrm>
          <a:off x="0" y="0"/>
          <a:ext cx="0" cy="0"/>
          <a:chOff x="0" y="0"/>
          <a:chExt cx="0" cy="0"/>
        </a:xfrm>
      </p:grpSpPr>
      <p:sp>
        <p:nvSpPr>
          <p:cNvPr id="15" name="Google Shape;15;ge5cf0f0444_0_69"/>
          <p:cNvSpPr txBox="1">
            <a:spLocks noGrp="1"/>
          </p:cNvSpPr>
          <p:nvPr>
            <p:ph type="title"/>
          </p:nvPr>
        </p:nvSpPr>
        <p:spPr>
          <a:xfrm>
            <a:off x="455919" y="3221251"/>
            <a:ext cx="8229600" cy="415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1"/>
              </a:buClr>
              <a:buSzPts val="27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ge5cf0f0444_0_69"/>
          <p:cNvSpPr txBox="1">
            <a:spLocks noGrp="1"/>
          </p:cNvSpPr>
          <p:nvPr>
            <p:ph type="ftr" idx="11"/>
          </p:nvPr>
        </p:nvSpPr>
        <p:spPr>
          <a:xfrm>
            <a:off x="457201" y="6308469"/>
            <a:ext cx="7989600" cy="92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ge5cf0f0444_0_69"/>
          <p:cNvSpPr txBox="1">
            <a:spLocks noGrp="1"/>
          </p:cNvSpPr>
          <p:nvPr>
            <p:ph type="sldNum" idx="12"/>
          </p:nvPr>
        </p:nvSpPr>
        <p:spPr>
          <a:xfrm>
            <a:off x="8584208" y="6293081"/>
            <a:ext cx="102600" cy="92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586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oduct Showcase Slides">
  <p:cSld name="Product Showcase Slides">
    <p:spTree>
      <p:nvGrpSpPr>
        <p:cNvPr id="1" name="Shape 18"/>
        <p:cNvGrpSpPr/>
        <p:nvPr/>
      </p:nvGrpSpPr>
      <p:grpSpPr>
        <a:xfrm>
          <a:off x="0" y="0"/>
          <a:ext cx="0" cy="0"/>
          <a:chOff x="0" y="0"/>
          <a:chExt cx="0" cy="0"/>
        </a:xfrm>
      </p:grpSpPr>
      <p:sp>
        <p:nvSpPr>
          <p:cNvPr id="19" name="Google Shape;19;ge5cf0f0444_0_73"/>
          <p:cNvSpPr/>
          <p:nvPr/>
        </p:nvSpPr>
        <p:spPr>
          <a:xfrm>
            <a:off x="4966853" y="1481437"/>
            <a:ext cx="5036700" cy="6715600"/>
          </a:xfrm>
          <a:prstGeom prst="ellipse">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Google Shape;20;ge5cf0f0444_0_73"/>
          <p:cNvSpPr txBox="1">
            <a:spLocks noGrp="1"/>
          </p:cNvSpPr>
          <p:nvPr>
            <p:ph type="title"/>
          </p:nvPr>
        </p:nvSpPr>
        <p:spPr>
          <a:xfrm>
            <a:off x="457200" y="685800"/>
            <a:ext cx="4096500" cy="101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700"/>
              <a:buFont typeface="Arial"/>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ge5cf0f0444_0_73"/>
          <p:cNvSpPr/>
          <p:nvPr/>
        </p:nvSpPr>
        <p:spPr>
          <a:xfrm>
            <a:off x="5528646" y="2230495"/>
            <a:ext cx="3913200" cy="5217600"/>
          </a:xfrm>
          <a:prstGeom prst="ellipse">
            <a:avLst/>
          </a:prstGeom>
          <a:solidFill>
            <a:schemeClr val="accent2"/>
          </a:solidFill>
          <a:ln>
            <a:noFill/>
          </a:ln>
          <a:effectLst>
            <a:outerShdw blurRad="254000" dist="127000" dir="2700000" algn="t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22;ge5cf0f0444_0_73"/>
          <p:cNvSpPr txBox="1">
            <a:spLocks noGrp="1"/>
          </p:cNvSpPr>
          <p:nvPr>
            <p:ph type="body" idx="1"/>
          </p:nvPr>
        </p:nvSpPr>
        <p:spPr>
          <a:xfrm>
            <a:off x="457200" y="2197893"/>
            <a:ext cx="4114800" cy="24624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None/>
              <a:defRPr sz="1500"/>
            </a:lvl1pPr>
            <a:lvl2pPr marL="914400" lvl="1" indent="-228600" algn="l">
              <a:lnSpc>
                <a:spcPct val="120000"/>
              </a:lnSpc>
              <a:spcBef>
                <a:spcPts val="1400"/>
              </a:spcBef>
              <a:spcAft>
                <a:spcPts val="0"/>
              </a:spcAft>
              <a:buClr>
                <a:schemeClr val="dk1"/>
              </a:buClr>
              <a:buSzPts val="1400"/>
              <a:buNone/>
              <a:defRPr sz="1400"/>
            </a:lvl2pPr>
            <a:lvl3pPr marL="1371600" lvl="2" indent="-228600" algn="l">
              <a:lnSpc>
                <a:spcPct val="120000"/>
              </a:lnSpc>
              <a:spcBef>
                <a:spcPts val="1400"/>
              </a:spcBef>
              <a:spcAft>
                <a:spcPts val="0"/>
              </a:spcAft>
              <a:buClr>
                <a:schemeClr val="dk1"/>
              </a:buClr>
              <a:buSzPts val="1200"/>
              <a:buNone/>
              <a:defRPr sz="1200"/>
            </a:lvl3pPr>
            <a:lvl4pPr marL="1828800" lvl="3" indent="-228600" algn="l">
              <a:lnSpc>
                <a:spcPct val="120000"/>
              </a:lnSpc>
              <a:spcBef>
                <a:spcPts val="1400"/>
              </a:spcBef>
              <a:spcAft>
                <a:spcPts val="0"/>
              </a:spcAft>
              <a:buClr>
                <a:schemeClr val="dk1"/>
              </a:buClr>
              <a:buSzPts val="1100"/>
              <a:buNone/>
              <a:defRPr sz="1100"/>
            </a:lvl4pPr>
            <a:lvl5pPr marL="2286000" lvl="4" indent="-228600" algn="l">
              <a:lnSpc>
                <a:spcPct val="120000"/>
              </a:lnSpc>
              <a:spcBef>
                <a:spcPts val="1400"/>
              </a:spcBef>
              <a:spcAft>
                <a:spcPts val="0"/>
              </a:spcAft>
              <a:buClr>
                <a:schemeClr val="dk1"/>
              </a:buClr>
              <a:buSzPts val="1100"/>
              <a:buNone/>
              <a:defRPr sz="1100"/>
            </a:lvl5pPr>
            <a:lvl6pPr marL="2743200" lvl="5" indent="-317500" algn="l">
              <a:lnSpc>
                <a:spcPct val="90000"/>
              </a:lnSpc>
              <a:spcBef>
                <a:spcPts val="1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72835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ody Slide - bg">
  <p:cSld name="Body Slide - bg">
    <p:spTree>
      <p:nvGrpSpPr>
        <p:cNvPr id="1" name="Shape 23"/>
        <p:cNvGrpSpPr/>
        <p:nvPr/>
      </p:nvGrpSpPr>
      <p:grpSpPr>
        <a:xfrm>
          <a:off x="0" y="0"/>
          <a:ext cx="0" cy="0"/>
          <a:chOff x="0" y="0"/>
          <a:chExt cx="0" cy="0"/>
        </a:xfrm>
      </p:grpSpPr>
      <p:sp>
        <p:nvSpPr>
          <p:cNvPr id="24" name="Google Shape;24;ge5cf0f0444_0_78"/>
          <p:cNvSpPr/>
          <p:nvPr/>
        </p:nvSpPr>
        <p:spPr>
          <a:xfrm>
            <a:off x="-1698633" y="-2545281"/>
            <a:ext cx="5036700" cy="6715600"/>
          </a:xfrm>
          <a:prstGeom prst="ellipse">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Google Shape;25;ge5cf0f0444_0_78"/>
          <p:cNvSpPr txBox="1">
            <a:spLocks noGrp="1"/>
          </p:cNvSpPr>
          <p:nvPr>
            <p:ph type="body" idx="1"/>
          </p:nvPr>
        </p:nvSpPr>
        <p:spPr>
          <a:xfrm>
            <a:off x="457198" y="1708267"/>
            <a:ext cx="8229600" cy="24624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None/>
              <a:defRPr sz="1500"/>
            </a:lvl1pPr>
            <a:lvl2pPr marL="914400" lvl="1" indent="-228600" algn="l">
              <a:lnSpc>
                <a:spcPct val="120000"/>
              </a:lnSpc>
              <a:spcBef>
                <a:spcPts val="1400"/>
              </a:spcBef>
              <a:spcAft>
                <a:spcPts val="0"/>
              </a:spcAft>
              <a:buClr>
                <a:schemeClr val="dk1"/>
              </a:buClr>
              <a:buSzPts val="1400"/>
              <a:buNone/>
              <a:defRPr sz="1400"/>
            </a:lvl2pPr>
            <a:lvl3pPr marL="1371600" lvl="2" indent="-228600" algn="l">
              <a:lnSpc>
                <a:spcPct val="120000"/>
              </a:lnSpc>
              <a:spcBef>
                <a:spcPts val="1400"/>
              </a:spcBef>
              <a:spcAft>
                <a:spcPts val="0"/>
              </a:spcAft>
              <a:buClr>
                <a:schemeClr val="dk1"/>
              </a:buClr>
              <a:buSzPts val="1200"/>
              <a:buNone/>
              <a:defRPr sz="1200"/>
            </a:lvl3pPr>
            <a:lvl4pPr marL="1828800" lvl="3" indent="-228600" algn="l">
              <a:lnSpc>
                <a:spcPct val="120000"/>
              </a:lnSpc>
              <a:spcBef>
                <a:spcPts val="1400"/>
              </a:spcBef>
              <a:spcAft>
                <a:spcPts val="0"/>
              </a:spcAft>
              <a:buClr>
                <a:schemeClr val="dk1"/>
              </a:buClr>
              <a:buSzPts val="1100"/>
              <a:buNone/>
              <a:defRPr sz="1100"/>
            </a:lvl4pPr>
            <a:lvl5pPr marL="2286000" lvl="4" indent="-228600" algn="l">
              <a:lnSpc>
                <a:spcPct val="120000"/>
              </a:lnSpc>
              <a:spcBef>
                <a:spcPts val="1400"/>
              </a:spcBef>
              <a:spcAft>
                <a:spcPts val="0"/>
              </a:spcAft>
              <a:buClr>
                <a:schemeClr val="dk1"/>
              </a:buClr>
              <a:buSzPts val="1100"/>
              <a:buNone/>
              <a:defRPr sz="1100"/>
            </a:lvl5pPr>
            <a:lvl6pPr marL="2743200" lvl="5" indent="-317500" algn="l">
              <a:lnSpc>
                <a:spcPct val="90000"/>
              </a:lnSpc>
              <a:spcBef>
                <a:spcPts val="1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ge5cf0f0444_0_78"/>
          <p:cNvSpPr txBox="1">
            <a:spLocks noGrp="1"/>
          </p:cNvSpPr>
          <p:nvPr>
            <p:ph type="title"/>
          </p:nvPr>
        </p:nvSpPr>
        <p:spPr>
          <a:xfrm>
            <a:off x="457198" y="685800"/>
            <a:ext cx="8229600" cy="55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ge5cf0f0444_0_78"/>
          <p:cNvSpPr txBox="1">
            <a:spLocks noGrp="1"/>
          </p:cNvSpPr>
          <p:nvPr>
            <p:ph type="ftr" idx="11"/>
          </p:nvPr>
        </p:nvSpPr>
        <p:spPr>
          <a:xfrm>
            <a:off x="457199" y="6277689"/>
            <a:ext cx="7989600" cy="12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ge5cf0f0444_0_78"/>
          <p:cNvSpPr txBox="1">
            <a:spLocks noGrp="1"/>
          </p:cNvSpPr>
          <p:nvPr>
            <p:ph type="sldNum" idx="12"/>
          </p:nvPr>
        </p:nvSpPr>
        <p:spPr>
          <a:xfrm>
            <a:off x="8584608" y="6277689"/>
            <a:ext cx="102300" cy="123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198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29"/>
        <p:cNvGrpSpPr/>
        <p:nvPr/>
      </p:nvGrpSpPr>
      <p:grpSpPr>
        <a:xfrm>
          <a:off x="0" y="0"/>
          <a:ext cx="0" cy="0"/>
          <a:chOff x="0" y="0"/>
          <a:chExt cx="0" cy="0"/>
        </a:xfrm>
      </p:grpSpPr>
      <p:sp>
        <p:nvSpPr>
          <p:cNvPr id="30" name="Google Shape;30;ge5cf0f0444_0_84"/>
          <p:cNvSpPr/>
          <p:nvPr/>
        </p:nvSpPr>
        <p:spPr>
          <a:xfrm>
            <a:off x="2663363" y="877917"/>
            <a:ext cx="3817200" cy="5089600"/>
          </a:xfrm>
          <a:prstGeom prst="ellipse">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ge5cf0f0444_0_84"/>
          <p:cNvSpPr txBox="1">
            <a:spLocks noGrp="1"/>
          </p:cNvSpPr>
          <p:nvPr>
            <p:ph type="title"/>
          </p:nvPr>
        </p:nvSpPr>
        <p:spPr>
          <a:xfrm>
            <a:off x="457200" y="3172875"/>
            <a:ext cx="8229600" cy="55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1"/>
              </a:buClr>
              <a:buSzPts val="27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ge5cf0f0444_0_84"/>
          <p:cNvSpPr txBox="1">
            <a:spLocks noGrp="1"/>
          </p:cNvSpPr>
          <p:nvPr>
            <p:ph type="ftr" idx="11"/>
          </p:nvPr>
        </p:nvSpPr>
        <p:spPr>
          <a:xfrm>
            <a:off x="457199" y="6277689"/>
            <a:ext cx="7989600" cy="12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ge5cf0f0444_0_84"/>
          <p:cNvSpPr txBox="1">
            <a:spLocks noGrp="1"/>
          </p:cNvSpPr>
          <p:nvPr>
            <p:ph type="sldNum" idx="12"/>
          </p:nvPr>
        </p:nvSpPr>
        <p:spPr>
          <a:xfrm>
            <a:off x="8584608" y="6277689"/>
            <a:ext cx="102300" cy="123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978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34"/>
        <p:cNvGrpSpPr/>
        <p:nvPr/>
      </p:nvGrpSpPr>
      <p:grpSpPr>
        <a:xfrm>
          <a:off x="0" y="0"/>
          <a:ext cx="0" cy="0"/>
          <a:chOff x="0" y="0"/>
          <a:chExt cx="0" cy="0"/>
        </a:xfrm>
      </p:grpSpPr>
      <p:sp>
        <p:nvSpPr>
          <p:cNvPr id="35" name="Google Shape;35;ge5cf0f0444_0_62"/>
          <p:cNvSpPr/>
          <p:nvPr/>
        </p:nvSpPr>
        <p:spPr>
          <a:xfrm>
            <a:off x="-1284649" y="-2647215"/>
            <a:ext cx="5036700" cy="6715600"/>
          </a:xfrm>
          <a:prstGeom prst="ellipse">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36;ge5cf0f0444_0_62"/>
          <p:cNvSpPr txBox="1">
            <a:spLocks noGrp="1"/>
          </p:cNvSpPr>
          <p:nvPr>
            <p:ph type="body" idx="1"/>
          </p:nvPr>
        </p:nvSpPr>
        <p:spPr>
          <a:xfrm>
            <a:off x="4590300" y="3707701"/>
            <a:ext cx="4096500" cy="307600"/>
          </a:xfrm>
          <a:prstGeom prst="rect">
            <a:avLst/>
          </a:prstGeom>
          <a:noFill/>
          <a:ln>
            <a:noFill/>
          </a:ln>
        </p:spPr>
        <p:txBody>
          <a:bodyPr spcFirstLastPara="1" wrap="square" lIns="0" tIns="0" rIns="0" bIns="0" anchor="t" anchorCtr="0">
            <a:noAutofit/>
          </a:bodyPr>
          <a:lstStyle>
            <a:lvl1pPr marL="457200" lvl="0" indent="-228600" algn="l">
              <a:lnSpc>
                <a:spcPct val="157000"/>
              </a:lnSpc>
              <a:spcBef>
                <a:spcPts val="0"/>
              </a:spcBef>
              <a:spcAft>
                <a:spcPts val="0"/>
              </a:spcAft>
              <a:buClr>
                <a:srgbClr val="748074"/>
              </a:buClr>
              <a:buSzPts val="1100"/>
              <a:buNone/>
              <a:defRPr sz="1100" b="1" i="0" cap="none">
                <a:solidFill>
                  <a:srgbClr val="748074"/>
                </a:solidFill>
                <a:latin typeface="Arial"/>
                <a:ea typeface="Arial"/>
                <a:cs typeface="Arial"/>
                <a:sym typeface="Arial"/>
              </a:defRPr>
            </a:lvl1pPr>
            <a:lvl2pPr marL="914400" lvl="1" indent="-228600" algn="l">
              <a:lnSpc>
                <a:spcPct val="157000"/>
              </a:lnSpc>
              <a:spcBef>
                <a:spcPts val="1400"/>
              </a:spcBef>
              <a:spcAft>
                <a:spcPts val="0"/>
              </a:spcAft>
              <a:buClr>
                <a:srgbClr val="748074"/>
              </a:buClr>
              <a:buSzPts val="1200"/>
              <a:buNone/>
              <a:defRPr sz="1200" b="1" i="0" cap="none">
                <a:solidFill>
                  <a:srgbClr val="748074"/>
                </a:solidFill>
                <a:latin typeface="Arial"/>
                <a:ea typeface="Arial"/>
                <a:cs typeface="Arial"/>
                <a:sym typeface="Arial"/>
              </a:defRPr>
            </a:lvl2pPr>
            <a:lvl3pPr marL="1371600" lvl="2" indent="-228600" algn="l">
              <a:lnSpc>
                <a:spcPct val="157000"/>
              </a:lnSpc>
              <a:spcBef>
                <a:spcPts val="1400"/>
              </a:spcBef>
              <a:spcAft>
                <a:spcPts val="0"/>
              </a:spcAft>
              <a:buClr>
                <a:srgbClr val="748074"/>
              </a:buClr>
              <a:buSzPts val="1100"/>
              <a:buNone/>
              <a:defRPr sz="1100" b="1" i="0" cap="none">
                <a:solidFill>
                  <a:srgbClr val="748074"/>
                </a:solidFill>
                <a:latin typeface="Arial"/>
                <a:ea typeface="Arial"/>
                <a:cs typeface="Arial"/>
                <a:sym typeface="Arial"/>
              </a:defRPr>
            </a:lvl3pPr>
            <a:lvl4pPr marL="1828800" lvl="3" indent="-228600" algn="l">
              <a:lnSpc>
                <a:spcPct val="157000"/>
              </a:lnSpc>
              <a:spcBef>
                <a:spcPts val="1400"/>
              </a:spcBef>
              <a:spcAft>
                <a:spcPts val="0"/>
              </a:spcAft>
              <a:buClr>
                <a:srgbClr val="748074"/>
              </a:buClr>
              <a:buSzPts val="900"/>
              <a:buNone/>
              <a:defRPr sz="900" b="1" i="0" cap="none">
                <a:solidFill>
                  <a:srgbClr val="748074"/>
                </a:solidFill>
                <a:latin typeface="Arial"/>
                <a:ea typeface="Arial"/>
                <a:cs typeface="Arial"/>
                <a:sym typeface="Arial"/>
              </a:defRPr>
            </a:lvl4pPr>
            <a:lvl5pPr marL="2286000" lvl="4" indent="-228600" algn="l">
              <a:lnSpc>
                <a:spcPct val="157000"/>
              </a:lnSpc>
              <a:spcBef>
                <a:spcPts val="1400"/>
              </a:spcBef>
              <a:spcAft>
                <a:spcPts val="0"/>
              </a:spcAft>
              <a:buClr>
                <a:srgbClr val="748074"/>
              </a:buClr>
              <a:buSzPts val="900"/>
              <a:buNone/>
              <a:defRPr sz="900" b="1" i="0" cap="none">
                <a:solidFill>
                  <a:srgbClr val="748074"/>
                </a:solidFill>
                <a:latin typeface="Arial"/>
                <a:ea typeface="Arial"/>
                <a:cs typeface="Arial"/>
                <a:sym typeface="Arial"/>
              </a:defRPr>
            </a:lvl5pPr>
            <a:lvl6pPr marL="2743200" lvl="5" indent="-317500" algn="l">
              <a:lnSpc>
                <a:spcPct val="90000"/>
              </a:lnSpc>
              <a:spcBef>
                <a:spcPts val="1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ge5cf0f0444_0_62"/>
          <p:cNvSpPr txBox="1">
            <a:spLocks noGrp="1"/>
          </p:cNvSpPr>
          <p:nvPr>
            <p:ph type="title"/>
          </p:nvPr>
        </p:nvSpPr>
        <p:spPr>
          <a:xfrm>
            <a:off x="4590301" y="1685925"/>
            <a:ext cx="4096500" cy="1123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3000"/>
              <a:buFont typeface="Arial"/>
              <a:buNone/>
              <a:defRPr sz="3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ge5cf0f0444_0_62"/>
          <p:cNvSpPr/>
          <p:nvPr/>
        </p:nvSpPr>
        <p:spPr>
          <a:xfrm>
            <a:off x="-722856" y="-1898157"/>
            <a:ext cx="3913200" cy="5217600"/>
          </a:xfrm>
          <a:prstGeom prst="ellipse">
            <a:avLst/>
          </a:prstGeom>
          <a:solidFill>
            <a:schemeClr val="accent1"/>
          </a:solidFill>
          <a:ln>
            <a:noFill/>
          </a:ln>
          <a:effectLst>
            <a:outerShdw blurRad="254000" dist="127000" dir="2700000" algn="t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39;ge5cf0f0444_0_62"/>
          <p:cNvSpPr txBox="1">
            <a:spLocks noGrp="1"/>
          </p:cNvSpPr>
          <p:nvPr>
            <p:ph type="body" idx="2"/>
          </p:nvPr>
        </p:nvSpPr>
        <p:spPr>
          <a:xfrm>
            <a:off x="4590300" y="4513891"/>
            <a:ext cx="4096500" cy="307600"/>
          </a:xfrm>
          <a:prstGeom prst="rect">
            <a:avLst/>
          </a:prstGeom>
          <a:noFill/>
          <a:ln>
            <a:noFill/>
          </a:ln>
        </p:spPr>
        <p:txBody>
          <a:bodyPr spcFirstLastPara="1" wrap="square" lIns="0" tIns="0" rIns="0" bIns="0" anchor="t" anchorCtr="0">
            <a:noAutofit/>
          </a:bodyPr>
          <a:lstStyle>
            <a:lvl1pPr marL="457200" lvl="0" indent="-228600" algn="l">
              <a:lnSpc>
                <a:spcPct val="157000"/>
              </a:lnSpc>
              <a:spcBef>
                <a:spcPts val="0"/>
              </a:spcBef>
              <a:spcAft>
                <a:spcPts val="0"/>
              </a:spcAft>
              <a:buClr>
                <a:srgbClr val="748074"/>
              </a:buClr>
              <a:buSzPts val="1100"/>
              <a:buNone/>
              <a:defRPr sz="1100" b="1" i="0" cap="none">
                <a:solidFill>
                  <a:srgbClr val="748074"/>
                </a:solidFill>
                <a:latin typeface="Arial"/>
                <a:ea typeface="Arial"/>
                <a:cs typeface="Arial"/>
                <a:sym typeface="Arial"/>
              </a:defRPr>
            </a:lvl1pPr>
            <a:lvl2pPr marL="914400" lvl="1" indent="-228600" algn="l">
              <a:lnSpc>
                <a:spcPct val="157000"/>
              </a:lnSpc>
              <a:spcBef>
                <a:spcPts val="1400"/>
              </a:spcBef>
              <a:spcAft>
                <a:spcPts val="0"/>
              </a:spcAft>
              <a:buClr>
                <a:srgbClr val="748074"/>
              </a:buClr>
              <a:buSzPts val="1200"/>
              <a:buNone/>
              <a:defRPr sz="1200" b="1" i="0" cap="none">
                <a:solidFill>
                  <a:srgbClr val="748074"/>
                </a:solidFill>
                <a:latin typeface="Arial"/>
                <a:ea typeface="Arial"/>
                <a:cs typeface="Arial"/>
                <a:sym typeface="Arial"/>
              </a:defRPr>
            </a:lvl2pPr>
            <a:lvl3pPr marL="1371600" lvl="2" indent="-228600" algn="l">
              <a:lnSpc>
                <a:spcPct val="157000"/>
              </a:lnSpc>
              <a:spcBef>
                <a:spcPts val="1400"/>
              </a:spcBef>
              <a:spcAft>
                <a:spcPts val="0"/>
              </a:spcAft>
              <a:buClr>
                <a:srgbClr val="748074"/>
              </a:buClr>
              <a:buSzPts val="1100"/>
              <a:buNone/>
              <a:defRPr sz="1100" b="1" i="0" cap="none">
                <a:solidFill>
                  <a:srgbClr val="748074"/>
                </a:solidFill>
                <a:latin typeface="Arial"/>
                <a:ea typeface="Arial"/>
                <a:cs typeface="Arial"/>
                <a:sym typeface="Arial"/>
              </a:defRPr>
            </a:lvl3pPr>
            <a:lvl4pPr marL="1828800" lvl="3" indent="-228600" algn="l">
              <a:lnSpc>
                <a:spcPct val="157000"/>
              </a:lnSpc>
              <a:spcBef>
                <a:spcPts val="1400"/>
              </a:spcBef>
              <a:spcAft>
                <a:spcPts val="0"/>
              </a:spcAft>
              <a:buClr>
                <a:srgbClr val="748074"/>
              </a:buClr>
              <a:buSzPts val="900"/>
              <a:buNone/>
              <a:defRPr sz="900" b="1" i="0" cap="none">
                <a:solidFill>
                  <a:srgbClr val="748074"/>
                </a:solidFill>
                <a:latin typeface="Arial"/>
                <a:ea typeface="Arial"/>
                <a:cs typeface="Arial"/>
                <a:sym typeface="Arial"/>
              </a:defRPr>
            </a:lvl4pPr>
            <a:lvl5pPr marL="2286000" lvl="4" indent="-228600" algn="l">
              <a:lnSpc>
                <a:spcPct val="157000"/>
              </a:lnSpc>
              <a:spcBef>
                <a:spcPts val="1400"/>
              </a:spcBef>
              <a:spcAft>
                <a:spcPts val="0"/>
              </a:spcAft>
              <a:buClr>
                <a:srgbClr val="748074"/>
              </a:buClr>
              <a:buSzPts val="900"/>
              <a:buNone/>
              <a:defRPr sz="900" b="1" i="0" cap="none">
                <a:solidFill>
                  <a:srgbClr val="748074"/>
                </a:solidFill>
                <a:latin typeface="Arial"/>
                <a:ea typeface="Arial"/>
                <a:cs typeface="Arial"/>
                <a:sym typeface="Arial"/>
              </a:defRPr>
            </a:lvl5pPr>
            <a:lvl6pPr marL="2743200" lvl="5" indent="-317500" algn="l">
              <a:lnSpc>
                <a:spcPct val="90000"/>
              </a:lnSpc>
              <a:spcBef>
                <a:spcPts val="1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0" name="Google Shape;40;ge5cf0f0444_0_62" descr="A close up of a logo&#10;&#10;Description automatically generated"/>
          <p:cNvPicPr preferRelativeResize="0"/>
          <p:nvPr/>
        </p:nvPicPr>
        <p:blipFill rotWithShape="1">
          <a:blip r:embed="rId2">
            <a:alphaModFix/>
          </a:blip>
          <a:srcRect/>
          <a:stretch/>
        </p:blipFill>
        <p:spPr>
          <a:xfrm>
            <a:off x="457201" y="1085853"/>
            <a:ext cx="1839075" cy="672756"/>
          </a:xfrm>
          <a:prstGeom prst="rect">
            <a:avLst/>
          </a:prstGeom>
          <a:noFill/>
          <a:ln>
            <a:noFill/>
          </a:ln>
        </p:spPr>
      </p:pic>
    </p:spTree>
    <p:extLst>
      <p:ext uri="{BB962C8B-B14F-4D97-AF65-F5344CB8AC3E}">
        <p14:creationId xmlns:p14="http://schemas.microsoft.com/office/powerpoint/2010/main" val="415072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Slide Plain">
  <p:cSld name="Body Slide Plain">
    <p:spTree>
      <p:nvGrpSpPr>
        <p:cNvPr id="1" name="Shape 41"/>
        <p:cNvGrpSpPr/>
        <p:nvPr/>
      </p:nvGrpSpPr>
      <p:grpSpPr>
        <a:xfrm>
          <a:off x="0" y="0"/>
          <a:ext cx="0" cy="0"/>
          <a:chOff x="0" y="0"/>
          <a:chExt cx="0" cy="0"/>
        </a:xfrm>
      </p:grpSpPr>
      <p:sp>
        <p:nvSpPr>
          <p:cNvPr id="42" name="Google Shape;42;ge5cf0f0444_0_89"/>
          <p:cNvSpPr txBox="1">
            <a:spLocks noGrp="1"/>
          </p:cNvSpPr>
          <p:nvPr>
            <p:ph type="body" idx="1"/>
          </p:nvPr>
        </p:nvSpPr>
        <p:spPr>
          <a:xfrm>
            <a:off x="457198" y="1708267"/>
            <a:ext cx="8229600" cy="24624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None/>
              <a:defRPr sz="1500"/>
            </a:lvl1pPr>
            <a:lvl2pPr marL="914400" lvl="1" indent="-228600" algn="l">
              <a:lnSpc>
                <a:spcPct val="120000"/>
              </a:lnSpc>
              <a:spcBef>
                <a:spcPts val="1400"/>
              </a:spcBef>
              <a:spcAft>
                <a:spcPts val="0"/>
              </a:spcAft>
              <a:buClr>
                <a:schemeClr val="dk1"/>
              </a:buClr>
              <a:buSzPts val="1400"/>
              <a:buNone/>
              <a:defRPr sz="1400"/>
            </a:lvl2pPr>
            <a:lvl3pPr marL="1371600" lvl="2" indent="-228600" algn="l">
              <a:lnSpc>
                <a:spcPct val="120000"/>
              </a:lnSpc>
              <a:spcBef>
                <a:spcPts val="1400"/>
              </a:spcBef>
              <a:spcAft>
                <a:spcPts val="0"/>
              </a:spcAft>
              <a:buClr>
                <a:schemeClr val="dk1"/>
              </a:buClr>
              <a:buSzPts val="1200"/>
              <a:buNone/>
              <a:defRPr sz="1200"/>
            </a:lvl3pPr>
            <a:lvl4pPr marL="1828800" lvl="3" indent="-228600" algn="l">
              <a:lnSpc>
                <a:spcPct val="120000"/>
              </a:lnSpc>
              <a:spcBef>
                <a:spcPts val="1400"/>
              </a:spcBef>
              <a:spcAft>
                <a:spcPts val="0"/>
              </a:spcAft>
              <a:buClr>
                <a:schemeClr val="dk1"/>
              </a:buClr>
              <a:buSzPts val="1100"/>
              <a:buNone/>
              <a:defRPr sz="1100"/>
            </a:lvl4pPr>
            <a:lvl5pPr marL="2286000" lvl="4" indent="-228600" algn="l">
              <a:lnSpc>
                <a:spcPct val="120000"/>
              </a:lnSpc>
              <a:spcBef>
                <a:spcPts val="1400"/>
              </a:spcBef>
              <a:spcAft>
                <a:spcPts val="0"/>
              </a:spcAft>
              <a:buClr>
                <a:schemeClr val="dk1"/>
              </a:buClr>
              <a:buSzPts val="1100"/>
              <a:buNone/>
              <a:defRPr sz="1100"/>
            </a:lvl5pPr>
            <a:lvl6pPr marL="2743200" lvl="5" indent="-317500" algn="l">
              <a:lnSpc>
                <a:spcPct val="90000"/>
              </a:lnSpc>
              <a:spcBef>
                <a:spcPts val="1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ge5cf0f0444_0_89"/>
          <p:cNvSpPr txBox="1">
            <a:spLocks noGrp="1"/>
          </p:cNvSpPr>
          <p:nvPr>
            <p:ph type="title"/>
          </p:nvPr>
        </p:nvSpPr>
        <p:spPr>
          <a:xfrm>
            <a:off x="457198" y="685800"/>
            <a:ext cx="8229600" cy="55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ge5cf0f0444_0_89"/>
          <p:cNvSpPr txBox="1">
            <a:spLocks noGrp="1"/>
          </p:cNvSpPr>
          <p:nvPr>
            <p:ph type="ftr" idx="11"/>
          </p:nvPr>
        </p:nvSpPr>
        <p:spPr>
          <a:xfrm>
            <a:off x="457199" y="6277689"/>
            <a:ext cx="7989600" cy="12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ge5cf0f0444_0_89"/>
          <p:cNvSpPr txBox="1">
            <a:spLocks noGrp="1"/>
          </p:cNvSpPr>
          <p:nvPr>
            <p:ph type="sldNum" idx="12"/>
          </p:nvPr>
        </p:nvSpPr>
        <p:spPr>
          <a:xfrm>
            <a:off x="8584608" y="6277689"/>
            <a:ext cx="102300" cy="123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748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5971224-F206-4C07-8767-C7F606CC4292}" type="datetime1">
              <a:rPr lang="en-US"/>
              <a:pPr>
                <a:defRPr/>
              </a:pPr>
              <a:t>6/25/2025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Source: EBRI/MGA Consumer in Health Care Survey, 2009.</a:t>
            </a:r>
          </a:p>
        </p:txBody>
      </p:sp>
      <p:sp>
        <p:nvSpPr>
          <p:cNvPr id="6" name="Slide Number Placeholder 22"/>
          <p:cNvSpPr>
            <a:spLocks noGrp="1"/>
          </p:cNvSpPr>
          <p:nvPr>
            <p:ph type="sldNum" sz="quarter" idx="12"/>
          </p:nvPr>
        </p:nvSpPr>
        <p:spPr/>
        <p:txBody>
          <a:bodyPr/>
          <a:lstStyle>
            <a:lvl1pPr>
              <a:defRPr/>
            </a:lvl1pPr>
          </a:lstStyle>
          <a:p>
            <a:pPr>
              <a:defRPr/>
            </a:pPr>
            <a:fld id="{3689BE3B-6BE4-49B0-AF3F-025B4A2BC4E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6"/>
        <p:cNvGrpSpPr/>
        <p:nvPr/>
      </p:nvGrpSpPr>
      <p:grpSpPr>
        <a:xfrm>
          <a:off x="0" y="0"/>
          <a:ext cx="0" cy="0"/>
          <a:chOff x="0" y="0"/>
          <a:chExt cx="0" cy="0"/>
        </a:xfrm>
      </p:grpSpPr>
      <p:sp>
        <p:nvSpPr>
          <p:cNvPr id="47" name="Google Shape;47;ge5cf0f0444_0_94"/>
          <p:cNvSpPr txBox="1">
            <a:spLocks noGrp="1"/>
          </p:cNvSpPr>
          <p:nvPr>
            <p:ph type="ctrTitle"/>
          </p:nvPr>
        </p:nvSpPr>
        <p:spPr>
          <a:xfrm>
            <a:off x="311708" y="992767"/>
            <a:ext cx="8520600" cy="27368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8" name="Google Shape;48;ge5cf0f0444_0_94"/>
          <p:cNvSpPr txBox="1">
            <a:spLocks noGrp="1"/>
          </p:cNvSpPr>
          <p:nvPr>
            <p:ph type="subTitle" idx="1"/>
          </p:nvPr>
        </p:nvSpPr>
        <p:spPr>
          <a:xfrm>
            <a:off x="311700" y="3778833"/>
            <a:ext cx="8520600" cy="1056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49" name="Google Shape;49;ge5cf0f0444_0_94"/>
          <p:cNvSpPr txBox="1">
            <a:spLocks noGrp="1"/>
          </p:cNvSpPr>
          <p:nvPr>
            <p:ph type="sldNum" idx="12"/>
          </p:nvPr>
        </p:nvSpPr>
        <p:spPr>
          <a:xfrm>
            <a:off x="8472458" y="6217623"/>
            <a:ext cx="5487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4103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ge5cf0f0444_0_98"/>
          <p:cNvSpPr txBox="1">
            <a:spLocks noGrp="1"/>
          </p:cNvSpPr>
          <p:nvPr>
            <p:ph type="title"/>
          </p:nvPr>
        </p:nvSpPr>
        <p:spPr>
          <a:xfrm>
            <a:off x="311700" y="593367"/>
            <a:ext cx="8520600" cy="76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ge5cf0f0444_0_98"/>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a:lvl1pPr>
            <a:lvl2pPr marL="914400" lvl="1" indent="-228600" algn="l">
              <a:lnSpc>
                <a:spcPct val="120000"/>
              </a:lnSpc>
              <a:spcBef>
                <a:spcPts val="1400"/>
              </a:spcBef>
              <a:spcAft>
                <a:spcPts val="0"/>
              </a:spcAft>
              <a:buSzPts val="1500"/>
              <a:buNone/>
              <a:defRPr/>
            </a:lvl2pPr>
            <a:lvl3pPr marL="1371600" lvl="2" indent="-228600" algn="l">
              <a:lnSpc>
                <a:spcPct val="120000"/>
              </a:lnSpc>
              <a:spcBef>
                <a:spcPts val="1400"/>
              </a:spcBef>
              <a:spcAft>
                <a:spcPts val="0"/>
              </a:spcAft>
              <a:buSzPts val="1400"/>
              <a:buNone/>
              <a:defRPr/>
            </a:lvl3pPr>
            <a:lvl4pPr marL="1828800" lvl="3" indent="-228600" algn="l">
              <a:lnSpc>
                <a:spcPct val="120000"/>
              </a:lnSpc>
              <a:spcBef>
                <a:spcPts val="1400"/>
              </a:spcBef>
              <a:spcAft>
                <a:spcPts val="0"/>
              </a:spcAft>
              <a:buSzPts val="1200"/>
              <a:buNone/>
              <a:defRPr/>
            </a:lvl4pPr>
            <a:lvl5pPr marL="2286000" lvl="4" indent="-228600" algn="l">
              <a:lnSpc>
                <a:spcPct val="120000"/>
              </a:lnSpc>
              <a:spcBef>
                <a:spcPts val="1400"/>
              </a:spcBef>
              <a:spcAft>
                <a:spcPts val="0"/>
              </a:spcAft>
              <a:buSzPts val="1200"/>
              <a:buNone/>
              <a:defRPr/>
            </a:lvl5pPr>
            <a:lvl6pPr marL="2743200" lvl="5" indent="-317500" algn="l">
              <a:lnSpc>
                <a:spcPct val="90000"/>
              </a:lnSpc>
              <a:spcBef>
                <a:spcPts val="1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53" name="Google Shape;53;ge5cf0f0444_0_98"/>
          <p:cNvSpPr txBox="1">
            <a:spLocks noGrp="1"/>
          </p:cNvSpPr>
          <p:nvPr>
            <p:ph type="sldNum" idx="12"/>
          </p:nvPr>
        </p:nvSpPr>
        <p:spPr>
          <a:xfrm>
            <a:off x="8472458" y="6217623"/>
            <a:ext cx="5487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696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8"/>
          <p:cNvSpPr>
            <a:spLocks noGrp="1"/>
          </p:cNvSpPr>
          <p:nvPr>
            <p:ph type="title"/>
          </p:nvPr>
        </p:nvSpPr>
        <p:spPr>
          <a:xfrm>
            <a:off x="1526063" y="2113280"/>
            <a:ext cx="6091873" cy="1180465"/>
          </a:xfrm>
        </p:spPr>
        <p:txBody>
          <a:bodyPr>
            <a:noAutofit/>
          </a:bodyPr>
          <a:lstStyle>
            <a:lvl1pPr algn="ctr">
              <a:defRPr sz="5400"/>
            </a:lvl1pPr>
          </a:lstStyle>
          <a:p>
            <a:r>
              <a:rPr lang="en-US"/>
              <a:t>Click to edit Master title style</a:t>
            </a:r>
          </a:p>
        </p:txBody>
      </p:sp>
      <p:sp>
        <p:nvSpPr>
          <p:cNvPr id="10" name="TextBox 9"/>
          <p:cNvSpPr txBox="1"/>
          <p:nvPr userDrawn="1"/>
        </p:nvSpPr>
        <p:spPr>
          <a:xfrm>
            <a:off x="5628640" y="6197600"/>
            <a:ext cx="3383280" cy="365760"/>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192162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9DF3D01E-40CF-46AB-913B-19C01B877747}" type="datetime1">
              <a:rPr lang="en-US"/>
              <a:pPr>
                <a:defRPr/>
              </a:pPr>
              <a:t>6/25/2025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2F93F3E-4359-4F3D-B88E-E4874AC199F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r>
              <a:rPr lang="en-US"/>
              <a:t>Source: EBRI/MGA Consumer in Health Care Survey, 2009.</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FAF8EA9-E9D1-4E95-AD0E-3869784663FF}" type="datetime1">
              <a:rPr lang="en-US"/>
              <a:pPr>
                <a:defRPr/>
              </a:pPr>
              <a:t>6/25/2025</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2D380DF9-0118-434C-8B51-03C9E2C8D71B}"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a:t>Source: EBRI/MGA Consumer in Health Care Survey, 2009.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16E408EC-1523-4992-8FDA-5C540E799847}" type="datetime1">
              <a:rPr lang="en-US"/>
              <a:pPr>
                <a:defRPr/>
              </a:pPr>
              <a:t>6/25/2025</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17BC05EA-C3B6-49B6-B214-E02621BC427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a:t>Source: EBRI/MGA Consumer in Health Care Survey, 2009.</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DFC0923-EC14-45BB-89E5-F38CB652C57A}" type="datetime1">
              <a:rPr lang="en-US"/>
              <a:pPr>
                <a:defRPr/>
              </a:pPr>
              <a:t>6/25/2025</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Source: EBRI/MGA Consumer in Health Care Survey, 2009.</a:t>
            </a:r>
          </a:p>
        </p:txBody>
      </p:sp>
      <p:sp>
        <p:nvSpPr>
          <p:cNvPr id="5" name="Slide Number Placeholder 22"/>
          <p:cNvSpPr>
            <a:spLocks noGrp="1"/>
          </p:cNvSpPr>
          <p:nvPr>
            <p:ph type="sldNum" sz="quarter" idx="12"/>
          </p:nvPr>
        </p:nvSpPr>
        <p:spPr/>
        <p:txBody>
          <a:bodyPr/>
          <a:lstStyle>
            <a:lvl1pPr>
              <a:defRPr/>
            </a:lvl1pPr>
          </a:lstStyle>
          <a:p>
            <a:pPr>
              <a:defRPr/>
            </a:pPr>
            <a:fld id="{B9D19A9D-AC38-4076-9C9A-1C61D8344D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F5B785-16C3-4648-B2E3-573F3FD59524}" type="datetime1">
              <a:rPr lang="en-US"/>
              <a:pPr>
                <a:defRPr/>
              </a:pPr>
              <a:t>6/25/2025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Source: EBRI/MGA Consumer in Health Care Survey, 2009.</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43ED4BA-213E-416C-8897-F8A3795167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3B5F349-FAE2-4A09-A092-9920E880D136}" type="datetime1">
              <a:rPr lang="en-US"/>
              <a:pPr>
                <a:defRPr/>
              </a:pPr>
              <a:t>6/25/2025</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Source: EBRI/MGA Consumer in Health Care Survey, 2009.</a:t>
            </a:r>
          </a:p>
        </p:txBody>
      </p:sp>
      <p:sp>
        <p:nvSpPr>
          <p:cNvPr id="7" name="Slide Number Placeholder 22"/>
          <p:cNvSpPr>
            <a:spLocks noGrp="1"/>
          </p:cNvSpPr>
          <p:nvPr>
            <p:ph type="sldNum" sz="quarter" idx="12"/>
          </p:nvPr>
        </p:nvSpPr>
        <p:spPr/>
        <p:txBody>
          <a:bodyPr/>
          <a:lstStyle>
            <a:lvl1pPr>
              <a:defRPr/>
            </a:lvl1pPr>
          </a:lstStyle>
          <a:p>
            <a:pPr>
              <a:defRPr/>
            </a:pPr>
            <a:fld id="{5F39EB51-5B46-4264-B150-ACABC18B72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632B7B0-4ACB-46F3-8625-0D792251BF11}" type="datetime1">
              <a:rPr lang="en-US"/>
              <a:pPr>
                <a:defRPr/>
              </a:pPr>
              <a:t>6/25/2025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77DBF6BE-4A29-42F5-9AB3-4C153E131339}"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a:t>Source: EBRI/MGA Consumer in Health Care Survey, 2009.</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mn-cs"/>
              </a:defRPr>
            </a:lvl1pPr>
          </a:lstStyle>
          <a:p>
            <a:pPr>
              <a:defRPr/>
            </a:pPr>
            <a:fld id="{B8F979B8-75B8-4AD2-8FB9-937499A92C38}" type="datetime1">
              <a:rPr lang="en-US"/>
              <a:pPr>
                <a:defRPr/>
              </a:pPr>
              <a:t>6/25/2025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mn-cs"/>
              </a:defRPr>
            </a:lvl1pPr>
          </a:lstStyle>
          <a:p>
            <a:pPr>
              <a:defRPr/>
            </a:pPr>
            <a:r>
              <a:rPr lang="en-US" dirty="0"/>
              <a:t>Source: EBRI/MGA Consumer in Health Care Survey, 2009.</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pPr>
              <a:defRPr/>
            </a:pPr>
            <a:fld id="{67F602AF-03D4-4E6F-B631-11F7C255B9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0" r:id="rId1"/>
    <p:sldLayoutId id="2147484575" r:id="rId2"/>
    <p:sldLayoutId id="2147484581" r:id="rId3"/>
    <p:sldLayoutId id="2147484582" r:id="rId4"/>
    <p:sldLayoutId id="2147484583" r:id="rId5"/>
    <p:sldLayoutId id="2147484576" r:id="rId6"/>
    <p:sldLayoutId id="2147484584" r:id="rId7"/>
    <p:sldLayoutId id="2147484577" r:id="rId8"/>
    <p:sldLayoutId id="2147484585" r:id="rId9"/>
    <p:sldLayoutId id="2147484578" r:id="rId10"/>
    <p:sldLayoutId id="2147484586" r:id="rId11"/>
    <p:sldLayoutId id="2147484579" r:id="rId12"/>
    <p:sldLayoutId id="2147484587" r:id="rId13"/>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ge5cf0f0444_0_57"/>
          <p:cNvSpPr txBox="1">
            <a:spLocks noGrp="1"/>
          </p:cNvSpPr>
          <p:nvPr>
            <p:ph type="title"/>
          </p:nvPr>
        </p:nvSpPr>
        <p:spPr>
          <a:xfrm>
            <a:off x="457198" y="685800"/>
            <a:ext cx="8229600" cy="554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2700"/>
              <a:buFont typeface="Arial"/>
              <a:buNone/>
              <a:defRPr sz="27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ge5cf0f0444_0_57"/>
          <p:cNvSpPr txBox="1">
            <a:spLocks noGrp="1"/>
          </p:cNvSpPr>
          <p:nvPr>
            <p:ph type="body" idx="1"/>
          </p:nvPr>
        </p:nvSpPr>
        <p:spPr>
          <a:xfrm>
            <a:off x="457198" y="1676725"/>
            <a:ext cx="8229600" cy="26468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20000"/>
              </a:lnSpc>
              <a:spcBef>
                <a:spcPts val="1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20000"/>
              </a:lnSpc>
              <a:spcBef>
                <a:spcPts val="1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20000"/>
              </a:lnSpc>
              <a:spcBef>
                <a:spcPts val="1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20000"/>
              </a:lnSpc>
              <a:spcBef>
                <a:spcPts val="1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1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ge5cf0f0444_0_57"/>
          <p:cNvSpPr txBox="1">
            <a:spLocks noGrp="1"/>
          </p:cNvSpPr>
          <p:nvPr>
            <p:ph type="ftr" idx="11"/>
          </p:nvPr>
        </p:nvSpPr>
        <p:spPr>
          <a:xfrm>
            <a:off x="457199" y="6277689"/>
            <a:ext cx="7989600" cy="123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600" b="1"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 name="Google Shape;13;ge5cf0f0444_0_57"/>
          <p:cNvSpPr txBox="1">
            <a:spLocks noGrp="1"/>
          </p:cNvSpPr>
          <p:nvPr>
            <p:ph type="sldNum" idx="12"/>
          </p:nvPr>
        </p:nvSpPr>
        <p:spPr>
          <a:xfrm>
            <a:off x="8584608" y="6277689"/>
            <a:ext cx="102300" cy="123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9501617"/>
      </p:ext>
    </p:extLst>
  </p:cSld>
  <p:clrMap bg1="lt1" tx1="dk1" bg2="dk2" tx2="lt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A4A3A4"/>
          </p15:clr>
        </p15:guide>
        <p15:guide id="2" orient="horz" pos="1620">
          <p15:clr>
            <a:srgbClr val="A4A3A4"/>
          </p15:clr>
        </p15:guide>
        <p15:guide id="3" pos="288">
          <p15:clr>
            <a:srgbClr val="A4A3A4"/>
          </p15:clr>
        </p15:guide>
        <p15:guide id="4" pos="5472">
          <p15:clr>
            <a:srgbClr val="A4A3A4"/>
          </p15:clr>
        </p15:guide>
        <p15:guide id="5" orient="horz" pos="324">
          <p15:clr>
            <a:srgbClr val="A4A3A4"/>
          </p15:clr>
        </p15:guide>
        <p15:guide id="6" orient="horz" pos="302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RxHelp@rxbenefit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regenexxbenefits.com/americancrane/" TargetMode="Externa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Easlick@grahamco.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4.sv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http://www.wishboneinsurance.com/americancran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Medicare@HTAfinancial.com" TargetMode="External"/><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mailto:ventrek@fnb-corp.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8" name="TextBox 6"/>
          <p:cNvSpPr txBox="1">
            <a:spLocks noChangeArrowheads="1"/>
          </p:cNvSpPr>
          <p:nvPr/>
        </p:nvSpPr>
        <p:spPr bwMode="auto">
          <a:xfrm>
            <a:off x="380998" y="3774425"/>
            <a:ext cx="8382000" cy="830997"/>
          </a:xfrm>
          <a:prstGeom prst="rect">
            <a:avLst/>
          </a:prstGeom>
          <a:noFill/>
          <a:ln w="9525">
            <a:noFill/>
            <a:miter lim="800000"/>
            <a:headEnd/>
            <a:tailEnd/>
          </a:ln>
        </p:spPr>
        <p:txBody>
          <a:bodyPr>
            <a:spAutoFit/>
          </a:bodyPr>
          <a:lstStyle/>
          <a:p>
            <a:pPr algn="ctr">
              <a:defRPr/>
            </a:pPr>
            <a:r>
              <a:rPr lang="en-US" sz="4800" b="1" dirty="0">
                <a:solidFill>
                  <a:schemeClr val="bg1"/>
                </a:solidFill>
                <a:latin typeface="TradeGothic LT Light"/>
              </a:rPr>
              <a:t>Open Enrollment 2025</a:t>
            </a:r>
          </a:p>
        </p:txBody>
      </p:sp>
      <p:sp>
        <p:nvSpPr>
          <p:cNvPr id="10" name="Rectangle 9"/>
          <p:cNvSpPr/>
          <p:nvPr/>
        </p:nvSpPr>
        <p:spPr>
          <a:xfrm>
            <a:off x="2209800" y="6095999"/>
            <a:ext cx="6934200" cy="584775"/>
          </a:xfrm>
          <a:prstGeom prst="rect">
            <a:avLst/>
          </a:prstGeom>
        </p:spPr>
        <p:txBody>
          <a:bodyPr wrap="square">
            <a:spAutoFit/>
          </a:bodyPr>
          <a:lstStyle/>
          <a:p>
            <a:pPr algn="ctr"/>
            <a:r>
              <a:rPr lang="en-US" sz="3200" dirty="0">
                <a:latin typeface="TradeGothic LT Light"/>
              </a:rPr>
              <a:t>Enroll June 30 – July 11   </a:t>
            </a:r>
          </a:p>
        </p:txBody>
      </p:sp>
      <p:sp>
        <p:nvSpPr>
          <p:cNvPr id="12" name="TextBox 11"/>
          <p:cNvSpPr txBox="1"/>
          <p:nvPr/>
        </p:nvSpPr>
        <p:spPr>
          <a:xfrm>
            <a:off x="0" y="6096000"/>
            <a:ext cx="2209800" cy="584775"/>
          </a:xfrm>
          <a:prstGeom prst="rect">
            <a:avLst/>
          </a:prstGeom>
          <a:noFill/>
        </p:spPr>
        <p:txBody>
          <a:bodyPr wrap="square" rtlCol="0">
            <a:spAutoFit/>
          </a:bodyPr>
          <a:lstStyle/>
          <a:p>
            <a:pPr algn="ctr"/>
            <a:r>
              <a:rPr lang="en-US" b="1" dirty="0">
                <a:latin typeface="TradeGothic LT Light"/>
              </a:rPr>
              <a:t>Plan Year beginning August 1, 2025</a:t>
            </a:r>
          </a:p>
        </p:txBody>
      </p:sp>
      <p:pic>
        <p:nvPicPr>
          <p:cNvPr id="6" name="Picture 5">
            <a:extLst>
              <a:ext uri="{FF2B5EF4-FFF2-40B4-BE49-F238E27FC236}">
                <a16:creationId xmlns:a16="http://schemas.microsoft.com/office/drawing/2014/main" id="{E8F2E071-1F76-A4E8-B559-E308140B3C4A}"/>
              </a:ext>
            </a:extLst>
          </p:cNvPr>
          <p:cNvPicPr>
            <a:picLocks noChangeAspect="1"/>
          </p:cNvPicPr>
          <p:nvPr/>
        </p:nvPicPr>
        <p:blipFill>
          <a:blip r:embed="rId3"/>
          <a:stretch>
            <a:fillRect/>
          </a:stretch>
        </p:blipFill>
        <p:spPr>
          <a:xfrm>
            <a:off x="1671678" y="1564335"/>
            <a:ext cx="5800640" cy="1550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dirty="0">
                <a:solidFill>
                  <a:schemeClr val="tx1"/>
                </a:solidFill>
                <a:latin typeface="TradeGothic LT Light"/>
                <a:cs typeface="+mn-cs"/>
              </a:rPr>
              <a:t>Medical – HDHP Basic Plan</a:t>
            </a:r>
            <a:endParaRPr lang="en-US" sz="4400" b="1" dirty="0">
              <a:solidFill>
                <a:schemeClr val="tx1"/>
              </a:solidFill>
              <a:latin typeface="TradeGothic LT Light"/>
            </a:endParaRP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3159616777"/>
              </p:ext>
            </p:extLst>
          </p:nvPr>
        </p:nvGraphicFramePr>
        <p:xfrm>
          <a:off x="647699" y="1606505"/>
          <a:ext cx="7848601" cy="5133773"/>
        </p:xfrm>
        <a:graphic>
          <a:graphicData uri="http://schemas.openxmlformats.org/drawingml/2006/table">
            <a:tbl>
              <a:tblPr/>
              <a:tblGrid>
                <a:gridCol w="2650177">
                  <a:extLst>
                    <a:ext uri="{9D8B030D-6E8A-4147-A177-3AD203B41FA5}">
                      <a16:colId xmlns:a16="http://schemas.microsoft.com/office/drawing/2014/main" val="20000"/>
                    </a:ext>
                  </a:extLst>
                </a:gridCol>
                <a:gridCol w="2599212">
                  <a:extLst>
                    <a:ext uri="{9D8B030D-6E8A-4147-A177-3AD203B41FA5}">
                      <a16:colId xmlns:a16="http://schemas.microsoft.com/office/drawing/2014/main" val="20001"/>
                    </a:ext>
                  </a:extLst>
                </a:gridCol>
                <a:gridCol w="2599212">
                  <a:extLst>
                    <a:ext uri="{9D8B030D-6E8A-4147-A177-3AD203B41FA5}">
                      <a16:colId xmlns:a16="http://schemas.microsoft.com/office/drawing/2014/main" val="2267680632"/>
                    </a:ext>
                  </a:extLst>
                </a:gridCol>
              </a:tblGrid>
              <a:tr h="59468">
                <a:tc>
                  <a:txBody>
                    <a:bodyPr/>
                    <a:lstStyle/>
                    <a:p>
                      <a:pPr marR="0" indent="0" algn="l"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050" b="1" i="1" kern="1400" dirty="0">
                          <a:ln>
                            <a:noFill/>
                          </a:ln>
                          <a:solidFill>
                            <a:srgbClr val="FFFFFF"/>
                          </a:solidFill>
                          <a:effectLst/>
                          <a:latin typeface="Calibri"/>
                        </a:rPr>
                        <a:t>Imagine Health</a:t>
                      </a:r>
                      <a:endParaRPr lang="en-US" sz="1050" kern="1400" dirty="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00000"/>
                        </a:lnSpc>
                        <a:spcBef>
                          <a:spcPts val="0"/>
                        </a:spcBef>
                        <a:spcAft>
                          <a:spcPts val="0"/>
                        </a:spcAft>
                      </a:pPr>
                      <a:r>
                        <a:rPr lang="en-US" sz="1050" b="1" i="1" kern="1400" dirty="0">
                          <a:ln>
                            <a:noFill/>
                          </a:ln>
                          <a:solidFill>
                            <a:srgbClr val="FFFFFF"/>
                          </a:solidFill>
                          <a:effectLst/>
                          <a:latin typeface="Calibri"/>
                        </a:rPr>
                        <a:t>All Other Providers </a:t>
                      </a:r>
                      <a:endParaRPr lang="en-US" dirty="0"/>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Medical Deductible (single / family)</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ln>
                            <a:noFill/>
                          </a:ln>
                          <a:solidFill>
                            <a:schemeClr val="tx1"/>
                          </a:solidFill>
                          <a:effectLst/>
                          <a:latin typeface="Calibri"/>
                        </a:rPr>
                        <a:t>$1,600 / $3,200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ln>
                            <a:noFill/>
                          </a:ln>
                          <a:solidFill>
                            <a:schemeClr val="tx1"/>
                          </a:solidFill>
                          <a:effectLst/>
                          <a:latin typeface="Calibri"/>
                        </a:rPr>
                        <a:t>$2,000 / $4,000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60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HSA Contribution Match</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ln>
                            <a:noFill/>
                          </a:ln>
                          <a:solidFill>
                            <a:srgbClr val="00B050"/>
                          </a:solidFill>
                          <a:effectLst/>
                          <a:latin typeface="Calibri"/>
                        </a:rPr>
                        <a:t>$250 (if Employee Contributes $250)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lang="en-US" sz="1050" b="1" kern="1400" dirty="0">
                          <a:ln>
                            <a:noFill/>
                          </a:ln>
                          <a:solidFill>
                            <a:srgbClr val="00B050"/>
                          </a:solidFill>
                          <a:effectLst/>
                          <a:latin typeface="Calibri"/>
                        </a:rPr>
                        <a:t>$250 (if Employee Contributes $250)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026733"/>
                  </a:ext>
                </a:extLst>
              </a:tr>
              <a:tr h="8160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Net Med Deductible w/ Contribution Match</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ln>
                            <a:noFill/>
                          </a:ln>
                          <a:solidFill>
                            <a:schemeClr val="tx1"/>
                          </a:solidFill>
                          <a:effectLst/>
                          <a:latin typeface="Calibri"/>
                        </a:rPr>
                        <a:t>$1,350 / $2,950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lang="en-US" sz="1050" b="0" kern="1400" dirty="0">
                          <a:ln>
                            <a:noFill/>
                          </a:ln>
                          <a:solidFill>
                            <a:schemeClr val="tx1"/>
                          </a:solidFill>
                          <a:effectLst/>
                          <a:latin typeface="Calibri"/>
                        </a:rPr>
                        <a:t>$1,750 / $ 3,750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104508"/>
                  </a:ext>
                </a:extLst>
              </a:tr>
              <a:tr h="7132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Benefit Level (Coinsurance)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ln>
                            <a:noFill/>
                          </a:ln>
                          <a:solidFill>
                            <a:schemeClr val="tx1"/>
                          </a:solidFill>
                          <a:effectLst/>
                          <a:latin typeface="Calibri"/>
                        </a:rPr>
                        <a:t>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ln>
                            <a:noFill/>
                          </a:ln>
                          <a:solidFill>
                            <a:schemeClr val="tx1"/>
                          </a:solidFill>
                          <a:effectLst/>
                          <a:latin typeface="Calibri"/>
                        </a:rPr>
                        <a:t>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2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Out-of-Pocket Maximum (single / family) </a:t>
                      </a:r>
                      <a:endParaRPr lang="en-US" sz="1050" b="1" kern="1400">
                        <a:ln>
                          <a:noFill/>
                        </a:ln>
                        <a:solidFill>
                          <a:srgbClr val="000000"/>
                        </a:solidFill>
                        <a:effectLst/>
                        <a:latin typeface="TradeGothic LT Light" panose="02000503020000020004"/>
                      </a:endParaRP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ln>
                            <a:noFill/>
                          </a:ln>
                          <a:solidFill>
                            <a:schemeClr val="tx1"/>
                          </a:solidFill>
                          <a:effectLst/>
                          <a:latin typeface="Calibri"/>
                        </a:rPr>
                        <a:t>$4,000 / $8,000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ln>
                            <a:noFill/>
                          </a:ln>
                          <a:solidFill>
                            <a:schemeClr val="tx1"/>
                          </a:solidFill>
                          <a:effectLst/>
                          <a:latin typeface="Calibri"/>
                        </a:rPr>
                        <a:t>$4,000 / $8,000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 </a:t>
                      </a:r>
                      <a:r>
                        <a:rPr lang="en-US" sz="1050" b="1" kern="1400" dirty="0">
                          <a:ln>
                            <a:noFill/>
                          </a:ln>
                          <a:solidFill>
                            <a:srgbClr val="FFFFFF"/>
                          </a:solidFill>
                          <a:effectLst/>
                          <a:latin typeface="TradeGothic LT Light" panose="02000503020000020004"/>
                        </a:rPr>
                        <a:t>OFFICE VISITS</a:t>
                      </a:r>
                      <a:endParaRPr lang="en-US" sz="1050" b="1" kern="1400" dirty="0">
                        <a:ln>
                          <a:noFill/>
                        </a:ln>
                        <a:solidFill>
                          <a:srgbClr val="000000"/>
                        </a:solidFill>
                        <a:effectLst/>
                        <a:latin typeface="TradeGothic LT Light" panose="02000503020000020004"/>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endParaRPr lang="en-US" sz="1050" kern="1400" dirty="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endParaRPr lang="en-US" sz="1050" kern="1400" dirty="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Primary Doctor Visit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Specialist Visit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Preventive Care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no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no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1320">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Telemedicine (</a:t>
                      </a:r>
                      <a:r>
                        <a:rPr lang="en-US" sz="1050" b="1" kern="1400" dirty="0" err="1">
                          <a:ln>
                            <a:noFill/>
                          </a:ln>
                          <a:solidFill>
                            <a:srgbClr val="000000"/>
                          </a:solidFill>
                          <a:effectLst/>
                          <a:latin typeface="TradeGothic LT Light" panose="02000503020000020004"/>
                        </a:rPr>
                        <a:t>HealthJoy</a:t>
                      </a:r>
                      <a:r>
                        <a:rPr lang="en-US" sz="1050" b="1" kern="1400" dirty="0">
                          <a:ln>
                            <a:noFill/>
                          </a:ln>
                          <a:solidFill>
                            <a:srgbClr val="000000"/>
                          </a:solidFill>
                          <a:effectLst/>
                          <a:latin typeface="TradeGothic LT Light" panose="02000503020000020004"/>
                        </a:rPr>
                        <a: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294609"/>
                  </a:ext>
                </a:extLst>
              </a:tr>
              <a:tr h="64576">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 </a:t>
                      </a:r>
                      <a:r>
                        <a:rPr lang="en-US" sz="1050" b="1" kern="1400" dirty="0">
                          <a:ln>
                            <a:noFill/>
                          </a:ln>
                          <a:solidFill>
                            <a:srgbClr val="FFFFFF"/>
                          </a:solidFill>
                          <a:effectLst/>
                          <a:latin typeface="TradeGothic LT Light" panose="02000503020000020004"/>
                        </a:rPr>
                        <a:t>HOSPITAL CARE</a:t>
                      </a:r>
                      <a:endParaRPr lang="en-US" sz="1050" b="1" kern="1400" dirty="0">
                        <a:ln>
                          <a:noFill/>
                        </a:ln>
                        <a:solidFill>
                          <a:srgbClr val="000000"/>
                        </a:solidFill>
                        <a:effectLst/>
                        <a:latin typeface="TradeGothic LT Light" panose="02000503020000020004"/>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050" kern="140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050" kern="1400" dirty="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Inpatient Hospital Care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Outpatient Surgery</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 </a:t>
                      </a:r>
                      <a:endParaRPr lang="en-US" sz="1050" kern="1400">
                        <a:ln>
                          <a:noFill/>
                        </a:ln>
                        <a:solidFill>
                          <a:srgbClr val="000000"/>
                        </a:solidFill>
                        <a:effectLst/>
                        <a:latin typeface="Calibri" panose="020F0502020204030204" pitchFamily="34" charset="0"/>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Emergency Room </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5841">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Urgent Care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044867"/>
                  </a:ext>
                </a:extLst>
              </a:tr>
              <a:tr h="59468">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 </a:t>
                      </a:r>
                      <a:r>
                        <a:rPr lang="en-US" sz="1050" b="1" kern="1400" dirty="0">
                          <a:ln>
                            <a:noFill/>
                          </a:ln>
                          <a:solidFill>
                            <a:srgbClr val="FFFFFF"/>
                          </a:solidFill>
                          <a:effectLst/>
                          <a:latin typeface="TradeGothic LT Light" panose="02000503020000020004"/>
                        </a:rPr>
                        <a:t>OTHER SERVICES</a:t>
                      </a:r>
                      <a:endParaRPr lang="en-US" sz="1050" b="1" kern="1400" dirty="0">
                        <a:ln>
                          <a:noFill/>
                        </a:ln>
                        <a:solidFill>
                          <a:srgbClr val="000000"/>
                        </a:solidFill>
                        <a:effectLst/>
                        <a:latin typeface="TradeGothic LT Light" panose="02000503020000020004"/>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050" kern="1400" dirty="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050" kern="1400" dirty="0">
                        <a:ln>
                          <a:noFill/>
                        </a:ln>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Lab Services</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050" b="1" kern="1400" dirty="0">
                          <a:ln>
                            <a:noFill/>
                          </a:ln>
                          <a:solidFill>
                            <a:srgbClr val="000000"/>
                          </a:solidFill>
                          <a:effectLst/>
                          <a:latin typeface="TradeGothic LT Light" panose="02000503020000020004"/>
                        </a:rPr>
                        <a:t>Radiology (CT, PET, MRI, MRA)</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Durable Medical Equipment </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22957"/>
                  </a:ext>
                </a:extLst>
              </a:tr>
              <a:tr h="59468">
                <a:tc>
                  <a:txBody>
                    <a:bodyPr/>
                    <a:lstStyle/>
                    <a:p>
                      <a:pPr marR="0" indent="0" algn="l" rtl="0">
                        <a:lnSpc>
                          <a:spcPct val="119000"/>
                        </a:lnSpc>
                        <a:spcBef>
                          <a:spcPts val="0"/>
                        </a:spcBef>
                        <a:spcAft>
                          <a:spcPts val="600"/>
                        </a:spcAft>
                      </a:pPr>
                      <a:r>
                        <a:rPr lang="en-US" sz="1050" b="1" kern="1400" dirty="0">
                          <a:ln>
                            <a:noFill/>
                          </a:ln>
                          <a:solidFill>
                            <a:srgbClr val="000000"/>
                          </a:solidFill>
                          <a:effectLst/>
                          <a:latin typeface="TradeGothic LT Light" panose="02000503020000020004"/>
                        </a:rPr>
                        <a:t>Physical Speech and Occupational Therapy </a:t>
                      </a:r>
                      <a:br>
                        <a:rPr lang="en-US" sz="1050" b="1" kern="1400" dirty="0">
                          <a:ln>
                            <a:noFill/>
                          </a:ln>
                          <a:solidFill>
                            <a:srgbClr val="000000"/>
                          </a:solidFill>
                          <a:effectLst/>
                          <a:latin typeface="TradeGothic LT Light" panose="02000503020000020004"/>
                        </a:rPr>
                      </a:br>
                      <a:r>
                        <a:rPr lang="en-US" sz="1050" b="1" kern="1400" dirty="0">
                          <a:ln>
                            <a:noFill/>
                          </a:ln>
                          <a:solidFill>
                            <a:srgbClr val="000000"/>
                          </a:solidFill>
                          <a:effectLst/>
                          <a:latin typeface="TradeGothic LT Light" panose="02000503020000020004"/>
                        </a:rPr>
                        <a:t>(60 visit annual limit)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ln>
                            <a:noFill/>
                          </a:ln>
                          <a:solidFill>
                            <a:srgbClr val="000000"/>
                          </a:solidFill>
                          <a:effectLst/>
                          <a:latin typeface="Calibri"/>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479026"/>
                  </a:ext>
                </a:extLst>
              </a:tr>
              <a:tr h="0">
                <a:tc>
                  <a:txBody>
                    <a:bodyPr/>
                    <a:lstStyle/>
                    <a:p>
                      <a:pPr marR="0" indent="0" algn="l" rtl="0">
                        <a:lnSpc>
                          <a:spcPct val="119000"/>
                        </a:lnSpc>
                        <a:spcBef>
                          <a:spcPts val="0"/>
                        </a:spcBef>
                        <a:spcAft>
                          <a:spcPts val="1400"/>
                        </a:spcAft>
                      </a:pPr>
                      <a:endParaRPr lang="en-US" sz="1000" b="1"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endParaRPr lang="en-US" sz="10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endParaRPr lang="en-US" sz="100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extLst>
                  <a:ext uri="{0D108BD9-81ED-4DB2-BD59-A6C34878D82A}">
                    <a16:rowId xmlns:a16="http://schemas.microsoft.com/office/drawing/2014/main" val="10019"/>
                  </a:ext>
                </a:extLst>
              </a:tr>
              <a:tr h="321044">
                <a:tc>
                  <a:txBody>
                    <a:bodyPr/>
                    <a:lstStyle/>
                    <a:p>
                      <a:pPr marR="0" indent="0" algn="l" rtl="0">
                        <a:lnSpc>
                          <a:spcPct val="119000"/>
                        </a:lnSpc>
                        <a:spcBef>
                          <a:spcPts val="0"/>
                        </a:spcBef>
                        <a:spcAft>
                          <a:spcPts val="1400"/>
                        </a:spcAft>
                      </a:pPr>
                      <a:r>
                        <a:rPr lang="en-US" sz="1000" b="1" kern="1400" dirty="0">
                          <a:solidFill>
                            <a:srgbClr val="000000"/>
                          </a:solidFill>
                          <a:effectLst/>
                          <a:latin typeface="TradeGothic LT Light"/>
                        </a:rPr>
                        <a:t>Retail (30-day supply) / Mail (up to a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1400"/>
                        </a:spcAft>
                      </a:pPr>
                      <a:r>
                        <a:rPr lang="en-US" sz="1000" b="0" kern="1400" dirty="0">
                          <a:solidFill>
                            <a:schemeClr val="tx1"/>
                          </a:solidFill>
                          <a:effectLst/>
                          <a:latin typeface="TradeGothic LT Light"/>
                        </a:rPr>
                        <a:t>Generic Preferred: $4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 / $10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a:t>
                      </a:r>
                      <a:br>
                        <a:rPr lang="en-US" sz="1000" b="0" kern="1400" dirty="0">
                          <a:solidFill>
                            <a:schemeClr val="tx1"/>
                          </a:solidFill>
                          <a:effectLst/>
                          <a:latin typeface="TradeGothic LT Light"/>
                        </a:rPr>
                      </a:br>
                      <a:r>
                        <a:rPr lang="en-US" sz="1000" b="0" kern="1400" dirty="0">
                          <a:solidFill>
                            <a:schemeClr val="tx1"/>
                          </a:solidFill>
                          <a:effectLst/>
                          <a:latin typeface="TradeGothic LT Light"/>
                        </a:rPr>
                        <a:t>Generic Non-Preferred: $15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 / $38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a:t>
                      </a:r>
                      <a:br>
                        <a:rPr lang="en-US" sz="1000" b="0" kern="1400" dirty="0">
                          <a:solidFill>
                            <a:schemeClr val="tx1"/>
                          </a:solidFill>
                          <a:effectLst/>
                          <a:latin typeface="TradeGothic LT Light"/>
                        </a:rPr>
                      </a:br>
                      <a:r>
                        <a:rPr lang="en-US" sz="1000" b="0" kern="1400" dirty="0">
                          <a:solidFill>
                            <a:schemeClr val="tx1"/>
                          </a:solidFill>
                          <a:effectLst/>
                          <a:latin typeface="TradeGothic LT Light"/>
                        </a:rPr>
                        <a:t>Brand Preferred: $45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 / $113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a:t>
                      </a:r>
                      <a:br>
                        <a:rPr lang="en-US" sz="1000" b="0" kern="1400" dirty="0">
                          <a:solidFill>
                            <a:schemeClr val="tx1"/>
                          </a:solidFill>
                          <a:effectLst/>
                          <a:latin typeface="TradeGothic LT Light"/>
                        </a:rPr>
                      </a:br>
                      <a:r>
                        <a:rPr lang="en-US" sz="1000" b="0" kern="1400" dirty="0">
                          <a:solidFill>
                            <a:schemeClr val="tx1"/>
                          </a:solidFill>
                          <a:effectLst/>
                          <a:latin typeface="TradeGothic LT Light"/>
                        </a:rPr>
                        <a:t>Brand Non-Preferred: $70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 / $175 copay after </a:t>
                      </a:r>
                      <a:r>
                        <a:rPr lang="en-US" sz="1000" b="0" kern="1400" dirty="0" err="1">
                          <a:solidFill>
                            <a:schemeClr val="tx1"/>
                          </a:solidFill>
                          <a:effectLst/>
                          <a:latin typeface="TradeGothic LT Light"/>
                        </a:rPr>
                        <a:t>ded</a:t>
                      </a:r>
                      <a:r>
                        <a:rPr lang="en-US" sz="1000" b="0" kern="1400" dirty="0">
                          <a:solidFill>
                            <a:schemeClr val="tx1"/>
                          </a:solidFill>
                          <a:effectLst/>
                          <a:latin typeface="TradeGothic LT Light"/>
                        </a:rPr>
                        <a:t>.</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R="0" indent="0" algn="ctr" rtl="0">
                        <a:lnSpc>
                          <a:spcPct val="119000"/>
                        </a:lnSpc>
                        <a:spcBef>
                          <a:spcPts val="0"/>
                        </a:spcBef>
                        <a:spcAft>
                          <a:spcPts val="1400"/>
                        </a:spcAft>
                      </a:pPr>
                      <a:endParaRPr lang="en-US" sz="1050" b="1" kern="140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321044">
                <a:tc>
                  <a:txBody>
                    <a:bodyPr/>
                    <a:lstStyle/>
                    <a:p>
                      <a:pPr marR="0" indent="0" algn="l" rtl="0">
                        <a:lnSpc>
                          <a:spcPct val="119000"/>
                        </a:lnSpc>
                        <a:spcBef>
                          <a:spcPts val="0"/>
                        </a:spcBef>
                        <a:spcAft>
                          <a:spcPts val="1400"/>
                        </a:spcAft>
                      </a:pPr>
                      <a:r>
                        <a:rPr lang="en-US" sz="1000" b="1" kern="1400" dirty="0">
                          <a:solidFill>
                            <a:srgbClr val="000000"/>
                          </a:solidFill>
                          <a:effectLst/>
                          <a:latin typeface="TradeGothic LT Light"/>
                        </a:rPr>
                        <a:t>Specialty Pharmacy (mail order)</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1400"/>
                        </a:spcAft>
                      </a:pPr>
                      <a:r>
                        <a:rPr lang="en-US" sz="1000" b="0" kern="1400" dirty="0">
                          <a:solidFill>
                            <a:schemeClr val="tx1"/>
                          </a:solidFill>
                          <a:effectLst/>
                          <a:latin typeface="TradeGothic LT Light"/>
                        </a:rPr>
                        <a:t>20% coinsurance up to $600 maximum per prescription</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9210769"/>
                  </a:ext>
                </a:extLst>
              </a:tr>
            </a:tbl>
          </a:graphicData>
        </a:graphic>
      </p:graphicFrame>
    </p:spTree>
    <p:extLst>
      <p:ext uri="{BB962C8B-B14F-4D97-AF65-F5344CB8AC3E}">
        <p14:creationId xmlns:p14="http://schemas.microsoft.com/office/powerpoint/2010/main" val="403235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405C96-DB02-6878-B961-4D33997D0922}"/>
              </a:ext>
            </a:extLst>
          </p:cNvPr>
          <p:cNvSpPr>
            <a:spLocks noGrp="1"/>
          </p:cNvSpPr>
          <p:nvPr>
            <p:ph type="title"/>
          </p:nvPr>
        </p:nvSpPr>
        <p:spPr>
          <a:xfrm>
            <a:off x="609600" y="228600"/>
            <a:ext cx="8153400" cy="990600"/>
          </a:xfrm>
        </p:spPr>
        <p:txBody>
          <a:bodyPr/>
          <a:lstStyle/>
          <a:p>
            <a:pPr algn="ctr" fontAlgn="auto">
              <a:spcAft>
                <a:spcPts val="0"/>
              </a:spcAft>
              <a:defRPr/>
            </a:pPr>
            <a:r>
              <a:rPr lang="en-US" sz="4400" b="1">
                <a:solidFill>
                  <a:schemeClr val="tx1"/>
                </a:solidFill>
                <a:latin typeface="TradeGothic LT Light"/>
                <a:cs typeface="+mn-cs"/>
              </a:rPr>
              <a:t>Member Support</a:t>
            </a:r>
            <a:endParaRPr lang="en-US" sz="4400" b="1">
              <a:solidFill>
                <a:schemeClr val="tx1"/>
              </a:solidFill>
              <a:latin typeface="TradeGothic LT Light"/>
            </a:endParaRPr>
          </a:p>
        </p:txBody>
      </p:sp>
      <p:sp>
        <p:nvSpPr>
          <p:cNvPr id="26" name="Title 1">
            <a:extLst>
              <a:ext uri="{FF2B5EF4-FFF2-40B4-BE49-F238E27FC236}">
                <a16:creationId xmlns:a16="http://schemas.microsoft.com/office/drawing/2014/main" id="{41E4277D-DC9F-A6A5-2627-7C6FF8755119}"/>
              </a:ext>
            </a:extLst>
          </p:cNvPr>
          <p:cNvSpPr txBox="1">
            <a:spLocks/>
          </p:cNvSpPr>
          <p:nvPr/>
        </p:nvSpPr>
        <p:spPr bwMode="black">
          <a:xfrm>
            <a:off x="95968" y="1910481"/>
            <a:ext cx="8964301" cy="361637"/>
          </a:xfrm>
          <a:prstGeom prst="rect">
            <a:avLst/>
          </a:prstGeom>
          <a:noFill/>
          <a:ln w="9525">
            <a:noFill/>
            <a:miter lim="800000"/>
            <a:headEnd/>
            <a:tailEnd/>
          </a:ln>
        </p:spPr>
        <p:txBody>
          <a:bodyPr vert="horz" wrap="square" lIns="68580" tIns="34290" rIns="68580" bIns="34290" numCol="1" anchor="b" anchorCtr="0" compatLnSpc="1">
            <a:prstTxWarp prst="textNoShape">
              <a:avLst/>
            </a:prstTxWarp>
            <a:spAutoFit/>
          </a:bodyPr>
          <a:lstStyle>
            <a:lvl1pPr algn="l" rtl="0" eaLnBrk="0" fontAlgn="base" hangingPunct="0">
              <a:lnSpc>
                <a:spcPct val="95000"/>
              </a:lnSpc>
              <a:spcBef>
                <a:spcPct val="0"/>
              </a:spcBef>
              <a:spcAft>
                <a:spcPct val="0"/>
              </a:spcAft>
              <a:defRPr sz="2800" b="1" i="0" cap="none" spc="0" baseline="0">
                <a:solidFill>
                  <a:schemeClr val="tx1"/>
                </a:solidFill>
                <a:effectLst/>
                <a:latin typeface="+mj-lt"/>
                <a:ea typeface="Tahoma" panose="020B0604030504040204" pitchFamily="34" charset="0"/>
                <a:cs typeface="Tahoma" panose="020B0604030504040204" pitchFamily="34" charset="0"/>
              </a:defRPr>
            </a:lvl1pPr>
            <a:lvl2pPr algn="l" rtl="0" eaLnBrk="0" fontAlgn="base" hangingPunct="0">
              <a:lnSpc>
                <a:spcPct val="95000"/>
              </a:lnSpc>
              <a:spcBef>
                <a:spcPct val="0"/>
              </a:spcBef>
              <a:spcAft>
                <a:spcPct val="0"/>
              </a:spcAft>
              <a:defRPr sz="2667">
                <a:solidFill>
                  <a:schemeClr val="tx1"/>
                </a:solidFill>
                <a:latin typeface="Arial" pitchFamily="23" charset="0"/>
                <a:ea typeface="ＭＳ Ｐゴシック" charset="-128"/>
              </a:defRPr>
            </a:lvl2pPr>
            <a:lvl3pPr algn="l" rtl="0" eaLnBrk="0" fontAlgn="base" hangingPunct="0">
              <a:lnSpc>
                <a:spcPct val="95000"/>
              </a:lnSpc>
              <a:spcBef>
                <a:spcPct val="0"/>
              </a:spcBef>
              <a:spcAft>
                <a:spcPct val="0"/>
              </a:spcAft>
              <a:defRPr sz="2667">
                <a:solidFill>
                  <a:schemeClr val="tx1"/>
                </a:solidFill>
                <a:latin typeface="Arial" pitchFamily="23" charset="0"/>
                <a:ea typeface="ＭＳ Ｐゴシック" charset="-128"/>
              </a:defRPr>
            </a:lvl3pPr>
            <a:lvl4pPr algn="l" rtl="0" eaLnBrk="0" fontAlgn="base" hangingPunct="0">
              <a:lnSpc>
                <a:spcPct val="95000"/>
              </a:lnSpc>
              <a:spcBef>
                <a:spcPct val="0"/>
              </a:spcBef>
              <a:spcAft>
                <a:spcPct val="0"/>
              </a:spcAft>
              <a:defRPr sz="2667">
                <a:solidFill>
                  <a:schemeClr val="tx1"/>
                </a:solidFill>
                <a:latin typeface="Arial" pitchFamily="23" charset="0"/>
                <a:ea typeface="ＭＳ Ｐゴシック" charset="-128"/>
              </a:defRPr>
            </a:lvl4pPr>
            <a:lvl5pPr algn="l" rtl="0" eaLnBrk="0" fontAlgn="base" hangingPunct="0">
              <a:lnSpc>
                <a:spcPct val="95000"/>
              </a:lnSpc>
              <a:spcBef>
                <a:spcPct val="0"/>
              </a:spcBef>
              <a:spcAft>
                <a:spcPct val="0"/>
              </a:spcAft>
              <a:defRPr sz="2667">
                <a:solidFill>
                  <a:schemeClr val="tx1"/>
                </a:solidFill>
                <a:latin typeface="Arial" pitchFamily="23" charset="0"/>
                <a:ea typeface="ＭＳ Ｐゴシック" charset="-128"/>
              </a:defRPr>
            </a:lvl5pPr>
            <a:lvl6pPr marL="609585" algn="l" rtl="0" fontAlgn="base">
              <a:lnSpc>
                <a:spcPct val="95000"/>
              </a:lnSpc>
              <a:spcBef>
                <a:spcPct val="0"/>
              </a:spcBef>
              <a:spcAft>
                <a:spcPct val="0"/>
              </a:spcAft>
              <a:defRPr sz="2933">
                <a:solidFill>
                  <a:schemeClr val="bg1"/>
                </a:solidFill>
                <a:latin typeface="Arial" pitchFamily="23" charset="0"/>
              </a:defRPr>
            </a:lvl6pPr>
            <a:lvl7pPr marL="1219170" algn="l" rtl="0" fontAlgn="base">
              <a:lnSpc>
                <a:spcPct val="95000"/>
              </a:lnSpc>
              <a:spcBef>
                <a:spcPct val="0"/>
              </a:spcBef>
              <a:spcAft>
                <a:spcPct val="0"/>
              </a:spcAft>
              <a:defRPr sz="2933">
                <a:solidFill>
                  <a:schemeClr val="bg1"/>
                </a:solidFill>
                <a:latin typeface="Arial" pitchFamily="23" charset="0"/>
              </a:defRPr>
            </a:lvl7pPr>
            <a:lvl8pPr marL="1828754" algn="l" rtl="0" fontAlgn="base">
              <a:lnSpc>
                <a:spcPct val="95000"/>
              </a:lnSpc>
              <a:spcBef>
                <a:spcPct val="0"/>
              </a:spcBef>
              <a:spcAft>
                <a:spcPct val="0"/>
              </a:spcAft>
              <a:defRPr sz="2933">
                <a:solidFill>
                  <a:schemeClr val="bg1"/>
                </a:solidFill>
                <a:latin typeface="Arial" pitchFamily="23" charset="0"/>
              </a:defRPr>
            </a:lvl8pPr>
            <a:lvl9pPr marL="2438339" algn="l" rtl="0" fontAlgn="base">
              <a:lnSpc>
                <a:spcPct val="95000"/>
              </a:lnSpc>
              <a:spcBef>
                <a:spcPct val="0"/>
              </a:spcBef>
              <a:spcAft>
                <a:spcPct val="0"/>
              </a:spcAft>
              <a:defRPr sz="2933">
                <a:solidFill>
                  <a:schemeClr val="bg1"/>
                </a:solidFill>
                <a:latin typeface="Arial" pitchFamily="23" charset="0"/>
              </a:defRPr>
            </a:lvl9pPr>
          </a:lstStyle>
          <a:p>
            <a:pPr algn="ctr">
              <a:spcBef>
                <a:spcPts val="375"/>
              </a:spcBef>
              <a:spcAft>
                <a:spcPts val="375"/>
              </a:spcAft>
              <a:buClr>
                <a:schemeClr val="tx2"/>
              </a:buClr>
              <a:buSzPct val="120000"/>
            </a:pPr>
            <a:r>
              <a:rPr lang="en-US" sz="2000">
                <a:solidFill>
                  <a:schemeClr val="accent2"/>
                </a:solidFill>
                <a:latin typeface="TradeGothic LT Light" panose="02000503020000020004"/>
              </a:rPr>
              <a:t>Tips and Reminders</a:t>
            </a:r>
          </a:p>
        </p:txBody>
      </p:sp>
      <p:sp>
        <p:nvSpPr>
          <p:cNvPr id="27" name="Rectangle 26">
            <a:extLst>
              <a:ext uri="{FF2B5EF4-FFF2-40B4-BE49-F238E27FC236}">
                <a16:creationId xmlns:a16="http://schemas.microsoft.com/office/drawing/2014/main" id="{78BEF7F0-1471-F7CF-B5FB-DE19FE57E11A}"/>
              </a:ext>
            </a:extLst>
          </p:cNvPr>
          <p:cNvSpPr/>
          <p:nvPr/>
        </p:nvSpPr>
        <p:spPr bwMode="gray">
          <a:xfrm>
            <a:off x="95969" y="2591844"/>
            <a:ext cx="2933653" cy="2799770"/>
          </a:xfrm>
          <a:prstGeom prst="rect">
            <a:avLst/>
          </a:prstGeom>
          <a:noFill/>
          <a:ln w="3175" cap="flat" cmpd="sng" algn="ctr">
            <a:solidFill>
              <a:schemeClr val="bg1">
                <a:lumMod val="75000"/>
              </a:schemeClr>
            </a:soli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l">
              <a:lnSpc>
                <a:spcPct val="95000"/>
              </a:lnSpc>
            </a:pPr>
            <a:endParaRPr lang="en-US" sz="1400" err="1">
              <a:solidFill>
                <a:schemeClr val="bg1"/>
              </a:solidFill>
              <a:latin typeface="TradeGothic LT Light" panose="02000503020000020004"/>
              <a:ea typeface="Tahoma" panose="020B0604030504040204" pitchFamily="34" charset="0"/>
              <a:cs typeface="Tahoma" panose="020B0604030504040204" pitchFamily="34" charset="0"/>
            </a:endParaRPr>
          </a:p>
        </p:txBody>
      </p:sp>
      <p:sp>
        <p:nvSpPr>
          <p:cNvPr id="28" name="Title 1">
            <a:extLst>
              <a:ext uri="{FF2B5EF4-FFF2-40B4-BE49-F238E27FC236}">
                <a16:creationId xmlns:a16="http://schemas.microsoft.com/office/drawing/2014/main" id="{A582471B-230A-0E7E-11D6-132A0E403896}"/>
              </a:ext>
            </a:extLst>
          </p:cNvPr>
          <p:cNvSpPr txBox="1">
            <a:spLocks/>
          </p:cNvSpPr>
          <p:nvPr/>
        </p:nvSpPr>
        <p:spPr bwMode="black">
          <a:xfrm>
            <a:off x="76200" y="2454160"/>
            <a:ext cx="2951226" cy="445168"/>
          </a:xfrm>
          <a:prstGeom prst="rect">
            <a:avLst/>
          </a:prstGeom>
          <a:solidFill>
            <a:schemeClr val="accent5"/>
          </a:solidFill>
          <a:ln w="9525">
            <a:noFill/>
            <a:miter lim="800000"/>
            <a:headEnd/>
            <a:tailEnd/>
          </a:ln>
        </p:spPr>
        <p:txBody>
          <a:bodyPr vert="horz" wrap="square" lIns="68580" tIns="34290" rIns="68580" bIns="34290" numCol="1" anchor="ctr" anchorCtr="0" compatLnSpc="1">
            <a:prstTxWarp prst="textNoShape">
              <a:avLst/>
            </a:prstTxWarp>
            <a:noAutofit/>
          </a:bodyPr>
          <a:lstStyle>
            <a:lvl1pPr algn="l" rtl="0" eaLnBrk="1" fontAlgn="base" hangingPunct="1">
              <a:lnSpc>
                <a:spcPct val="95000"/>
              </a:lnSpc>
              <a:spcBef>
                <a:spcPct val="0"/>
              </a:spcBef>
              <a:spcAft>
                <a:spcPct val="0"/>
              </a:spcAft>
              <a:defRPr sz="2800" b="1" i="0" cap="none" spc="0" baseline="0">
                <a:solidFill>
                  <a:schemeClr val="tx1"/>
                </a:solidFill>
                <a:effectLst/>
                <a:latin typeface="Noto Sans JP" panose="020B0500000000000000" pitchFamily="34" charset="-128"/>
                <a:ea typeface="Noto Sans JP" panose="020B0500000000000000" pitchFamily="34" charset="-128"/>
                <a:cs typeface="Tahoma" panose="020B0604030504040204" pitchFamily="34" charset="0"/>
              </a:defRPr>
            </a:lvl1pPr>
            <a:lvl2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2pPr>
            <a:lvl3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3pPr>
            <a:lvl4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4pPr>
            <a:lvl5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5pPr>
            <a:lvl6pPr marL="609585" algn="l" rtl="0" eaLnBrk="1" fontAlgn="base" hangingPunct="1">
              <a:lnSpc>
                <a:spcPct val="95000"/>
              </a:lnSpc>
              <a:spcBef>
                <a:spcPct val="0"/>
              </a:spcBef>
              <a:spcAft>
                <a:spcPct val="0"/>
              </a:spcAft>
              <a:defRPr sz="2933">
                <a:solidFill>
                  <a:schemeClr val="bg1"/>
                </a:solidFill>
                <a:latin typeface="Arial" pitchFamily="23" charset="0"/>
              </a:defRPr>
            </a:lvl6pPr>
            <a:lvl7pPr marL="1219170" algn="l" rtl="0" eaLnBrk="1" fontAlgn="base" hangingPunct="1">
              <a:lnSpc>
                <a:spcPct val="95000"/>
              </a:lnSpc>
              <a:spcBef>
                <a:spcPct val="0"/>
              </a:spcBef>
              <a:spcAft>
                <a:spcPct val="0"/>
              </a:spcAft>
              <a:defRPr sz="2933">
                <a:solidFill>
                  <a:schemeClr val="bg1"/>
                </a:solidFill>
                <a:latin typeface="Arial" pitchFamily="23" charset="0"/>
              </a:defRPr>
            </a:lvl7pPr>
            <a:lvl8pPr marL="1828754" algn="l" rtl="0" eaLnBrk="1" fontAlgn="base" hangingPunct="1">
              <a:lnSpc>
                <a:spcPct val="95000"/>
              </a:lnSpc>
              <a:spcBef>
                <a:spcPct val="0"/>
              </a:spcBef>
              <a:spcAft>
                <a:spcPct val="0"/>
              </a:spcAft>
              <a:defRPr sz="2933">
                <a:solidFill>
                  <a:schemeClr val="bg1"/>
                </a:solidFill>
                <a:latin typeface="Arial" pitchFamily="23" charset="0"/>
              </a:defRPr>
            </a:lvl8pPr>
            <a:lvl9pPr marL="2438339" algn="l" rtl="0" eaLnBrk="1" fontAlgn="base" hangingPunct="1">
              <a:lnSpc>
                <a:spcPct val="95000"/>
              </a:lnSpc>
              <a:spcBef>
                <a:spcPct val="0"/>
              </a:spcBef>
              <a:spcAft>
                <a:spcPct val="0"/>
              </a:spcAft>
              <a:defRPr sz="2933">
                <a:solidFill>
                  <a:schemeClr val="bg1"/>
                </a:solidFill>
                <a:latin typeface="Arial" pitchFamily="23" charset="0"/>
              </a:defRPr>
            </a:lvl9pPr>
          </a:lstStyle>
          <a:p>
            <a:pPr algn="ctr"/>
            <a:r>
              <a:rPr lang="en-US" sz="1600">
                <a:solidFill>
                  <a:schemeClr val="bg1"/>
                </a:solidFill>
                <a:latin typeface="TradeGothic LT Light" panose="02000503020000020004"/>
              </a:rPr>
              <a:t>Imagine Health Provider</a:t>
            </a:r>
            <a:endParaRPr lang="en-US" sz="1600" b="0">
              <a:solidFill>
                <a:schemeClr val="bg1"/>
              </a:solidFill>
              <a:latin typeface="TradeGothic LT Light" panose="02000503020000020004"/>
              <a:ea typeface="Noto Sans JP Medium" panose="020B0500000000000000"/>
              <a:cs typeface="Helvetica" charset="0"/>
            </a:endParaRPr>
          </a:p>
        </p:txBody>
      </p:sp>
      <p:sp>
        <p:nvSpPr>
          <p:cNvPr id="29" name="Rectangle 28">
            <a:extLst>
              <a:ext uri="{FF2B5EF4-FFF2-40B4-BE49-F238E27FC236}">
                <a16:creationId xmlns:a16="http://schemas.microsoft.com/office/drawing/2014/main" id="{440A94D5-6534-F7AB-0BCA-CA539AD6B689}"/>
              </a:ext>
            </a:extLst>
          </p:cNvPr>
          <p:cNvSpPr/>
          <p:nvPr/>
        </p:nvSpPr>
        <p:spPr>
          <a:xfrm>
            <a:off x="-281401" y="3068400"/>
            <a:ext cx="3208825" cy="2321148"/>
          </a:xfrm>
          <a:prstGeom prst="rect">
            <a:avLst/>
          </a:prstGeom>
        </p:spPr>
        <p:txBody>
          <a:bodyPr wrap="square">
            <a:spAutoFit/>
          </a:bodyPr>
          <a:lstStyle/>
          <a:p>
            <a:pPr marL="671501" lvl="1" indent="-214313">
              <a:spcAft>
                <a:spcPts val="450"/>
              </a:spcAft>
              <a:buFont typeface="Wingdings" panose="05000000000000000000" pitchFamily="2" charset="2"/>
              <a:buChar char="§"/>
            </a:pPr>
            <a:r>
              <a:rPr lang="en-US" sz="1400">
                <a:latin typeface="TradeGothic LT Light" panose="02000503020000020004"/>
              </a:rPr>
              <a:t>You won’t be billed for more than your patient responsibility</a:t>
            </a:r>
          </a:p>
          <a:p>
            <a:pPr marL="671501" lvl="1" indent="-214313">
              <a:spcAft>
                <a:spcPts val="450"/>
              </a:spcAft>
              <a:buFont typeface="Wingdings" panose="05000000000000000000" pitchFamily="2" charset="2"/>
              <a:buChar char="§"/>
            </a:pPr>
            <a:endParaRPr lang="en-US" sz="600">
              <a:latin typeface="TradeGothic LT Light" panose="02000503020000020004"/>
            </a:endParaRPr>
          </a:p>
          <a:p>
            <a:pPr marL="671501" lvl="1" indent="-214313">
              <a:spcAft>
                <a:spcPts val="450"/>
              </a:spcAft>
              <a:buFont typeface="Wingdings" panose="05000000000000000000" pitchFamily="2" charset="2"/>
              <a:buChar char="§"/>
            </a:pPr>
            <a:r>
              <a:rPr lang="en-US" sz="1400">
                <a:latin typeface="TradeGothic LT Light" panose="02000503020000020004"/>
              </a:rPr>
              <a:t>Visit providers.imaginehealth.com</a:t>
            </a:r>
          </a:p>
          <a:p>
            <a:pPr lvl="1">
              <a:spcAft>
                <a:spcPts val="450"/>
              </a:spcAft>
            </a:pPr>
            <a:endParaRPr lang="en-US" sz="600">
              <a:latin typeface="TradeGothic LT Light" panose="02000503020000020004"/>
            </a:endParaRPr>
          </a:p>
          <a:p>
            <a:pPr marL="671501" lvl="1" indent="-214313">
              <a:spcAft>
                <a:spcPts val="450"/>
              </a:spcAft>
              <a:buFont typeface="Wingdings" panose="05000000000000000000" pitchFamily="2" charset="2"/>
              <a:buChar char="§"/>
            </a:pPr>
            <a:r>
              <a:rPr lang="en-US" sz="1400">
                <a:latin typeface="TradeGothic LT Light" panose="02000503020000020004"/>
              </a:rPr>
              <a:t>CVS </a:t>
            </a:r>
            <a:r>
              <a:rPr lang="en-US" sz="1400" err="1">
                <a:latin typeface="TradeGothic LT Light" panose="02000503020000020004"/>
              </a:rPr>
              <a:t>MinuteClinics</a:t>
            </a:r>
            <a:r>
              <a:rPr lang="en-US" sz="1400" baseline="30000">
                <a:latin typeface="TradeGothic LT Light" panose="02000503020000020004"/>
              </a:rPr>
              <a:t>®</a:t>
            </a:r>
            <a:r>
              <a:rPr lang="en-US" sz="1400">
                <a:latin typeface="TradeGothic LT Light" panose="02000503020000020004"/>
              </a:rPr>
              <a:t> for non-urgent care</a:t>
            </a:r>
          </a:p>
          <a:p>
            <a:pPr marL="671501" lvl="1" indent="-214313">
              <a:spcAft>
                <a:spcPts val="450"/>
              </a:spcAft>
              <a:buFont typeface="Wingdings" panose="05000000000000000000" pitchFamily="2" charset="2"/>
              <a:buChar char="§"/>
            </a:pPr>
            <a:r>
              <a:rPr lang="en-US" sz="1400">
                <a:latin typeface="TradeGothic LT Light" panose="02000503020000020004"/>
              </a:rPr>
              <a:t>Quest Diagnostics for lab services </a:t>
            </a:r>
          </a:p>
        </p:txBody>
      </p:sp>
      <p:sp>
        <p:nvSpPr>
          <p:cNvPr id="30" name="Rectangle 29">
            <a:extLst>
              <a:ext uri="{FF2B5EF4-FFF2-40B4-BE49-F238E27FC236}">
                <a16:creationId xmlns:a16="http://schemas.microsoft.com/office/drawing/2014/main" id="{FB35C338-4D6A-7E31-1AD7-95D262CE5254}"/>
              </a:ext>
            </a:extLst>
          </p:cNvPr>
          <p:cNvSpPr/>
          <p:nvPr/>
        </p:nvSpPr>
        <p:spPr>
          <a:xfrm>
            <a:off x="2913113" y="3068399"/>
            <a:ext cx="2933653" cy="2257028"/>
          </a:xfrm>
          <a:prstGeom prst="rect">
            <a:avLst/>
          </a:prstGeom>
        </p:spPr>
        <p:txBody>
          <a:bodyPr wrap="square">
            <a:spAutoFit/>
          </a:bodyPr>
          <a:lstStyle/>
          <a:p>
            <a:pPr marL="671501" lvl="1" indent="-214313">
              <a:spcAft>
                <a:spcPts val="450"/>
              </a:spcAft>
              <a:buFont typeface="Wingdings" panose="05000000000000000000" pitchFamily="2" charset="2"/>
              <a:buChar char="§"/>
            </a:pPr>
            <a:r>
              <a:rPr lang="en-US" sz="1400" dirty="0">
                <a:latin typeface="TradeGothic LT Light" panose="02000503020000020004"/>
              </a:rPr>
              <a:t>Built-in price protection provided by ELAP Services</a:t>
            </a:r>
          </a:p>
          <a:p>
            <a:pPr marL="671501" lvl="1" indent="-214313">
              <a:spcAft>
                <a:spcPts val="450"/>
              </a:spcAft>
              <a:buFont typeface="Wingdings" panose="05000000000000000000" pitchFamily="2" charset="2"/>
              <a:buChar char="§"/>
            </a:pPr>
            <a:endParaRPr lang="en-US" sz="600" dirty="0">
              <a:latin typeface="TradeGothic LT Light" panose="02000503020000020004"/>
            </a:endParaRPr>
          </a:p>
          <a:p>
            <a:pPr marL="671501" lvl="1" indent="-214313">
              <a:spcAft>
                <a:spcPts val="450"/>
              </a:spcAft>
              <a:buFont typeface="Wingdings" panose="05000000000000000000" pitchFamily="2" charset="2"/>
              <a:buChar char="§"/>
            </a:pPr>
            <a:r>
              <a:rPr lang="en-US" sz="1400" dirty="0">
                <a:latin typeface="TradeGothic LT Light" panose="02000503020000020004"/>
              </a:rPr>
              <a:t>Watch your mail and send any balance bills to </a:t>
            </a:r>
            <a:r>
              <a:rPr lang="en-US" sz="1400" b="1" dirty="0">
                <a:solidFill>
                  <a:schemeClr val="tx1"/>
                </a:solidFill>
                <a:latin typeface="TradeGothic LT Light"/>
                <a:cs typeface="+mn-cs"/>
              </a:rPr>
              <a:t>Luminare Health</a:t>
            </a:r>
            <a:r>
              <a:rPr lang="en-US" sz="1400" dirty="0">
                <a:latin typeface="TradeGothic LT Light" panose="02000503020000020004"/>
              </a:rPr>
              <a:t> </a:t>
            </a:r>
          </a:p>
          <a:p>
            <a:pPr lvl="1">
              <a:spcAft>
                <a:spcPts val="450"/>
              </a:spcAft>
            </a:pPr>
            <a:endParaRPr lang="en-US" sz="600" dirty="0">
              <a:latin typeface="TradeGothic LT Light" panose="02000503020000020004"/>
            </a:endParaRPr>
          </a:p>
          <a:p>
            <a:pPr marL="671501" lvl="1" indent="-214313">
              <a:spcAft>
                <a:spcPts val="450"/>
              </a:spcAft>
              <a:buFont typeface="Wingdings" panose="05000000000000000000" pitchFamily="2" charset="2"/>
              <a:buChar char="§"/>
            </a:pPr>
            <a:r>
              <a:rPr lang="en-US" sz="1400" dirty="0">
                <a:latin typeface="TradeGothic LT Light" panose="02000503020000020004"/>
              </a:rPr>
              <a:t>ELAP’s member advocacy team will provide updates and ongoing support</a:t>
            </a:r>
          </a:p>
        </p:txBody>
      </p:sp>
      <p:sp>
        <p:nvSpPr>
          <p:cNvPr id="31" name="Rectangle 30">
            <a:extLst>
              <a:ext uri="{FF2B5EF4-FFF2-40B4-BE49-F238E27FC236}">
                <a16:creationId xmlns:a16="http://schemas.microsoft.com/office/drawing/2014/main" id="{EF797BAD-C75D-2EEC-63B8-2429BD59C3D7}"/>
              </a:ext>
            </a:extLst>
          </p:cNvPr>
          <p:cNvSpPr/>
          <p:nvPr/>
        </p:nvSpPr>
        <p:spPr>
          <a:xfrm>
            <a:off x="5849470" y="3068399"/>
            <a:ext cx="3029127" cy="1669688"/>
          </a:xfrm>
          <a:prstGeom prst="rect">
            <a:avLst/>
          </a:prstGeom>
        </p:spPr>
        <p:txBody>
          <a:bodyPr wrap="square">
            <a:spAutoFit/>
          </a:bodyPr>
          <a:lstStyle/>
          <a:p>
            <a:pPr marL="671501" lvl="1" indent="-214313">
              <a:spcAft>
                <a:spcPts val="450"/>
              </a:spcAft>
              <a:buFont typeface="Wingdings" panose="05000000000000000000" pitchFamily="2" charset="2"/>
              <a:buChar char="§"/>
            </a:pPr>
            <a:r>
              <a:rPr lang="en-US" sz="1400">
                <a:latin typeface="TradeGothic LT Light" panose="02000503020000020004"/>
              </a:rPr>
              <a:t>Call the number on your benefits ID card when you: </a:t>
            </a:r>
          </a:p>
          <a:p>
            <a:pPr marL="854869" lvl="2" indent="-122635">
              <a:spcAft>
                <a:spcPts val="450"/>
              </a:spcAft>
              <a:buFontTx/>
              <a:buChar char="-"/>
            </a:pPr>
            <a:r>
              <a:rPr lang="en-US" sz="1400">
                <a:latin typeface="TradeGothic LT Light" panose="02000503020000020004"/>
              </a:rPr>
              <a:t>Have questions about benefits or coverage</a:t>
            </a:r>
          </a:p>
          <a:p>
            <a:pPr marL="732234" lvl="2">
              <a:spcAft>
                <a:spcPts val="450"/>
              </a:spcAft>
            </a:pPr>
            <a:endParaRPr lang="en-US" sz="600">
              <a:latin typeface="TradeGothic LT Light" panose="02000503020000020004"/>
            </a:endParaRPr>
          </a:p>
          <a:p>
            <a:pPr marL="854869" lvl="2" indent="-122635">
              <a:spcAft>
                <a:spcPts val="450"/>
              </a:spcAft>
              <a:buFontTx/>
              <a:buChar char="-"/>
            </a:pPr>
            <a:r>
              <a:rPr lang="en-US" sz="1400">
                <a:latin typeface="TradeGothic LT Light" panose="02000503020000020004"/>
              </a:rPr>
              <a:t>Need help choosing the right healthcare provider</a:t>
            </a:r>
          </a:p>
        </p:txBody>
      </p:sp>
      <p:sp>
        <p:nvSpPr>
          <p:cNvPr id="32" name="Rectangle 31">
            <a:extLst>
              <a:ext uri="{FF2B5EF4-FFF2-40B4-BE49-F238E27FC236}">
                <a16:creationId xmlns:a16="http://schemas.microsoft.com/office/drawing/2014/main" id="{500D2C7B-7827-30C4-197B-D5687E98C310}"/>
              </a:ext>
            </a:extLst>
          </p:cNvPr>
          <p:cNvSpPr/>
          <p:nvPr/>
        </p:nvSpPr>
        <p:spPr bwMode="gray">
          <a:xfrm>
            <a:off x="3113489" y="2591844"/>
            <a:ext cx="2933653" cy="2799770"/>
          </a:xfrm>
          <a:prstGeom prst="rect">
            <a:avLst/>
          </a:prstGeom>
          <a:noFill/>
          <a:ln w="3175" cap="flat" cmpd="sng" algn="ctr">
            <a:solidFill>
              <a:schemeClr val="bg1">
                <a:lumMod val="75000"/>
              </a:schemeClr>
            </a:soli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l">
              <a:lnSpc>
                <a:spcPct val="95000"/>
              </a:lnSpc>
            </a:pPr>
            <a:endParaRPr lang="en-US" sz="1400" err="1">
              <a:solidFill>
                <a:schemeClr val="bg1"/>
              </a:solidFill>
              <a:latin typeface="TradeGothic LT Light" panose="02000503020000020004"/>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C84E38C8-37ED-BD20-9F81-2B37D8781EC5}"/>
              </a:ext>
            </a:extLst>
          </p:cNvPr>
          <p:cNvSpPr/>
          <p:nvPr/>
        </p:nvSpPr>
        <p:spPr bwMode="gray">
          <a:xfrm>
            <a:off x="6131009" y="2591844"/>
            <a:ext cx="2933653" cy="2799770"/>
          </a:xfrm>
          <a:prstGeom prst="rect">
            <a:avLst/>
          </a:prstGeom>
          <a:noFill/>
          <a:ln w="3175" cap="flat" cmpd="sng" algn="ctr">
            <a:solidFill>
              <a:schemeClr val="bg1">
                <a:lumMod val="75000"/>
              </a:schemeClr>
            </a:soli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l">
              <a:lnSpc>
                <a:spcPct val="95000"/>
              </a:lnSpc>
            </a:pPr>
            <a:endParaRPr lang="en-US" sz="1400" err="1">
              <a:solidFill>
                <a:schemeClr val="bg1"/>
              </a:solidFill>
              <a:latin typeface="TradeGothic LT Light" panose="02000503020000020004"/>
              <a:ea typeface="Tahoma" panose="020B0604030504040204" pitchFamily="34" charset="0"/>
              <a:cs typeface="Tahoma" panose="020B0604030504040204" pitchFamily="34" charset="0"/>
            </a:endParaRPr>
          </a:p>
        </p:txBody>
      </p:sp>
      <p:sp>
        <p:nvSpPr>
          <p:cNvPr id="34" name="Title 1">
            <a:extLst>
              <a:ext uri="{FF2B5EF4-FFF2-40B4-BE49-F238E27FC236}">
                <a16:creationId xmlns:a16="http://schemas.microsoft.com/office/drawing/2014/main" id="{91A100DB-C99D-3861-A33C-9487CFC80C4F}"/>
              </a:ext>
            </a:extLst>
          </p:cNvPr>
          <p:cNvSpPr txBox="1">
            <a:spLocks/>
          </p:cNvSpPr>
          <p:nvPr/>
        </p:nvSpPr>
        <p:spPr bwMode="black">
          <a:xfrm>
            <a:off x="3111293" y="2454160"/>
            <a:ext cx="2940241" cy="445168"/>
          </a:xfrm>
          <a:prstGeom prst="rect">
            <a:avLst/>
          </a:prstGeom>
          <a:solidFill>
            <a:schemeClr val="accent2"/>
          </a:solidFill>
          <a:ln w="9525">
            <a:noFill/>
            <a:miter lim="800000"/>
            <a:headEnd/>
            <a:tailEnd/>
          </a:ln>
        </p:spPr>
        <p:txBody>
          <a:bodyPr vert="horz" wrap="square" lIns="68580" tIns="34290" rIns="68580" bIns="34290" numCol="1" anchor="ctr" anchorCtr="0" compatLnSpc="1">
            <a:prstTxWarp prst="textNoShape">
              <a:avLst/>
            </a:prstTxWarp>
            <a:noAutofit/>
          </a:bodyPr>
          <a:lstStyle>
            <a:lvl1pPr algn="l" rtl="0" eaLnBrk="1" fontAlgn="base" hangingPunct="1">
              <a:lnSpc>
                <a:spcPct val="95000"/>
              </a:lnSpc>
              <a:spcBef>
                <a:spcPct val="0"/>
              </a:spcBef>
              <a:spcAft>
                <a:spcPct val="0"/>
              </a:spcAft>
              <a:defRPr sz="2800" b="1" i="0" cap="none" spc="0" baseline="0">
                <a:solidFill>
                  <a:schemeClr val="tx1"/>
                </a:solidFill>
                <a:effectLst/>
                <a:latin typeface="Noto Sans JP" panose="020B0500000000000000" pitchFamily="34" charset="-128"/>
                <a:ea typeface="Noto Sans JP" panose="020B0500000000000000" pitchFamily="34" charset="-128"/>
                <a:cs typeface="Tahoma" panose="020B0604030504040204" pitchFamily="34" charset="0"/>
              </a:defRPr>
            </a:lvl1pPr>
            <a:lvl2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2pPr>
            <a:lvl3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3pPr>
            <a:lvl4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4pPr>
            <a:lvl5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5pPr>
            <a:lvl6pPr marL="609585" algn="l" rtl="0" eaLnBrk="1" fontAlgn="base" hangingPunct="1">
              <a:lnSpc>
                <a:spcPct val="95000"/>
              </a:lnSpc>
              <a:spcBef>
                <a:spcPct val="0"/>
              </a:spcBef>
              <a:spcAft>
                <a:spcPct val="0"/>
              </a:spcAft>
              <a:defRPr sz="2933">
                <a:solidFill>
                  <a:schemeClr val="bg1"/>
                </a:solidFill>
                <a:latin typeface="Arial" pitchFamily="23" charset="0"/>
              </a:defRPr>
            </a:lvl6pPr>
            <a:lvl7pPr marL="1219170" algn="l" rtl="0" eaLnBrk="1" fontAlgn="base" hangingPunct="1">
              <a:lnSpc>
                <a:spcPct val="95000"/>
              </a:lnSpc>
              <a:spcBef>
                <a:spcPct val="0"/>
              </a:spcBef>
              <a:spcAft>
                <a:spcPct val="0"/>
              </a:spcAft>
              <a:defRPr sz="2933">
                <a:solidFill>
                  <a:schemeClr val="bg1"/>
                </a:solidFill>
                <a:latin typeface="Arial" pitchFamily="23" charset="0"/>
              </a:defRPr>
            </a:lvl7pPr>
            <a:lvl8pPr marL="1828754" algn="l" rtl="0" eaLnBrk="1" fontAlgn="base" hangingPunct="1">
              <a:lnSpc>
                <a:spcPct val="95000"/>
              </a:lnSpc>
              <a:spcBef>
                <a:spcPct val="0"/>
              </a:spcBef>
              <a:spcAft>
                <a:spcPct val="0"/>
              </a:spcAft>
              <a:defRPr sz="2933">
                <a:solidFill>
                  <a:schemeClr val="bg1"/>
                </a:solidFill>
                <a:latin typeface="Arial" pitchFamily="23" charset="0"/>
              </a:defRPr>
            </a:lvl8pPr>
            <a:lvl9pPr marL="2438339" algn="l" rtl="0" eaLnBrk="1" fontAlgn="base" hangingPunct="1">
              <a:lnSpc>
                <a:spcPct val="95000"/>
              </a:lnSpc>
              <a:spcBef>
                <a:spcPct val="0"/>
              </a:spcBef>
              <a:spcAft>
                <a:spcPct val="0"/>
              </a:spcAft>
              <a:defRPr sz="2933">
                <a:solidFill>
                  <a:schemeClr val="bg1"/>
                </a:solidFill>
                <a:latin typeface="Arial" pitchFamily="23" charset="0"/>
              </a:defRPr>
            </a:lvl9pPr>
          </a:lstStyle>
          <a:p>
            <a:pPr algn="ctr"/>
            <a:r>
              <a:rPr lang="en-US" sz="1600">
                <a:solidFill>
                  <a:schemeClr val="bg1"/>
                </a:solidFill>
                <a:latin typeface="TradeGothic LT Light" panose="02000503020000020004"/>
              </a:rPr>
              <a:t>Non-Imagine Providers</a:t>
            </a:r>
            <a:endParaRPr lang="en-US" sz="1600" b="0">
              <a:solidFill>
                <a:schemeClr val="bg1"/>
              </a:solidFill>
              <a:latin typeface="TradeGothic LT Light" panose="02000503020000020004"/>
              <a:ea typeface="Noto Sans JP Medium" panose="020B0500000000000000"/>
              <a:cs typeface="Helvetica" charset="0"/>
            </a:endParaRPr>
          </a:p>
        </p:txBody>
      </p:sp>
      <p:sp>
        <p:nvSpPr>
          <p:cNvPr id="36" name="Title 1">
            <a:extLst>
              <a:ext uri="{FF2B5EF4-FFF2-40B4-BE49-F238E27FC236}">
                <a16:creationId xmlns:a16="http://schemas.microsoft.com/office/drawing/2014/main" id="{F3C9059F-689D-8405-E8FD-059BA79AFF56}"/>
              </a:ext>
            </a:extLst>
          </p:cNvPr>
          <p:cNvSpPr txBox="1">
            <a:spLocks/>
          </p:cNvSpPr>
          <p:nvPr/>
        </p:nvSpPr>
        <p:spPr bwMode="black">
          <a:xfrm>
            <a:off x="6126617" y="2454160"/>
            <a:ext cx="2940241" cy="445168"/>
          </a:xfrm>
          <a:prstGeom prst="rect">
            <a:avLst/>
          </a:prstGeom>
          <a:solidFill>
            <a:srgbClr val="7949A8"/>
          </a:solidFill>
          <a:ln w="9525">
            <a:noFill/>
            <a:miter lim="800000"/>
            <a:headEnd/>
            <a:tailEnd/>
          </a:ln>
        </p:spPr>
        <p:txBody>
          <a:bodyPr vert="horz" wrap="square" lIns="68580" tIns="34290" rIns="68580" bIns="34290" numCol="1" anchor="ctr" anchorCtr="0" compatLnSpc="1">
            <a:prstTxWarp prst="textNoShape">
              <a:avLst/>
            </a:prstTxWarp>
            <a:noAutofit/>
          </a:bodyPr>
          <a:lstStyle>
            <a:lvl1pPr algn="l" rtl="0" eaLnBrk="1" fontAlgn="base" hangingPunct="1">
              <a:lnSpc>
                <a:spcPct val="95000"/>
              </a:lnSpc>
              <a:spcBef>
                <a:spcPct val="0"/>
              </a:spcBef>
              <a:spcAft>
                <a:spcPct val="0"/>
              </a:spcAft>
              <a:defRPr sz="2800" b="1" i="0" cap="none" spc="0" baseline="0">
                <a:solidFill>
                  <a:schemeClr val="tx1"/>
                </a:solidFill>
                <a:effectLst/>
                <a:latin typeface="Noto Sans JP" panose="020B0500000000000000" pitchFamily="34" charset="-128"/>
                <a:ea typeface="Noto Sans JP" panose="020B0500000000000000" pitchFamily="34" charset="-128"/>
                <a:cs typeface="Tahoma" panose="020B0604030504040204" pitchFamily="34" charset="0"/>
              </a:defRPr>
            </a:lvl1pPr>
            <a:lvl2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2pPr>
            <a:lvl3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3pPr>
            <a:lvl4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4pPr>
            <a:lvl5pPr algn="l" rtl="0" eaLnBrk="1" fontAlgn="base" hangingPunct="1">
              <a:lnSpc>
                <a:spcPct val="95000"/>
              </a:lnSpc>
              <a:spcBef>
                <a:spcPct val="0"/>
              </a:spcBef>
              <a:spcAft>
                <a:spcPct val="0"/>
              </a:spcAft>
              <a:defRPr sz="2667">
                <a:solidFill>
                  <a:schemeClr val="tx1"/>
                </a:solidFill>
                <a:latin typeface="Arial" pitchFamily="23" charset="0"/>
                <a:ea typeface="ＭＳ Ｐゴシック" charset="-128"/>
              </a:defRPr>
            </a:lvl5pPr>
            <a:lvl6pPr marL="609585" algn="l" rtl="0" eaLnBrk="1" fontAlgn="base" hangingPunct="1">
              <a:lnSpc>
                <a:spcPct val="95000"/>
              </a:lnSpc>
              <a:spcBef>
                <a:spcPct val="0"/>
              </a:spcBef>
              <a:spcAft>
                <a:spcPct val="0"/>
              </a:spcAft>
              <a:defRPr sz="2933">
                <a:solidFill>
                  <a:schemeClr val="bg1"/>
                </a:solidFill>
                <a:latin typeface="Arial" pitchFamily="23" charset="0"/>
              </a:defRPr>
            </a:lvl6pPr>
            <a:lvl7pPr marL="1219170" algn="l" rtl="0" eaLnBrk="1" fontAlgn="base" hangingPunct="1">
              <a:lnSpc>
                <a:spcPct val="95000"/>
              </a:lnSpc>
              <a:spcBef>
                <a:spcPct val="0"/>
              </a:spcBef>
              <a:spcAft>
                <a:spcPct val="0"/>
              </a:spcAft>
              <a:defRPr sz="2933">
                <a:solidFill>
                  <a:schemeClr val="bg1"/>
                </a:solidFill>
                <a:latin typeface="Arial" pitchFamily="23" charset="0"/>
              </a:defRPr>
            </a:lvl7pPr>
            <a:lvl8pPr marL="1828754" algn="l" rtl="0" eaLnBrk="1" fontAlgn="base" hangingPunct="1">
              <a:lnSpc>
                <a:spcPct val="95000"/>
              </a:lnSpc>
              <a:spcBef>
                <a:spcPct val="0"/>
              </a:spcBef>
              <a:spcAft>
                <a:spcPct val="0"/>
              </a:spcAft>
              <a:defRPr sz="2933">
                <a:solidFill>
                  <a:schemeClr val="bg1"/>
                </a:solidFill>
                <a:latin typeface="Arial" pitchFamily="23" charset="0"/>
              </a:defRPr>
            </a:lvl8pPr>
            <a:lvl9pPr marL="2438339" algn="l" rtl="0" eaLnBrk="1" fontAlgn="base" hangingPunct="1">
              <a:lnSpc>
                <a:spcPct val="95000"/>
              </a:lnSpc>
              <a:spcBef>
                <a:spcPct val="0"/>
              </a:spcBef>
              <a:spcAft>
                <a:spcPct val="0"/>
              </a:spcAft>
              <a:defRPr sz="2933">
                <a:solidFill>
                  <a:schemeClr val="bg1"/>
                </a:solidFill>
                <a:latin typeface="Arial" pitchFamily="23" charset="0"/>
              </a:defRPr>
            </a:lvl9pPr>
          </a:lstStyle>
          <a:p>
            <a:pPr algn="ctr"/>
            <a:r>
              <a:rPr lang="en-US" sz="1600">
                <a:solidFill>
                  <a:schemeClr val="bg1"/>
                </a:solidFill>
                <a:latin typeface="TradeGothic LT Light" panose="02000503020000020004"/>
              </a:rPr>
              <a:t>Member Support</a:t>
            </a:r>
            <a:endParaRPr lang="en-US" sz="1600" b="0">
              <a:solidFill>
                <a:schemeClr val="bg1"/>
              </a:solidFill>
              <a:latin typeface="TradeGothic LT Light" panose="02000503020000020004"/>
              <a:ea typeface="Noto Sans JP Medium" panose="020B0500000000000000"/>
              <a:cs typeface="Helvetica" charset="0"/>
            </a:endParaRPr>
          </a:p>
        </p:txBody>
      </p:sp>
    </p:spTree>
    <p:extLst>
      <p:ext uri="{BB962C8B-B14F-4D97-AF65-F5344CB8AC3E}">
        <p14:creationId xmlns:p14="http://schemas.microsoft.com/office/powerpoint/2010/main" val="232784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405C96-DB02-6878-B961-4D33997D0922}"/>
              </a:ext>
            </a:extLst>
          </p:cNvPr>
          <p:cNvSpPr>
            <a:spLocks noGrp="1"/>
          </p:cNvSpPr>
          <p:nvPr>
            <p:ph type="title"/>
          </p:nvPr>
        </p:nvSpPr>
        <p:spPr>
          <a:xfrm>
            <a:off x="609600" y="122349"/>
            <a:ext cx="8153400" cy="990600"/>
          </a:xfrm>
        </p:spPr>
        <p:txBody>
          <a:bodyPr/>
          <a:lstStyle/>
          <a:p>
            <a:pPr algn="ctr" fontAlgn="auto">
              <a:spcAft>
                <a:spcPts val="0"/>
              </a:spcAft>
              <a:defRPr/>
            </a:pPr>
            <a:r>
              <a:rPr lang="en-US" sz="4400" b="1" dirty="0">
                <a:solidFill>
                  <a:schemeClr val="tx1"/>
                </a:solidFill>
                <a:latin typeface="TradeGothic LT Light"/>
                <a:cs typeface="+mn-cs"/>
              </a:rPr>
              <a:t>HDHP Basic Plan </a:t>
            </a:r>
            <a:br>
              <a:rPr lang="en-US" sz="4400" b="1" dirty="0">
                <a:solidFill>
                  <a:schemeClr val="tx1"/>
                </a:solidFill>
                <a:latin typeface="TradeGothic LT Light"/>
                <a:cs typeface="+mn-cs"/>
              </a:rPr>
            </a:br>
            <a:r>
              <a:rPr lang="en-US" sz="4400" b="1" dirty="0">
                <a:solidFill>
                  <a:schemeClr val="tx1"/>
                </a:solidFill>
                <a:latin typeface="TradeGothic LT Light"/>
                <a:cs typeface="+mn-cs"/>
              </a:rPr>
              <a:t>Imagine Health &amp; ELAP</a:t>
            </a:r>
            <a:endParaRPr lang="en-US" sz="4400" b="1" dirty="0">
              <a:solidFill>
                <a:schemeClr val="tx1"/>
              </a:solidFill>
              <a:latin typeface="TradeGothic LT Light"/>
            </a:endParaRPr>
          </a:p>
        </p:txBody>
      </p:sp>
      <p:pic>
        <p:nvPicPr>
          <p:cNvPr id="3" name="Picture 2">
            <a:extLst>
              <a:ext uri="{FF2B5EF4-FFF2-40B4-BE49-F238E27FC236}">
                <a16:creationId xmlns:a16="http://schemas.microsoft.com/office/drawing/2014/main" id="{FF955FC9-DAAE-21E0-AFE7-92AEA39D4F38}"/>
              </a:ext>
            </a:extLst>
          </p:cNvPr>
          <p:cNvPicPr>
            <a:picLocks noChangeAspect="1"/>
          </p:cNvPicPr>
          <p:nvPr/>
        </p:nvPicPr>
        <p:blipFill>
          <a:blip r:embed="rId2"/>
          <a:stretch>
            <a:fillRect/>
          </a:stretch>
        </p:blipFill>
        <p:spPr>
          <a:xfrm>
            <a:off x="1957727" y="1738648"/>
            <a:ext cx="5228545" cy="4997003"/>
          </a:xfrm>
          <a:prstGeom prst="rect">
            <a:avLst/>
          </a:prstGeom>
        </p:spPr>
      </p:pic>
      <p:pic>
        <p:nvPicPr>
          <p:cNvPr id="2" name="Picture 1">
            <a:extLst>
              <a:ext uri="{FF2B5EF4-FFF2-40B4-BE49-F238E27FC236}">
                <a16:creationId xmlns:a16="http://schemas.microsoft.com/office/drawing/2014/main" id="{E9A70639-08A3-CF93-5FF5-32B54750EEFA}"/>
              </a:ext>
            </a:extLst>
          </p:cNvPr>
          <p:cNvPicPr>
            <a:picLocks noChangeAspect="1"/>
          </p:cNvPicPr>
          <p:nvPr/>
        </p:nvPicPr>
        <p:blipFill>
          <a:blip r:embed="rId3"/>
          <a:stretch>
            <a:fillRect/>
          </a:stretch>
        </p:blipFill>
        <p:spPr>
          <a:xfrm>
            <a:off x="3014996" y="5734050"/>
            <a:ext cx="983810" cy="138265"/>
          </a:xfrm>
          <a:prstGeom prst="rect">
            <a:avLst/>
          </a:prstGeom>
        </p:spPr>
      </p:pic>
    </p:spTree>
    <p:extLst>
      <p:ext uri="{BB962C8B-B14F-4D97-AF65-F5344CB8AC3E}">
        <p14:creationId xmlns:p14="http://schemas.microsoft.com/office/powerpoint/2010/main" val="215484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a:solidFill>
                  <a:schemeClr val="tx1"/>
                </a:solidFill>
                <a:latin typeface="TradeGothic LT Light"/>
                <a:cs typeface="+mn-cs"/>
              </a:rPr>
              <a:t>Sample EOB</a:t>
            </a:r>
            <a:endParaRPr lang="en-US" sz="4400" b="1">
              <a:solidFill>
                <a:schemeClr val="tx1"/>
              </a:solidFill>
              <a:latin typeface="TradeGothic LT Light"/>
            </a:endParaRPr>
          </a:p>
        </p:txBody>
      </p:sp>
      <p:pic>
        <p:nvPicPr>
          <p:cNvPr id="2" name="Picture 1" descr="Table&#10;&#10;Description automatically generated">
            <a:extLst>
              <a:ext uri="{FF2B5EF4-FFF2-40B4-BE49-F238E27FC236}">
                <a16:creationId xmlns:a16="http://schemas.microsoft.com/office/drawing/2014/main" id="{4C32094F-2F15-77B0-4E0D-87C32FEFE136}"/>
              </a:ext>
            </a:extLst>
          </p:cNvPr>
          <p:cNvPicPr>
            <a:picLocks noChangeAspect="1"/>
          </p:cNvPicPr>
          <p:nvPr/>
        </p:nvPicPr>
        <p:blipFill rotWithShape="1">
          <a:blip r:embed="rId3"/>
          <a:srcRect l="1982" t="988" r="2384"/>
          <a:stretch/>
        </p:blipFill>
        <p:spPr>
          <a:xfrm>
            <a:off x="283422" y="1555434"/>
            <a:ext cx="4288578" cy="5272446"/>
          </a:xfrm>
          <a:prstGeom prst="rect">
            <a:avLst/>
          </a:prstGeom>
        </p:spPr>
      </p:pic>
      <p:pic>
        <p:nvPicPr>
          <p:cNvPr id="5" name="Picture 4" descr="Table&#10;&#10;Description automatically generated">
            <a:extLst>
              <a:ext uri="{FF2B5EF4-FFF2-40B4-BE49-F238E27FC236}">
                <a16:creationId xmlns:a16="http://schemas.microsoft.com/office/drawing/2014/main" id="{B093576A-267A-5F3D-BBF0-79B8B74E1912}"/>
              </a:ext>
            </a:extLst>
          </p:cNvPr>
          <p:cNvPicPr>
            <a:picLocks noChangeAspect="1"/>
          </p:cNvPicPr>
          <p:nvPr/>
        </p:nvPicPr>
        <p:blipFill rotWithShape="1">
          <a:blip r:embed="rId4"/>
          <a:srcRect l="4455" t="734" r="7225" b="5101"/>
          <a:stretch/>
        </p:blipFill>
        <p:spPr>
          <a:xfrm>
            <a:off x="4798837" y="1555434"/>
            <a:ext cx="4061742" cy="5297795"/>
          </a:xfrm>
          <a:prstGeom prst="rect">
            <a:avLst/>
          </a:prstGeom>
        </p:spPr>
      </p:pic>
    </p:spTree>
    <p:extLst>
      <p:ext uri="{BB962C8B-B14F-4D97-AF65-F5344CB8AC3E}">
        <p14:creationId xmlns:p14="http://schemas.microsoft.com/office/powerpoint/2010/main" val="141165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a:solidFill>
                  <a:schemeClr val="tx1"/>
                </a:solidFill>
                <a:latin typeface="TradeGothic LT Light"/>
                <a:cs typeface="+mn-cs"/>
              </a:rPr>
              <a:t>Employee Contributions</a:t>
            </a:r>
            <a:endParaRPr lang="en-US" sz="4400" b="1">
              <a:solidFill>
                <a:schemeClr val="tx1"/>
              </a:solidFill>
              <a:latin typeface="TradeGothic LT Light"/>
            </a:endParaRPr>
          </a:p>
        </p:txBody>
      </p:sp>
      <p:graphicFrame>
        <p:nvGraphicFramePr>
          <p:cNvPr id="2" name="Table 1">
            <a:extLst>
              <a:ext uri="{FF2B5EF4-FFF2-40B4-BE49-F238E27FC236}">
                <a16:creationId xmlns:a16="http://schemas.microsoft.com/office/drawing/2014/main" id="{BF6DF60D-20AC-0B9A-F440-93C3151C52E1}"/>
              </a:ext>
            </a:extLst>
          </p:cNvPr>
          <p:cNvGraphicFramePr>
            <a:graphicFrameLocks noGrp="1"/>
          </p:cNvGraphicFramePr>
          <p:nvPr>
            <p:extLst>
              <p:ext uri="{D42A27DB-BD31-4B8C-83A1-F6EECF244321}">
                <p14:modId xmlns:p14="http://schemas.microsoft.com/office/powerpoint/2010/main" val="4214379975"/>
              </p:ext>
            </p:extLst>
          </p:nvPr>
        </p:nvGraphicFramePr>
        <p:xfrm>
          <a:off x="84482" y="2022445"/>
          <a:ext cx="4234733" cy="1762125"/>
        </p:xfrm>
        <a:graphic>
          <a:graphicData uri="http://schemas.openxmlformats.org/drawingml/2006/table">
            <a:tbl>
              <a:tblPr/>
              <a:tblGrid>
                <a:gridCol w="1747615">
                  <a:extLst>
                    <a:ext uri="{9D8B030D-6E8A-4147-A177-3AD203B41FA5}">
                      <a16:colId xmlns:a16="http://schemas.microsoft.com/office/drawing/2014/main" val="20000"/>
                    </a:ext>
                  </a:extLst>
                </a:gridCol>
                <a:gridCol w="1283419">
                  <a:extLst>
                    <a:ext uri="{9D8B030D-6E8A-4147-A177-3AD203B41FA5}">
                      <a16:colId xmlns:a16="http://schemas.microsoft.com/office/drawing/2014/main" val="20001"/>
                    </a:ext>
                  </a:extLst>
                </a:gridCol>
                <a:gridCol w="1203699">
                  <a:extLst>
                    <a:ext uri="{9D8B030D-6E8A-4147-A177-3AD203B41FA5}">
                      <a16:colId xmlns:a16="http://schemas.microsoft.com/office/drawing/2014/main" val="20002"/>
                    </a:ext>
                  </a:extLst>
                </a:gridCol>
              </a:tblGrid>
              <a:tr h="223281">
                <a:tc gridSpan="3">
                  <a:txBody>
                    <a:bodyPr/>
                    <a:lstStyle/>
                    <a:p>
                      <a:pPr marR="0" indent="0" algn="ctr" rtl="0">
                        <a:lnSpc>
                          <a:spcPct val="119000"/>
                        </a:lnSpc>
                        <a:spcBef>
                          <a:spcPts val="0"/>
                        </a:spcBef>
                        <a:spcAft>
                          <a:spcPts val="0"/>
                        </a:spcAft>
                      </a:pPr>
                      <a:r>
                        <a:rPr lang="en-US" sz="1600" b="1" kern="1400" dirty="0">
                          <a:solidFill>
                            <a:srgbClr val="0D0D0D"/>
                          </a:solidFill>
                          <a:effectLst/>
                          <a:latin typeface="Calibri"/>
                        </a:rPr>
                        <a:t>PPO Premium Plan – Highmark Network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3397">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Coverage Level</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Weekly Cost</a:t>
                      </a:r>
                      <a:endParaRPr lang="en-US" sz="1000" kern="140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Monthly Cost</a:t>
                      </a:r>
                      <a:endParaRPr lang="en-US" sz="1000" kern="140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1"/>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Only</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$33.67</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$145.89</a:t>
                      </a:r>
                      <a:endParaRPr lang="en-US" sz="10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Spouse</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$72.99</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$316.31</a:t>
                      </a:r>
                      <a:endParaRPr lang="en-US" sz="1000" kern="1400" dirty="0">
                        <a:solidFill>
                          <a:srgbClr val="000000"/>
                        </a:solidFill>
                        <a:effectLst/>
                        <a:latin typeface="Calibri"/>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Child</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$56.55</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$245.04</a:t>
                      </a:r>
                      <a:endParaRPr lang="en-US" sz="1000" kern="1400" dirty="0">
                        <a:solidFill>
                          <a:srgbClr val="000000"/>
                        </a:solidFill>
                        <a:effectLst/>
                        <a:latin typeface="Calibri"/>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Children</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$80.25</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$347.76</a:t>
                      </a:r>
                      <a:endParaRPr lang="en-US" sz="1000" kern="1400" dirty="0">
                        <a:solidFill>
                          <a:srgbClr val="000000"/>
                        </a:solidFill>
                        <a:effectLst/>
                        <a:latin typeface="Calibri"/>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7237">
                <a:tc>
                  <a:txBody>
                    <a:bodyPr/>
                    <a:lstStyle/>
                    <a:p>
                      <a:pPr marR="0" indent="0" algn="ctr" rtl="0">
                        <a:lnSpc>
                          <a:spcPct val="119000"/>
                        </a:lnSpc>
                        <a:spcBef>
                          <a:spcPts val="0"/>
                        </a:spcBef>
                        <a:spcAft>
                          <a:spcPts val="1400"/>
                        </a:spcAft>
                      </a:pPr>
                      <a:r>
                        <a:rPr lang="en-US" sz="1400" kern="1400">
                          <a:solidFill>
                            <a:srgbClr val="000000"/>
                          </a:solidFill>
                          <a:effectLst/>
                          <a:latin typeface="Calibri"/>
                        </a:rPr>
                        <a:t>Family</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$97.29</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$421.61</a:t>
                      </a:r>
                      <a:endParaRPr lang="en-US" sz="10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1AC5AB26-BC86-CE39-CB63-4D7D5D020862}"/>
              </a:ext>
            </a:extLst>
          </p:cNvPr>
          <p:cNvGraphicFramePr>
            <a:graphicFrameLocks noGrp="1"/>
          </p:cNvGraphicFramePr>
          <p:nvPr>
            <p:extLst>
              <p:ext uri="{D42A27DB-BD31-4B8C-83A1-F6EECF244321}">
                <p14:modId xmlns:p14="http://schemas.microsoft.com/office/powerpoint/2010/main" val="1653906608"/>
              </p:ext>
            </p:extLst>
          </p:nvPr>
        </p:nvGraphicFramePr>
        <p:xfrm>
          <a:off x="2454633" y="4458562"/>
          <a:ext cx="4234733" cy="1801859"/>
        </p:xfrm>
        <a:graphic>
          <a:graphicData uri="http://schemas.openxmlformats.org/drawingml/2006/table">
            <a:tbl>
              <a:tblPr/>
              <a:tblGrid>
                <a:gridCol w="1747615">
                  <a:extLst>
                    <a:ext uri="{9D8B030D-6E8A-4147-A177-3AD203B41FA5}">
                      <a16:colId xmlns:a16="http://schemas.microsoft.com/office/drawing/2014/main" val="20000"/>
                    </a:ext>
                  </a:extLst>
                </a:gridCol>
                <a:gridCol w="1283419">
                  <a:extLst>
                    <a:ext uri="{9D8B030D-6E8A-4147-A177-3AD203B41FA5}">
                      <a16:colId xmlns:a16="http://schemas.microsoft.com/office/drawing/2014/main" val="20001"/>
                    </a:ext>
                  </a:extLst>
                </a:gridCol>
                <a:gridCol w="1203699">
                  <a:extLst>
                    <a:ext uri="{9D8B030D-6E8A-4147-A177-3AD203B41FA5}">
                      <a16:colId xmlns:a16="http://schemas.microsoft.com/office/drawing/2014/main" val="20002"/>
                    </a:ext>
                  </a:extLst>
                </a:gridCol>
              </a:tblGrid>
              <a:tr h="272000">
                <a:tc gridSpan="3">
                  <a:txBody>
                    <a:bodyPr/>
                    <a:lstStyle/>
                    <a:p>
                      <a:pPr marR="0" indent="0" algn="ctr" rtl="0">
                        <a:lnSpc>
                          <a:spcPct val="119000"/>
                        </a:lnSpc>
                        <a:spcBef>
                          <a:spcPts val="0"/>
                        </a:spcBef>
                        <a:spcAft>
                          <a:spcPts val="1400"/>
                        </a:spcAft>
                      </a:pPr>
                      <a:r>
                        <a:rPr lang="en-US" sz="1600" b="1" kern="1400" dirty="0">
                          <a:solidFill>
                            <a:srgbClr val="0D0D0D"/>
                          </a:solidFill>
                          <a:effectLst/>
                          <a:latin typeface="Calibri"/>
                        </a:rPr>
                        <a:t>HDHP Basic Plan - RBP</a:t>
                      </a:r>
                      <a:endParaRPr lang="en-US" sz="1600" kern="140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1160">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Coverage Level</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Weekly Cost</a:t>
                      </a:r>
                      <a:endParaRPr lang="en-US" sz="1000" kern="140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Monthly Cost</a:t>
                      </a:r>
                      <a:endParaRPr lang="en-US" sz="1000" kern="140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extLst>
                  <a:ext uri="{0D108BD9-81ED-4DB2-BD59-A6C34878D82A}">
                    <a16:rowId xmlns:a16="http://schemas.microsoft.com/office/drawing/2014/main" val="10001"/>
                  </a:ext>
                </a:extLst>
              </a:tr>
              <a:tr h="239154">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Only</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panose="020F0502020204030204" pitchFamily="34" charset="0"/>
                          <a:cs typeface="Calibri" panose="020F0502020204030204" pitchFamily="34" charset="0"/>
                        </a:rPr>
                        <a:t>$0</a:t>
                      </a:r>
                      <a:endParaRPr lang="en-US" sz="1000" kern="1400" dirty="0">
                        <a:solidFill>
                          <a:srgbClr val="000000"/>
                        </a:solidFill>
                        <a:effectLst/>
                        <a:latin typeface="Calibri" panose="020F0502020204030204" pitchFamily="34" charset="0"/>
                        <a:cs typeface="Calibri" panose="020F0502020204030204" pitchFamily="34" charset="0"/>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panose="020F0502020204030204" pitchFamily="34" charset="0"/>
                          <a:cs typeface="Calibri" panose="020F0502020204030204" pitchFamily="34" charset="0"/>
                        </a:rPr>
                        <a:t>$0</a:t>
                      </a:r>
                      <a:endParaRPr lang="en-US" sz="1000" kern="140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9154">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Spouse</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a:solidFill>
                            <a:srgbClr val="000000"/>
                          </a:solidFill>
                          <a:effectLst/>
                          <a:latin typeface="Calibri" panose="020F0502020204030204" pitchFamily="34" charset="0"/>
                          <a:cs typeface="Calibri" panose="020F0502020204030204" pitchFamily="34" charset="0"/>
                        </a:rPr>
                        <a:t>$0</a:t>
                      </a:r>
                      <a:endParaRPr lang="en-US" sz="1000" kern="1400">
                        <a:solidFill>
                          <a:srgbClr val="000000"/>
                        </a:solidFill>
                        <a:effectLst/>
                        <a:latin typeface="Calibri" panose="020F0502020204030204" pitchFamily="34" charset="0"/>
                        <a:cs typeface="Calibri" panose="020F0502020204030204" pitchFamily="34" charset="0"/>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panose="020F0502020204030204" pitchFamily="34" charset="0"/>
                          <a:cs typeface="Calibri" panose="020F0502020204030204" pitchFamily="34" charset="0"/>
                        </a:rPr>
                        <a:t>$0</a:t>
                      </a:r>
                      <a:endParaRPr lang="en-US" sz="1000" kern="1400" dirty="0">
                        <a:solidFill>
                          <a:srgbClr val="000000"/>
                        </a:solidFill>
                        <a:effectLst/>
                        <a:latin typeface="Calibri" panose="020F0502020204030204" pitchFamily="34" charset="0"/>
                        <a:cs typeface="Calibri" panose="020F0502020204030204" pitchFamily="34" charset="0"/>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9154">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Child</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a:solidFill>
                            <a:srgbClr val="000000"/>
                          </a:solidFill>
                          <a:effectLst/>
                          <a:latin typeface="Calibri" panose="020F0502020204030204" pitchFamily="34" charset="0"/>
                          <a:cs typeface="Calibri" panose="020F0502020204030204" pitchFamily="34" charset="0"/>
                        </a:rPr>
                        <a:t>$0</a:t>
                      </a:r>
                      <a:endParaRPr lang="en-US" sz="1000" kern="1400">
                        <a:solidFill>
                          <a:srgbClr val="000000"/>
                        </a:solidFill>
                        <a:effectLst/>
                        <a:latin typeface="Calibri" panose="020F0502020204030204" pitchFamily="34" charset="0"/>
                        <a:cs typeface="Calibri" panose="020F0502020204030204" pitchFamily="34" charset="0"/>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panose="020F0502020204030204" pitchFamily="34" charset="0"/>
                          <a:cs typeface="Calibri" panose="020F0502020204030204" pitchFamily="34" charset="0"/>
                        </a:rPr>
                        <a:t>$0</a:t>
                      </a:r>
                      <a:endParaRPr lang="en-US" sz="1000" kern="1400" dirty="0">
                        <a:solidFill>
                          <a:srgbClr val="000000"/>
                        </a:solidFill>
                        <a:effectLst/>
                        <a:latin typeface="Calibri" panose="020F0502020204030204" pitchFamily="34" charset="0"/>
                        <a:cs typeface="Calibri" panose="020F0502020204030204" pitchFamily="34" charset="0"/>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9154">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Children</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a:solidFill>
                            <a:srgbClr val="000000"/>
                          </a:solidFill>
                          <a:effectLst/>
                          <a:latin typeface="Calibri" panose="020F0502020204030204" pitchFamily="34" charset="0"/>
                          <a:cs typeface="Calibri" panose="020F0502020204030204" pitchFamily="34" charset="0"/>
                        </a:rPr>
                        <a:t>$0</a:t>
                      </a:r>
                      <a:endParaRPr lang="en-US" sz="1000" kern="1400">
                        <a:solidFill>
                          <a:srgbClr val="000000"/>
                        </a:solidFill>
                        <a:effectLst/>
                        <a:latin typeface="Calibri" panose="020F0502020204030204" pitchFamily="34" charset="0"/>
                        <a:cs typeface="Calibri" panose="020F0502020204030204" pitchFamily="34" charset="0"/>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panose="020F0502020204030204" pitchFamily="34" charset="0"/>
                          <a:cs typeface="Calibri" panose="020F0502020204030204" pitchFamily="34" charset="0"/>
                        </a:rPr>
                        <a:t>$0</a:t>
                      </a:r>
                      <a:endParaRPr lang="en-US" sz="1000" kern="1400" dirty="0">
                        <a:solidFill>
                          <a:srgbClr val="000000"/>
                        </a:solidFill>
                        <a:effectLst/>
                        <a:latin typeface="Calibri" panose="020F0502020204030204" pitchFamily="34" charset="0"/>
                        <a:cs typeface="Calibri" panose="020F0502020204030204" pitchFamily="34" charset="0"/>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2350">
                <a:tc>
                  <a:txBody>
                    <a:bodyPr/>
                    <a:lstStyle/>
                    <a:p>
                      <a:pPr marR="0" indent="0" algn="ctr" rtl="0">
                        <a:lnSpc>
                          <a:spcPct val="119000"/>
                        </a:lnSpc>
                        <a:spcBef>
                          <a:spcPts val="0"/>
                        </a:spcBef>
                        <a:spcAft>
                          <a:spcPts val="1400"/>
                        </a:spcAft>
                      </a:pPr>
                      <a:r>
                        <a:rPr lang="en-US" sz="1400" kern="1400">
                          <a:solidFill>
                            <a:srgbClr val="000000"/>
                          </a:solidFill>
                          <a:effectLst/>
                          <a:latin typeface="Calibri"/>
                        </a:rPr>
                        <a:t>Family</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a:solidFill>
                            <a:srgbClr val="000000"/>
                          </a:solidFill>
                          <a:effectLst/>
                          <a:latin typeface="Calibri" panose="020F0502020204030204" pitchFamily="34" charset="0"/>
                          <a:cs typeface="Calibri" panose="020F0502020204030204" pitchFamily="34" charset="0"/>
                        </a:rPr>
                        <a:t>$0</a:t>
                      </a:r>
                      <a:endParaRPr lang="en-US" sz="1000" kern="1400">
                        <a:solidFill>
                          <a:srgbClr val="000000"/>
                        </a:solidFill>
                        <a:effectLst/>
                        <a:latin typeface="Calibri" panose="020F0502020204030204" pitchFamily="34" charset="0"/>
                        <a:cs typeface="Calibri" panose="020F0502020204030204" pitchFamily="34" charset="0"/>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panose="020F0502020204030204" pitchFamily="34" charset="0"/>
                          <a:cs typeface="Calibri" panose="020F0502020204030204" pitchFamily="34" charset="0"/>
                        </a:rPr>
                        <a:t>$0</a:t>
                      </a:r>
                      <a:endParaRPr lang="en-US" sz="1000" kern="140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F6DA935E-85F4-813F-72EA-8F3E742FDDEF}"/>
              </a:ext>
            </a:extLst>
          </p:cNvPr>
          <p:cNvGraphicFramePr>
            <a:graphicFrameLocks noGrp="1"/>
          </p:cNvGraphicFramePr>
          <p:nvPr>
            <p:extLst>
              <p:ext uri="{D42A27DB-BD31-4B8C-83A1-F6EECF244321}">
                <p14:modId xmlns:p14="http://schemas.microsoft.com/office/powerpoint/2010/main" val="2549943216"/>
              </p:ext>
            </p:extLst>
          </p:nvPr>
        </p:nvGraphicFramePr>
        <p:xfrm>
          <a:off x="4824786" y="2022445"/>
          <a:ext cx="4234733" cy="1762125"/>
        </p:xfrm>
        <a:graphic>
          <a:graphicData uri="http://schemas.openxmlformats.org/drawingml/2006/table">
            <a:tbl>
              <a:tblPr/>
              <a:tblGrid>
                <a:gridCol w="1747615">
                  <a:extLst>
                    <a:ext uri="{9D8B030D-6E8A-4147-A177-3AD203B41FA5}">
                      <a16:colId xmlns:a16="http://schemas.microsoft.com/office/drawing/2014/main" val="20000"/>
                    </a:ext>
                  </a:extLst>
                </a:gridCol>
                <a:gridCol w="1283419">
                  <a:extLst>
                    <a:ext uri="{9D8B030D-6E8A-4147-A177-3AD203B41FA5}">
                      <a16:colId xmlns:a16="http://schemas.microsoft.com/office/drawing/2014/main" val="20001"/>
                    </a:ext>
                  </a:extLst>
                </a:gridCol>
                <a:gridCol w="1203699">
                  <a:extLst>
                    <a:ext uri="{9D8B030D-6E8A-4147-A177-3AD203B41FA5}">
                      <a16:colId xmlns:a16="http://schemas.microsoft.com/office/drawing/2014/main" val="20002"/>
                    </a:ext>
                  </a:extLst>
                </a:gridCol>
              </a:tblGrid>
              <a:tr h="223281">
                <a:tc gridSpan="3">
                  <a:txBody>
                    <a:bodyPr/>
                    <a:lstStyle/>
                    <a:p>
                      <a:pPr marR="0" indent="0" algn="ctr" rtl="0">
                        <a:lnSpc>
                          <a:spcPct val="119000"/>
                        </a:lnSpc>
                        <a:spcBef>
                          <a:spcPts val="0"/>
                        </a:spcBef>
                        <a:spcAft>
                          <a:spcPts val="1400"/>
                        </a:spcAft>
                      </a:pPr>
                      <a:r>
                        <a:rPr lang="en-US" sz="1600" b="1" kern="1400" dirty="0">
                          <a:solidFill>
                            <a:srgbClr val="0D0D0D"/>
                          </a:solidFill>
                          <a:effectLst/>
                          <a:latin typeface="Calibri"/>
                        </a:rPr>
                        <a:t>HDHP Premium Plan – Highmark Network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3397">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Coverage Level</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Weekly Cost</a:t>
                      </a:r>
                      <a:endParaRPr lang="en-US" sz="1000" kern="140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400" b="1" kern="1400">
                          <a:solidFill>
                            <a:srgbClr val="FFFFFF"/>
                          </a:solidFill>
                          <a:effectLst/>
                          <a:latin typeface="Calibri"/>
                        </a:rPr>
                        <a:t>Monthly Cost</a:t>
                      </a:r>
                      <a:endParaRPr lang="en-US" sz="1000" kern="140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1"/>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Only</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$19.03</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$82.46</a:t>
                      </a:r>
                      <a:endParaRPr lang="en-US" sz="10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Spouse</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$41.39</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$179.37</a:t>
                      </a:r>
                      <a:endParaRPr lang="en-US" sz="1000" kern="1400" dirty="0">
                        <a:solidFill>
                          <a:srgbClr val="000000"/>
                        </a:solidFill>
                        <a:effectLst/>
                        <a:latin typeface="Calibri"/>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Child</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$31.98</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$138.59</a:t>
                      </a:r>
                      <a:endParaRPr lang="en-US" sz="1000" kern="1400" dirty="0">
                        <a:solidFill>
                          <a:srgbClr val="000000"/>
                        </a:solidFill>
                        <a:effectLst/>
                        <a:latin typeface="Calibri"/>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631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&amp; Children</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$45.84</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$198.66</a:t>
                      </a:r>
                      <a:endParaRPr lang="en-US" sz="1000" kern="1400" dirty="0">
                        <a:solidFill>
                          <a:srgbClr val="000000"/>
                        </a:solidFill>
                        <a:effectLst/>
                        <a:latin typeface="Calibri"/>
                      </a:endParaRP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7858">
                <a:tc>
                  <a:txBody>
                    <a:bodyPr/>
                    <a:lstStyle/>
                    <a:p>
                      <a:pPr marR="0" indent="0" algn="ctr" rtl="0">
                        <a:lnSpc>
                          <a:spcPct val="119000"/>
                        </a:lnSpc>
                        <a:spcBef>
                          <a:spcPts val="0"/>
                        </a:spcBef>
                        <a:spcAft>
                          <a:spcPts val="1400"/>
                        </a:spcAft>
                      </a:pPr>
                      <a:r>
                        <a:rPr lang="en-US" sz="1400" kern="1400">
                          <a:solidFill>
                            <a:srgbClr val="000000"/>
                          </a:solidFill>
                          <a:effectLst/>
                          <a:latin typeface="Calibri"/>
                        </a:rPr>
                        <a:t>Family</a:t>
                      </a:r>
                      <a:endParaRPr lang="en-US" sz="1000" kern="140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$54.95</a:t>
                      </a:r>
                      <a:endParaRPr lang="en-US" sz="1000" kern="1400" dirty="0">
                        <a:solidFill>
                          <a:srgbClr val="000000"/>
                        </a:solidFill>
                        <a:effectLst/>
                        <a:latin typeface="Calibri"/>
                      </a:endParaRPr>
                    </a:p>
                  </a:txBody>
                  <a:tcPr marL="9500" marR="9500" marT="9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$238.11</a:t>
                      </a:r>
                      <a:endParaRPr lang="en-US" sz="10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208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TradeGothic LT Light"/>
              </a:rPr>
              <a:t>Prescription Safety Glasses Information</a:t>
            </a:r>
          </a:p>
        </p:txBody>
      </p:sp>
      <p:sp>
        <p:nvSpPr>
          <p:cNvPr id="3" name="Content Placeholder 2"/>
          <p:cNvSpPr>
            <a:spLocks noGrp="1"/>
          </p:cNvSpPr>
          <p:nvPr>
            <p:ph sz="quarter" idx="1"/>
          </p:nvPr>
        </p:nvSpPr>
        <p:spPr>
          <a:xfrm>
            <a:off x="152400" y="1828800"/>
            <a:ext cx="8915400" cy="4495800"/>
          </a:xfrm>
        </p:spPr>
        <p:txBody>
          <a:bodyPr/>
          <a:lstStyle/>
          <a:p>
            <a:pPr marL="0" indent="0">
              <a:spcAft>
                <a:spcPts val="600"/>
              </a:spcAft>
              <a:buSzPct val="95000"/>
              <a:buNone/>
            </a:pPr>
            <a:r>
              <a:rPr lang="en-US" sz="1800" b="1" dirty="0">
                <a:latin typeface="TradeGothic LT Light"/>
              </a:rPr>
              <a:t>American Crane offers coverage for Prescription Safety Glasses under all three Luminare Health Medical Plans!</a:t>
            </a:r>
          </a:p>
          <a:p>
            <a:pPr>
              <a:buSzPct val="95000"/>
            </a:pPr>
            <a:r>
              <a:rPr lang="en-US" sz="1600" b="1" dirty="0">
                <a:latin typeface="TradeGothic LT Light"/>
              </a:rPr>
              <a:t>This benefit is covered under the Medical Insurance as Durable Medical Equipment (DME)</a:t>
            </a:r>
          </a:p>
          <a:p>
            <a:pPr>
              <a:spcAft>
                <a:spcPts val="1200"/>
              </a:spcAft>
              <a:buSzPct val="95000"/>
            </a:pPr>
            <a:r>
              <a:rPr lang="en-US" sz="1600" b="1" dirty="0">
                <a:latin typeface="TradeGothic LT Light"/>
              </a:rPr>
              <a:t>Durable Medical Equipment is covered at 100% after the deductible has been met</a:t>
            </a:r>
          </a:p>
          <a:p>
            <a:pPr marL="0" indent="0">
              <a:spcAft>
                <a:spcPts val="600"/>
              </a:spcAft>
              <a:buSzPct val="95000"/>
              <a:buNone/>
            </a:pPr>
            <a:r>
              <a:rPr lang="en-US" sz="1800" b="1" dirty="0">
                <a:latin typeface="TradeGothic LT Light"/>
              </a:rPr>
              <a:t>All claims for Prescription Safety Glasses will be covered as an In-Network benefit under the plan, whether the provider is considered an:</a:t>
            </a:r>
          </a:p>
          <a:p>
            <a:pPr>
              <a:buSzPct val="95000"/>
            </a:pPr>
            <a:r>
              <a:rPr lang="en-US" sz="1600" b="1" dirty="0">
                <a:latin typeface="TradeGothic LT Light"/>
              </a:rPr>
              <a:t>In-Network Medical provider</a:t>
            </a:r>
          </a:p>
          <a:p>
            <a:pPr>
              <a:buSzPct val="95000"/>
            </a:pPr>
            <a:r>
              <a:rPr lang="en-US" sz="1600" b="1" dirty="0">
                <a:latin typeface="TradeGothic LT Light"/>
              </a:rPr>
              <a:t>Out-of-Network Medical provider</a:t>
            </a:r>
          </a:p>
          <a:p>
            <a:pPr>
              <a:spcAft>
                <a:spcPts val="1200"/>
              </a:spcAft>
              <a:buSzPct val="95000"/>
            </a:pPr>
            <a:r>
              <a:rPr lang="en-US" sz="1600" b="1" dirty="0">
                <a:latin typeface="TradeGothic LT Light"/>
              </a:rPr>
              <a:t>Vision provider</a:t>
            </a:r>
          </a:p>
          <a:p>
            <a:pPr marL="0" indent="0">
              <a:buSzPct val="95000"/>
              <a:buNone/>
            </a:pPr>
            <a:r>
              <a:rPr lang="en-US" sz="1800" b="1" dirty="0">
                <a:latin typeface="TradeGothic LT Light"/>
              </a:rPr>
              <a:t>Therefore, even if an Out-of-Network, non-participating provider submits a claim for Prescription Safety Glasses, Luminare will process the claim as in-network.</a:t>
            </a:r>
          </a:p>
          <a:p>
            <a:pPr marL="0" indent="0" algn="ctr">
              <a:buSzPct val="95000"/>
              <a:buNone/>
            </a:pPr>
            <a:endParaRPr lang="en-US" sz="1600" b="1" dirty="0">
              <a:latin typeface="TradeGothic LT Light"/>
            </a:endParaRPr>
          </a:p>
          <a:p>
            <a:pPr marL="0" indent="0" algn="ctr">
              <a:buSzPct val="95000"/>
              <a:buNone/>
            </a:pPr>
            <a:endParaRPr lang="en-US" sz="1800" b="1" dirty="0">
              <a:latin typeface="TradeGothic LT Light"/>
            </a:endParaRPr>
          </a:p>
        </p:txBody>
      </p:sp>
    </p:spTree>
    <p:extLst>
      <p:ext uri="{BB962C8B-B14F-4D97-AF65-F5344CB8AC3E}">
        <p14:creationId xmlns:p14="http://schemas.microsoft.com/office/powerpoint/2010/main" val="144451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TradeGothic LT Light"/>
              </a:rPr>
              <a:t>Prescription Safety Glasses Information</a:t>
            </a:r>
          </a:p>
        </p:txBody>
      </p:sp>
      <p:sp>
        <p:nvSpPr>
          <p:cNvPr id="3" name="Content Placeholder 2"/>
          <p:cNvSpPr>
            <a:spLocks noGrp="1"/>
          </p:cNvSpPr>
          <p:nvPr>
            <p:ph sz="quarter" idx="1"/>
          </p:nvPr>
        </p:nvSpPr>
        <p:spPr>
          <a:xfrm>
            <a:off x="152400" y="1828800"/>
            <a:ext cx="8915400" cy="4495800"/>
          </a:xfrm>
        </p:spPr>
        <p:txBody>
          <a:bodyPr/>
          <a:lstStyle/>
          <a:p>
            <a:pPr marL="0" indent="0">
              <a:spcAft>
                <a:spcPts val="2400"/>
              </a:spcAft>
              <a:buSzPct val="95000"/>
              <a:buNone/>
            </a:pPr>
            <a:r>
              <a:rPr lang="en-US" sz="2000" b="1" dirty="0">
                <a:latin typeface="TradeGothic LT Light"/>
              </a:rPr>
              <a:t>Employees have the following three options when seeking coverage for Prescription Safety Glasses: </a:t>
            </a:r>
          </a:p>
          <a:p>
            <a:pPr marL="342900" indent="-342900">
              <a:spcAft>
                <a:spcPts val="600"/>
              </a:spcAft>
              <a:buSzPct val="95000"/>
              <a:buFont typeface="+mj-lt"/>
              <a:buAutoNum type="arabicPeriod"/>
            </a:pPr>
            <a:r>
              <a:rPr lang="en-US" sz="1800" b="1" dirty="0">
                <a:latin typeface="TradeGothic LT Light"/>
              </a:rPr>
              <a:t>Find an In-Network provider for Prescription Safety Glasses</a:t>
            </a:r>
            <a:r>
              <a:rPr lang="en-US" sz="1800" dirty="0">
                <a:latin typeface="TradeGothic LT Light"/>
              </a:rPr>
              <a:t>. You may need to expand your mile radius in order to locate a provider who participates. </a:t>
            </a:r>
          </a:p>
          <a:p>
            <a:pPr marL="342900" indent="-342900">
              <a:spcAft>
                <a:spcPts val="600"/>
              </a:spcAft>
              <a:buSzPct val="95000"/>
              <a:buFont typeface="+mj-lt"/>
              <a:buAutoNum type="arabicPeriod"/>
            </a:pPr>
            <a:r>
              <a:rPr lang="en-US" sz="1800" b="1" dirty="0">
                <a:latin typeface="TradeGothic LT Light"/>
              </a:rPr>
              <a:t>Find an Out-of-Network Medical provider for Prescription Safety Glasses</a:t>
            </a:r>
            <a:r>
              <a:rPr lang="en-US" sz="1800" dirty="0">
                <a:latin typeface="TradeGothic LT Light"/>
              </a:rPr>
              <a:t>. Ask the non-participating provider to submit the claim to Luminare Health. Luminare will process the claim as in-network. </a:t>
            </a:r>
          </a:p>
          <a:p>
            <a:pPr marL="342900" indent="-342900">
              <a:spcAft>
                <a:spcPts val="600"/>
              </a:spcAft>
              <a:buSzPct val="95000"/>
              <a:buFont typeface="+mj-lt"/>
              <a:buAutoNum type="arabicPeriod"/>
            </a:pPr>
            <a:r>
              <a:rPr lang="en-US" sz="1800" b="1" dirty="0">
                <a:latin typeface="TradeGothic LT Light"/>
              </a:rPr>
              <a:t>Find a Vision provider for Prescription Safety Glasses</a:t>
            </a:r>
            <a:r>
              <a:rPr lang="en-US" sz="1800" dirty="0">
                <a:latin typeface="TradeGothic LT Light"/>
              </a:rPr>
              <a:t>. Ask the Vision provider to submit the claim to Luminare Health. Luminare will process the claim as in-network. </a:t>
            </a:r>
          </a:p>
          <a:p>
            <a:pPr marL="0" indent="0" algn="ctr">
              <a:buSzPct val="95000"/>
              <a:buNone/>
            </a:pPr>
            <a:endParaRPr lang="en-US" sz="1800" b="1" dirty="0">
              <a:latin typeface="TradeGothic LT Light"/>
            </a:endParaRPr>
          </a:p>
        </p:txBody>
      </p:sp>
    </p:spTree>
    <p:extLst>
      <p:ext uri="{BB962C8B-B14F-4D97-AF65-F5344CB8AC3E}">
        <p14:creationId xmlns:p14="http://schemas.microsoft.com/office/powerpoint/2010/main" val="10167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851A0-2752-7168-B3E9-1BFA255FDE7C}"/>
            </a:ext>
          </a:extLst>
        </p:cNvPr>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a:extLst>
              <a:ext uri="{FF2B5EF4-FFF2-40B4-BE49-F238E27FC236}">
                <a16:creationId xmlns:a16="http://schemas.microsoft.com/office/drawing/2014/main" id="{D53051C0-DC48-D387-2387-FD61BC56BFBD}"/>
              </a:ext>
            </a:extLst>
          </p:cNvPr>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a:p>
        </p:txBody>
      </p:sp>
      <p:sp>
        <p:nvSpPr>
          <p:cNvPr id="5" name="Title 9">
            <a:extLst>
              <a:ext uri="{FF2B5EF4-FFF2-40B4-BE49-F238E27FC236}">
                <a16:creationId xmlns:a16="http://schemas.microsoft.com/office/drawing/2014/main" id="{0A325D7D-B4F2-0835-D0D9-294BE8C2D06B}"/>
              </a:ext>
            </a:extLst>
          </p:cNvPr>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a:solidFill>
                <a:schemeClr val="accent1">
                  <a:lumMod val="60000"/>
                  <a:lumOff val="40000"/>
                </a:schemeClr>
              </a:solidFill>
              <a:latin typeface="Cambria" pitchFamily="18" charset="0"/>
              <a:ea typeface="+mj-ea"/>
              <a:cs typeface="+mj-cs"/>
            </a:endParaRPr>
          </a:p>
        </p:txBody>
      </p:sp>
      <p:sp>
        <p:nvSpPr>
          <p:cNvPr id="7" name="Wave 6">
            <a:extLst>
              <a:ext uri="{FF2B5EF4-FFF2-40B4-BE49-F238E27FC236}">
                <a16:creationId xmlns:a16="http://schemas.microsoft.com/office/drawing/2014/main" id="{CCF6EA2A-B08D-192F-FFB4-4BE27EC06E96}"/>
              </a:ext>
            </a:extLst>
          </p:cNvPr>
          <p:cNvSpPr/>
          <p:nvPr/>
        </p:nvSpPr>
        <p:spPr>
          <a:xfrm>
            <a:off x="-152400" y="22860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a:extLst>
              <a:ext uri="{FF2B5EF4-FFF2-40B4-BE49-F238E27FC236}">
                <a16:creationId xmlns:a16="http://schemas.microsoft.com/office/drawing/2014/main" id="{E9E4A359-BEEA-696A-A5E5-44BC0215CBBD}"/>
              </a:ext>
            </a:extLst>
          </p:cNvPr>
          <p:cNvSpPr txBox="1">
            <a:spLocks/>
          </p:cNvSpPr>
          <p:nvPr/>
        </p:nvSpPr>
        <p:spPr>
          <a:xfrm>
            <a:off x="1013603" y="3048000"/>
            <a:ext cx="7116792" cy="990600"/>
          </a:xfrm>
          <a:prstGeom prst="rect">
            <a:avLst/>
          </a:prstGeom>
        </p:spPr>
        <p:txBody>
          <a:bodyPr anchor="ctr">
            <a:noAutofit/>
          </a:bodyPr>
          <a:lstStyle/>
          <a:p>
            <a:pPr algn="ctr" fontAlgn="auto">
              <a:spcAft>
                <a:spcPts val="0"/>
              </a:spcAft>
              <a:defRPr/>
            </a:pPr>
            <a:r>
              <a:rPr lang="en-US" sz="4000" b="1" dirty="0">
                <a:solidFill>
                  <a:schemeClr val="bg1"/>
                </a:solidFill>
                <a:latin typeface="Calibri" pitchFamily="34" charset="0"/>
                <a:ea typeface="+mj-ea"/>
                <a:cs typeface="+mn-cs"/>
              </a:rPr>
              <a:t>LUMINARE HEALTH RESOURCES</a:t>
            </a:r>
            <a:endParaRPr lang="en-US" sz="40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420849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95300" y="228600"/>
            <a:ext cx="8153400" cy="990600"/>
          </a:xfrm>
        </p:spPr>
        <p:txBody>
          <a:bodyPr/>
          <a:lstStyle/>
          <a:p>
            <a:pPr algn="ctr" fontAlgn="auto">
              <a:spcAft>
                <a:spcPts val="0"/>
              </a:spcAft>
              <a:defRPr/>
            </a:pPr>
            <a:r>
              <a:rPr lang="en-US" sz="4000" b="1" dirty="0">
                <a:solidFill>
                  <a:schemeClr val="tx1"/>
                </a:solidFill>
                <a:latin typeface="TradeGothic LT Light"/>
                <a:cs typeface="+mn-cs"/>
              </a:rPr>
              <a:t>Luminare Health Member Services</a:t>
            </a:r>
            <a:endParaRPr lang="en-US" sz="4000" b="1" dirty="0">
              <a:solidFill>
                <a:schemeClr val="tx1"/>
              </a:solidFill>
              <a:latin typeface="TradeGothic LT Light"/>
            </a:endParaRPr>
          </a:p>
        </p:txBody>
      </p:sp>
      <p:sp>
        <p:nvSpPr>
          <p:cNvPr id="3" name="TextBox 2">
            <a:extLst>
              <a:ext uri="{FF2B5EF4-FFF2-40B4-BE49-F238E27FC236}">
                <a16:creationId xmlns:a16="http://schemas.microsoft.com/office/drawing/2014/main" id="{3917B107-CDBF-7FDD-151D-8FCDDAE4937D}"/>
              </a:ext>
            </a:extLst>
          </p:cNvPr>
          <p:cNvSpPr txBox="1"/>
          <p:nvPr/>
        </p:nvSpPr>
        <p:spPr>
          <a:xfrm>
            <a:off x="148856" y="1745511"/>
            <a:ext cx="8846288" cy="4462760"/>
          </a:xfrm>
          <a:prstGeom prst="rect">
            <a:avLst/>
          </a:prstGeom>
          <a:noFill/>
        </p:spPr>
        <p:txBody>
          <a:bodyPr wrap="square" rtlCol="0">
            <a:spAutoFit/>
          </a:bodyPr>
          <a:lstStyle/>
          <a:p>
            <a:r>
              <a:rPr lang="en-US" sz="2400" b="1" dirty="0">
                <a:solidFill>
                  <a:srgbClr val="231F20"/>
                </a:solidFill>
                <a:latin typeface="TradeGothic LT Light" panose="02000503020000020004"/>
                <a:ea typeface="Tahoma" panose="020B0604030504040204" pitchFamily="34" charset="0"/>
                <a:cs typeface="Calibri" panose="020F0502020204030204" pitchFamily="34" charset="0"/>
              </a:rPr>
              <a:t>Call the number on your ID card – Luminare will direct you!</a:t>
            </a:r>
          </a:p>
          <a:p>
            <a:endParaRPr lang="en-US" sz="2400" dirty="0">
              <a:solidFill>
                <a:srgbClr val="231F20"/>
              </a:solidFill>
              <a:latin typeface="TradeGothic LT Light" panose="02000503020000020004"/>
              <a:ea typeface="Tahoma" panose="020B0604030504040204" pitchFamily="34" charset="0"/>
              <a:cs typeface="Calibri" panose="020F0502020204030204" pitchFamily="34" charset="0"/>
            </a:endParaRPr>
          </a:p>
          <a:p>
            <a:r>
              <a:rPr lang="en-US" sz="2400" dirty="0">
                <a:solidFill>
                  <a:srgbClr val="231F20"/>
                </a:solidFill>
                <a:latin typeface="TradeGothic LT Light" panose="02000503020000020004"/>
                <a:ea typeface="Tahoma" panose="020B0604030504040204" pitchFamily="34" charset="0"/>
                <a:cs typeface="Calibri" panose="020F0502020204030204" pitchFamily="34" charset="0"/>
              </a:rPr>
              <a:t>Luminare customer service will  handle member calls related to:</a:t>
            </a:r>
          </a:p>
          <a:p>
            <a:pPr marL="285750" indent="-285750">
              <a:buFont typeface="Arial" panose="020B0604020202020204" pitchFamily="34" charset="0"/>
              <a:buChar char="•"/>
            </a:pPr>
            <a:r>
              <a:rPr lang="en-US" sz="2000" dirty="0">
                <a:solidFill>
                  <a:srgbClr val="231F20"/>
                </a:solidFill>
                <a:latin typeface="TradeGothic LT Light" panose="02000503020000020004"/>
                <a:ea typeface="Tahoma" panose="020B0604030504040204" pitchFamily="34" charset="0"/>
                <a:cs typeface="Calibri" panose="020F0502020204030204" pitchFamily="34" charset="0"/>
              </a:rPr>
              <a:t>Benefit Coverage</a:t>
            </a:r>
          </a:p>
          <a:p>
            <a:pPr marL="285750" indent="-285750">
              <a:buFont typeface="Arial" panose="020B0604020202020204" pitchFamily="34" charset="0"/>
              <a:buChar char="•"/>
            </a:pPr>
            <a:r>
              <a:rPr lang="en-US" sz="2000" dirty="0">
                <a:solidFill>
                  <a:srgbClr val="231F20"/>
                </a:solidFill>
                <a:latin typeface="TradeGothic LT Light" panose="02000503020000020004"/>
                <a:ea typeface="Tahoma" panose="020B0604030504040204" pitchFamily="34" charset="0"/>
                <a:cs typeface="Calibri" panose="020F0502020204030204" pitchFamily="34" charset="0"/>
              </a:rPr>
              <a:t>Member Cost-Sharing</a:t>
            </a:r>
          </a:p>
          <a:p>
            <a:pPr marL="285750" indent="-285750">
              <a:buFont typeface="Arial" panose="020B0604020202020204" pitchFamily="34" charset="0"/>
              <a:buChar char="•"/>
            </a:pPr>
            <a:r>
              <a:rPr lang="en-US" sz="2000" dirty="0">
                <a:solidFill>
                  <a:srgbClr val="231F20"/>
                </a:solidFill>
                <a:latin typeface="TradeGothic LT Light" panose="02000503020000020004"/>
                <a:ea typeface="Tahoma" panose="020B0604030504040204" pitchFamily="34" charset="0"/>
                <a:cs typeface="Calibri" panose="020F0502020204030204" pitchFamily="34" charset="0"/>
              </a:rPr>
              <a:t>EOB’s</a:t>
            </a:r>
          </a:p>
          <a:p>
            <a:pPr marL="285750" indent="-285750">
              <a:buFont typeface="Arial" panose="020B0604020202020204" pitchFamily="34" charset="0"/>
              <a:buChar char="•"/>
            </a:pPr>
            <a:r>
              <a:rPr lang="en-US" sz="2000" dirty="0">
                <a:solidFill>
                  <a:srgbClr val="231F20"/>
                </a:solidFill>
                <a:latin typeface="TradeGothic LT Light" panose="02000503020000020004"/>
                <a:ea typeface="Tahoma" panose="020B0604030504040204" pitchFamily="34" charset="0"/>
                <a:cs typeface="Calibri" panose="020F0502020204030204" pitchFamily="34" charset="0"/>
              </a:rPr>
              <a:t>Check Information</a:t>
            </a:r>
          </a:p>
          <a:p>
            <a:pPr marL="285750" indent="-285750">
              <a:buFont typeface="Arial" panose="020B0604020202020204" pitchFamily="34" charset="0"/>
              <a:buChar char="•"/>
            </a:pPr>
            <a:r>
              <a:rPr lang="en-US" sz="2000" dirty="0">
                <a:solidFill>
                  <a:srgbClr val="231F20"/>
                </a:solidFill>
                <a:latin typeface="TradeGothic LT Light" panose="02000503020000020004"/>
                <a:ea typeface="Tahoma" panose="020B0604030504040204" pitchFamily="34" charset="0"/>
                <a:cs typeface="Calibri" panose="020F0502020204030204" pitchFamily="34" charset="0"/>
              </a:rPr>
              <a:t>Audit Packages (ELAP refers the pricing applied to a claim as an 'Audit Package’)</a:t>
            </a:r>
          </a:p>
          <a:p>
            <a:pPr marL="285750" indent="-285750">
              <a:buFont typeface="Arial" panose="020B0604020202020204" pitchFamily="34" charset="0"/>
              <a:buChar char="•"/>
            </a:pPr>
            <a:r>
              <a:rPr lang="en-US" sz="2000" dirty="0">
                <a:solidFill>
                  <a:srgbClr val="231F20"/>
                </a:solidFill>
                <a:latin typeface="TradeGothic LT Light" panose="02000503020000020004"/>
                <a:ea typeface="Tahoma" panose="020B0604030504040204" pitchFamily="34" charset="0"/>
                <a:cs typeface="Calibri" panose="020F0502020204030204" pitchFamily="34" charset="0"/>
              </a:rPr>
              <a:t>Assist members with finding a provider using the ELAP Guide Services application.</a:t>
            </a:r>
          </a:p>
          <a:p>
            <a:endParaRPr lang="en-US" sz="2400" dirty="0">
              <a:solidFill>
                <a:srgbClr val="231F20"/>
              </a:solidFill>
              <a:latin typeface="TradeGothic LT Light" panose="02000503020000020004"/>
              <a:ea typeface="Tahoma" panose="020B0604030504040204" pitchFamily="34" charset="0"/>
              <a:cs typeface="Calibri" panose="020F0502020204030204" pitchFamily="34" charset="0"/>
            </a:endParaRPr>
          </a:p>
          <a:p>
            <a:r>
              <a:rPr lang="en-US" sz="2400" dirty="0">
                <a:solidFill>
                  <a:srgbClr val="231F20"/>
                </a:solidFill>
                <a:latin typeface="TradeGothic LT Light" panose="02000503020000020004"/>
                <a:ea typeface="Tahoma" panose="020B0604030504040204" pitchFamily="34" charset="0"/>
                <a:cs typeface="Calibri" panose="020F0502020204030204" pitchFamily="34" charset="0"/>
              </a:rPr>
              <a:t>Calls received from members regarding balance billing relating to a date of service priced by ELAP are warm transferred to ELAP.</a:t>
            </a:r>
          </a:p>
        </p:txBody>
      </p:sp>
    </p:spTree>
    <p:extLst>
      <p:ext uri="{BB962C8B-B14F-4D97-AF65-F5344CB8AC3E}">
        <p14:creationId xmlns:p14="http://schemas.microsoft.com/office/powerpoint/2010/main" val="317123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dirty="0">
                <a:solidFill>
                  <a:schemeClr val="tx1"/>
                </a:solidFill>
                <a:latin typeface="TradeGothic LT Light"/>
                <a:cs typeface="+mn-cs"/>
              </a:rPr>
              <a:t>Luminare Health Online Portal</a:t>
            </a:r>
            <a:endParaRPr lang="en-US" sz="4400" b="1" dirty="0">
              <a:solidFill>
                <a:schemeClr val="tx1"/>
              </a:solidFill>
              <a:latin typeface="TradeGothic LT Light"/>
            </a:endParaRPr>
          </a:p>
        </p:txBody>
      </p:sp>
      <p:pic>
        <p:nvPicPr>
          <p:cNvPr id="5" name="Picture 4">
            <a:extLst>
              <a:ext uri="{FF2B5EF4-FFF2-40B4-BE49-F238E27FC236}">
                <a16:creationId xmlns:a16="http://schemas.microsoft.com/office/drawing/2014/main" id="{59E127B0-DD82-B6F5-CF58-30F586FBF7B0}"/>
              </a:ext>
            </a:extLst>
          </p:cNvPr>
          <p:cNvPicPr>
            <a:picLocks noChangeAspect="1"/>
          </p:cNvPicPr>
          <p:nvPr/>
        </p:nvPicPr>
        <p:blipFill>
          <a:blip r:embed="rId3"/>
          <a:stretch>
            <a:fillRect/>
          </a:stretch>
        </p:blipFill>
        <p:spPr>
          <a:xfrm>
            <a:off x="82836" y="1782206"/>
            <a:ext cx="8978327" cy="4847194"/>
          </a:xfrm>
          <a:prstGeom prst="rect">
            <a:avLst/>
          </a:prstGeom>
        </p:spPr>
      </p:pic>
    </p:spTree>
    <p:extLst>
      <p:ext uri="{BB962C8B-B14F-4D97-AF65-F5344CB8AC3E}">
        <p14:creationId xmlns:p14="http://schemas.microsoft.com/office/powerpoint/2010/main" val="152892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6BD0-9281-428D-8997-8F02B7B9CEB9}"/>
              </a:ext>
            </a:extLst>
          </p:cNvPr>
          <p:cNvSpPr>
            <a:spLocks noGrp="1"/>
          </p:cNvSpPr>
          <p:nvPr>
            <p:ph type="title"/>
          </p:nvPr>
        </p:nvSpPr>
        <p:spPr/>
        <p:txBody>
          <a:bodyPr/>
          <a:lstStyle/>
          <a:p>
            <a:pPr algn="ctr"/>
            <a:r>
              <a:rPr lang="en-US" b="1">
                <a:solidFill>
                  <a:schemeClr val="tx1"/>
                </a:solidFill>
                <a:latin typeface="TradeGothic LT Light"/>
              </a:rPr>
              <a:t>What is Open Enrollment?</a:t>
            </a:r>
          </a:p>
        </p:txBody>
      </p:sp>
      <p:graphicFrame>
        <p:nvGraphicFramePr>
          <p:cNvPr id="4" name="Diagram 3">
            <a:extLst>
              <a:ext uri="{FF2B5EF4-FFF2-40B4-BE49-F238E27FC236}">
                <a16:creationId xmlns:a16="http://schemas.microsoft.com/office/drawing/2014/main" id="{0885DCF6-13AA-4179-B39B-8822EAA07760}"/>
              </a:ext>
            </a:extLst>
          </p:cNvPr>
          <p:cNvGraphicFramePr/>
          <p:nvPr>
            <p:extLst>
              <p:ext uri="{D42A27DB-BD31-4B8C-83A1-F6EECF244321}">
                <p14:modId xmlns:p14="http://schemas.microsoft.com/office/powerpoint/2010/main" val="2949432703"/>
              </p:ext>
            </p:extLst>
          </p:nvPr>
        </p:nvGraphicFramePr>
        <p:xfrm>
          <a:off x="228600" y="1828800"/>
          <a:ext cx="4648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0797A79-D354-44F6-9852-77D2E8ADC2B6}"/>
              </a:ext>
            </a:extLst>
          </p:cNvPr>
          <p:cNvSpPr/>
          <p:nvPr/>
        </p:nvSpPr>
        <p:spPr>
          <a:xfrm>
            <a:off x="76200" y="5990352"/>
            <a:ext cx="8991600" cy="762000"/>
          </a:xfrm>
          <a:prstGeom prst="rect">
            <a:avLst/>
          </a:prstGeom>
          <a:solidFill>
            <a:srgbClr val="005CB9"/>
          </a:solidFill>
          <a:ln>
            <a:solidFill>
              <a:srgbClr val="0059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0" hangingPunct="0">
              <a:defRPr/>
            </a:pPr>
            <a:r>
              <a:rPr lang="en-US" sz="2800" dirty="0">
                <a:latin typeface="TradeGothic LT Light"/>
              </a:rPr>
              <a:t>All enrollments must be completed by </a:t>
            </a:r>
          </a:p>
          <a:p>
            <a:pPr algn="ctr" eaLnBrk="0" hangingPunct="0">
              <a:defRPr/>
            </a:pPr>
            <a:r>
              <a:rPr lang="en-US" sz="2800" dirty="0">
                <a:latin typeface="TradeGothic LT Light"/>
              </a:rPr>
              <a:t>July 11, 2025</a:t>
            </a:r>
          </a:p>
        </p:txBody>
      </p:sp>
      <p:sp>
        <p:nvSpPr>
          <p:cNvPr id="6" name="Content Placeholder 5">
            <a:extLst>
              <a:ext uri="{FF2B5EF4-FFF2-40B4-BE49-F238E27FC236}">
                <a16:creationId xmlns:a16="http://schemas.microsoft.com/office/drawing/2014/main" id="{5DF338F4-1568-48B2-8F8A-FE5C3A2A2BC8}"/>
              </a:ext>
            </a:extLst>
          </p:cNvPr>
          <p:cNvSpPr>
            <a:spLocks noGrp="1"/>
          </p:cNvSpPr>
          <p:nvPr>
            <p:ph sz="quarter" idx="1"/>
          </p:nvPr>
        </p:nvSpPr>
        <p:spPr>
          <a:xfrm>
            <a:off x="5105400" y="1600200"/>
            <a:ext cx="3660775" cy="3980577"/>
          </a:xfrm>
          <a:prstGeom prst="rect">
            <a:avLst/>
          </a:prstGeom>
        </p:spPr>
        <p:txBody>
          <a:bodyPr>
            <a:spAutoFit/>
          </a:bodyPr>
          <a:lstStyle/>
          <a:p>
            <a:pPr marL="285750" indent="-285750" eaLnBrk="0" hangingPunct="0">
              <a:buFont typeface="Wingdings" panose="05000000000000000000" pitchFamily="2" charset="2"/>
              <a:buChar char="Ø"/>
              <a:defRPr/>
            </a:pPr>
            <a:r>
              <a:rPr lang="en-US" sz="2000" dirty="0">
                <a:latin typeface="TradeGothic LT Light"/>
                <a:ea typeface="ＭＳ Ｐゴシック" charset="0"/>
                <a:cs typeface="Arial" charset="0"/>
              </a:rPr>
              <a:t>Once enrolled, you will not be able to make changes or cancel coverage until the next Annual Open Enrollment period!</a:t>
            </a:r>
          </a:p>
          <a:p>
            <a:pPr eaLnBrk="0" hangingPunct="0">
              <a:defRPr/>
            </a:pPr>
            <a:endParaRPr lang="en-US" sz="1400" dirty="0">
              <a:latin typeface="TradeGothic LT Light"/>
              <a:ea typeface="ＭＳ Ｐゴシック" charset="0"/>
              <a:cs typeface="Arial" charset="0"/>
            </a:endParaRPr>
          </a:p>
          <a:p>
            <a:pPr marL="285750" indent="-285750" eaLnBrk="0" hangingPunct="0">
              <a:buFont typeface="Wingdings" panose="05000000000000000000" pitchFamily="2" charset="2"/>
              <a:buChar char="Ø"/>
              <a:defRPr/>
            </a:pPr>
            <a:r>
              <a:rPr lang="en-US" sz="2000" dirty="0">
                <a:latin typeface="TradeGothic LT Light"/>
                <a:ea typeface="ＭＳ Ｐゴシック" charset="0"/>
                <a:cs typeface="Arial" charset="0"/>
              </a:rPr>
              <a:t>Qualified Life events</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Marriage</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Birth, adoption</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Change in job status</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Change in Medicare status</a:t>
            </a:r>
          </a:p>
          <a:p>
            <a:pPr marL="742950" lvl="1" indent="-285750" eaLnBrk="0" hangingPunct="0">
              <a:buFont typeface="Wingdings" panose="05000000000000000000" pitchFamily="2" charset="2"/>
              <a:buChar char="Ø"/>
              <a:defRPr/>
            </a:pPr>
            <a:endParaRPr lang="en-US" sz="1400" dirty="0">
              <a:latin typeface="TradeGothic LT Light"/>
              <a:ea typeface="ＭＳ Ｐゴシック" charset="0"/>
              <a:cs typeface="Arial" charset="0"/>
            </a:endParaRPr>
          </a:p>
        </p:txBody>
      </p:sp>
    </p:spTree>
    <p:extLst>
      <p:ext uri="{BB962C8B-B14F-4D97-AF65-F5344CB8AC3E}">
        <p14:creationId xmlns:p14="http://schemas.microsoft.com/office/powerpoint/2010/main" val="34803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dirty="0">
                <a:solidFill>
                  <a:schemeClr val="tx1"/>
                </a:solidFill>
                <a:latin typeface="TradeGothic LT Light"/>
                <a:cs typeface="+mn-cs"/>
              </a:rPr>
              <a:t>Luminare Health App</a:t>
            </a:r>
            <a:endParaRPr lang="en-US" sz="4400" b="1" dirty="0">
              <a:solidFill>
                <a:schemeClr val="tx1"/>
              </a:solidFill>
              <a:latin typeface="TradeGothic LT Light"/>
            </a:endParaRPr>
          </a:p>
        </p:txBody>
      </p:sp>
      <p:pic>
        <p:nvPicPr>
          <p:cNvPr id="2" name="Picture 1">
            <a:extLst>
              <a:ext uri="{FF2B5EF4-FFF2-40B4-BE49-F238E27FC236}">
                <a16:creationId xmlns:a16="http://schemas.microsoft.com/office/drawing/2014/main" id="{F7D8702A-0F61-4348-2E14-47C1FCEC0BAF}"/>
              </a:ext>
            </a:extLst>
          </p:cNvPr>
          <p:cNvPicPr>
            <a:picLocks noChangeAspect="1"/>
          </p:cNvPicPr>
          <p:nvPr/>
        </p:nvPicPr>
        <p:blipFill>
          <a:blip r:embed="rId3"/>
          <a:stretch>
            <a:fillRect/>
          </a:stretch>
        </p:blipFill>
        <p:spPr>
          <a:xfrm>
            <a:off x="1383883" y="1524000"/>
            <a:ext cx="6316425" cy="5308060"/>
          </a:xfrm>
          <a:prstGeom prst="rect">
            <a:avLst/>
          </a:prstGeom>
        </p:spPr>
      </p:pic>
      <p:pic>
        <p:nvPicPr>
          <p:cNvPr id="5" name="Picture 4">
            <a:extLst>
              <a:ext uri="{FF2B5EF4-FFF2-40B4-BE49-F238E27FC236}">
                <a16:creationId xmlns:a16="http://schemas.microsoft.com/office/drawing/2014/main" id="{8DCCADD5-0286-1567-CF77-88BCE090C6C5}"/>
              </a:ext>
            </a:extLst>
          </p:cNvPr>
          <p:cNvPicPr>
            <a:picLocks noChangeAspect="1"/>
          </p:cNvPicPr>
          <p:nvPr/>
        </p:nvPicPr>
        <p:blipFill>
          <a:blip r:embed="rId4"/>
          <a:stretch>
            <a:fillRect/>
          </a:stretch>
        </p:blipFill>
        <p:spPr>
          <a:xfrm>
            <a:off x="6261290" y="2518182"/>
            <a:ext cx="1257757" cy="1957951"/>
          </a:xfrm>
          <a:prstGeom prst="rect">
            <a:avLst/>
          </a:prstGeom>
        </p:spPr>
      </p:pic>
      <p:pic>
        <p:nvPicPr>
          <p:cNvPr id="7" name="Picture 6">
            <a:extLst>
              <a:ext uri="{FF2B5EF4-FFF2-40B4-BE49-F238E27FC236}">
                <a16:creationId xmlns:a16="http://schemas.microsoft.com/office/drawing/2014/main" id="{8BC101D3-24DB-9B61-62A3-C812A3968B70}"/>
              </a:ext>
            </a:extLst>
          </p:cNvPr>
          <p:cNvPicPr>
            <a:picLocks noChangeAspect="1"/>
          </p:cNvPicPr>
          <p:nvPr/>
        </p:nvPicPr>
        <p:blipFill>
          <a:blip r:embed="rId5"/>
          <a:stretch>
            <a:fillRect/>
          </a:stretch>
        </p:blipFill>
        <p:spPr>
          <a:xfrm>
            <a:off x="1257501" y="6130760"/>
            <a:ext cx="6502616" cy="701300"/>
          </a:xfrm>
          <a:prstGeom prst="rect">
            <a:avLst/>
          </a:prstGeom>
        </p:spPr>
      </p:pic>
    </p:spTree>
    <p:extLst>
      <p:ext uri="{BB962C8B-B14F-4D97-AF65-F5344CB8AC3E}">
        <p14:creationId xmlns:p14="http://schemas.microsoft.com/office/powerpoint/2010/main" val="317034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9206E-1207-E388-7BCD-9DA3DD078125}"/>
            </a:ext>
          </a:extLst>
        </p:cNvPr>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a:extLst>
              <a:ext uri="{FF2B5EF4-FFF2-40B4-BE49-F238E27FC236}">
                <a16:creationId xmlns:a16="http://schemas.microsoft.com/office/drawing/2014/main" id="{9F625A60-906F-B48D-4D41-AE19E3E9DD04}"/>
              </a:ext>
            </a:extLst>
          </p:cNvPr>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a:p>
        </p:txBody>
      </p:sp>
      <p:sp>
        <p:nvSpPr>
          <p:cNvPr id="5" name="Title 9">
            <a:extLst>
              <a:ext uri="{FF2B5EF4-FFF2-40B4-BE49-F238E27FC236}">
                <a16:creationId xmlns:a16="http://schemas.microsoft.com/office/drawing/2014/main" id="{7C7D2A02-0754-87A8-1309-ABDB114F646B}"/>
              </a:ext>
            </a:extLst>
          </p:cNvPr>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a:solidFill>
                <a:schemeClr val="accent1">
                  <a:lumMod val="60000"/>
                  <a:lumOff val="40000"/>
                </a:schemeClr>
              </a:solidFill>
              <a:latin typeface="Cambria" pitchFamily="18" charset="0"/>
              <a:ea typeface="+mj-ea"/>
              <a:cs typeface="+mj-cs"/>
            </a:endParaRPr>
          </a:p>
        </p:txBody>
      </p:sp>
      <p:sp>
        <p:nvSpPr>
          <p:cNvPr id="7" name="Wave 6">
            <a:extLst>
              <a:ext uri="{FF2B5EF4-FFF2-40B4-BE49-F238E27FC236}">
                <a16:creationId xmlns:a16="http://schemas.microsoft.com/office/drawing/2014/main" id="{C1D674F6-25CD-BC43-F188-FAA60AA2D57A}"/>
              </a:ext>
            </a:extLst>
          </p:cNvPr>
          <p:cNvSpPr/>
          <p:nvPr/>
        </p:nvSpPr>
        <p:spPr>
          <a:xfrm>
            <a:off x="-152400" y="22860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a:extLst>
              <a:ext uri="{FF2B5EF4-FFF2-40B4-BE49-F238E27FC236}">
                <a16:creationId xmlns:a16="http://schemas.microsoft.com/office/drawing/2014/main" id="{72B44ADF-9FCD-FDFA-7A8A-F819DFFB0E5C}"/>
              </a:ext>
            </a:extLst>
          </p:cNvPr>
          <p:cNvSpPr txBox="1">
            <a:spLocks/>
          </p:cNvSpPr>
          <p:nvPr/>
        </p:nvSpPr>
        <p:spPr>
          <a:xfrm>
            <a:off x="918712" y="3048000"/>
            <a:ext cx="7306574" cy="990600"/>
          </a:xfrm>
          <a:prstGeom prst="rect">
            <a:avLst/>
          </a:prstGeom>
        </p:spPr>
        <p:txBody>
          <a:bodyPr anchor="ctr">
            <a:noAutofit/>
          </a:bodyPr>
          <a:lstStyle/>
          <a:p>
            <a:pPr algn="ctr" fontAlgn="auto">
              <a:spcAft>
                <a:spcPts val="0"/>
              </a:spcAft>
              <a:defRPr/>
            </a:pPr>
            <a:r>
              <a:rPr lang="en-US" sz="4000" b="1" dirty="0">
                <a:solidFill>
                  <a:schemeClr val="bg1"/>
                </a:solidFill>
                <a:latin typeface="Calibri" pitchFamily="34" charset="0"/>
                <a:ea typeface="+mj-ea"/>
                <a:cs typeface="+mn-cs"/>
              </a:rPr>
              <a:t>HEALTH SAVINGS ACCOUNT (HSA)</a:t>
            </a:r>
            <a:endParaRPr lang="en-US" sz="40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160872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000" b="1">
                <a:solidFill>
                  <a:schemeClr val="tx1"/>
                </a:solidFill>
                <a:latin typeface="TradeGothic LT Light"/>
                <a:cs typeface="+mn-cs"/>
              </a:rPr>
              <a:t>Health Savings Account (HSA)</a:t>
            </a:r>
            <a:endParaRPr lang="en-US" sz="4000" b="1">
              <a:solidFill>
                <a:schemeClr val="tx1"/>
              </a:solidFill>
              <a:latin typeface="TradeGothic LT Light"/>
            </a:endParaRPr>
          </a:p>
        </p:txBody>
      </p:sp>
      <p:sp>
        <p:nvSpPr>
          <p:cNvPr id="2" name="TextBox 1">
            <a:extLst>
              <a:ext uri="{FF2B5EF4-FFF2-40B4-BE49-F238E27FC236}">
                <a16:creationId xmlns:a16="http://schemas.microsoft.com/office/drawing/2014/main" id="{03DD5F6B-737C-197F-C794-0499CBDAEFC0}"/>
              </a:ext>
            </a:extLst>
          </p:cNvPr>
          <p:cNvSpPr txBox="1"/>
          <p:nvPr/>
        </p:nvSpPr>
        <p:spPr>
          <a:xfrm>
            <a:off x="457200" y="1947990"/>
            <a:ext cx="8229600" cy="4116768"/>
          </a:xfrm>
          <a:prstGeom prst="rect">
            <a:avLst/>
          </a:prstGeom>
          <a:noFill/>
        </p:spPr>
        <p:txBody>
          <a:bodyPr wrap="square" rtlCol="0" anchor="ctr">
            <a:spAutoFit/>
          </a:bodyPr>
          <a:lstStyle/>
          <a:p>
            <a:pPr>
              <a:lnSpc>
                <a:spcPct val="150000"/>
              </a:lnSpc>
              <a:buFont typeface="Wingdings" panose="05000000000000000000" pitchFamily="2" charset="2"/>
              <a:buChar char="ü"/>
            </a:pPr>
            <a:r>
              <a:rPr lang="en-US" dirty="0">
                <a:latin typeface="TradeGothic LT Light"/>
              </a:rPr>
              <a:t>HSAs are employee-owned – Funds you deposit are </a:t>
            </a:r>
            <a:r>
              <a:rPr lang="en-US" b="1" dirty="0">
                <a:latin typeface="TradeGothic LT Light"/>
              </a:rPr>
              <a:t>yours to keep!</a:t>
            </a:r>
          </a:p>
          <a:p>
            <a:pPr>
              <a:lnSpc>
                <a:spcPct val="150000"/>
              </a:lnSpc>
              <a:buFont typeface="Wingdings" panose="05000000000000000000" pitchFamily="2" charset="2"/>
              <a:buChar char="ü"/>
            </a:pPr>
            <a:r>
              <a:rPr lang="en-US" b="1" dirty="0">
                <a:latin typeface="TradeGothic LT Light"/>
              </a:rPr>
              <a:t>2025 Maximum Annual Contribution ($4,300 Single; $8,550 Family)</a:t>
            </a:r>
          </a:p>
          <a:p>
            <a:pPr>
              <a:lnSpc>
                <a:spcPct val="150000"/>
              </a:lnSpc>
              <a:buFont typeface="Wingdings" panose="05000000000000000000" pitchFamily="2" charset="2"/>
              <a:buChar char="ü"/>
            </a:pPr>
            <a:r>
              <a:rPr lang="en-US" dirty="0">
                <a:latin typeface="TradeGothic LT Light"/>
              </a:rPr>
              <a:t>Additional catch-up contributions from age 55-65 of $1,000</a:t>
            </a:r>
          </a:p>
          <a:p>
            <a:pPr>
              <a:lnSpc>
                <a:spcPct val="150000"/>
              </a:lnSpc>
              <a:buFont typeface="Wingdings" panose="05000000000000000000" pitchFamily="2" charset="2"/>
              <a:buChar char="ü"/>
            </a:pPr>
            <a:r>
              <a:rPr lang="en-US" dirty="0">
                <a:latin typeface="TradeGothic LT Light"/>
              </a:rPr>
              <a:t>Funds are accessed on a pay-as-you-go basis</a:t>
            </a:r>
          </a:p>
          <a:p>
            <a:pPr>
              <a:lnSpc>
                <a:spcPct val="150000"/>
              </a:lnSpc>
              <a:buFont typeface="Wingdings" panose="05000000000000000000" pitchFamily="2" charset="2"/>
              <a:buChar char="ü"/>
            </a:pPr>
            <a:r>
              <a:rPr lang="en-US" dirty="0">
                <a:latin typeface="TradeGothic LT Light"/>
              </a:rPr>
              <a:t>You can only access funds that have been deposited into the account</a:t>
            </a:r>
          </a:p>
          <a:p>
            <a:pPr>
              <a:lnSpc>
                <a:spcPct val="150000"/>
              </a:lnSpc>
              <a:buFont typeface="Wingdings" panose="05000000000000000000" pitchFamily="2" charset="2"/>
              <a:buChar char="ü"/>
            </a:pPr>
            <a:r>
              <a:rPr lang="en-US" dirty="0">
                <a:latin typeface="TradeGothic LT Light"/>
              </a:rPr>
              <a:t>NO “Use it or Lose It.”  Stays with you when you change jobs or retire</a:t>
            </a:r>
          </a:p>
          <a:p>
            <a:pPr>
              <a:lnSpc>
                <a:spcPct val="150000"/>
              </a:lnSpc>
              <a:buFont typeface="Wingdings" panose="05000000000000000000" pitchFamily="2" charset="2"/>
              <a:buChar char="ü"/>
            </a:pPr>
            <a:r>
              <a:rPr lang="en-US" dirty="0">
                <a:latin typeface="TradeGothic LT Light"/>
              </a:rPr>
              <a:t>Ameriflex is the HSA administrator</a:t>
            </a:r>
            <a:endParaRPr lang="en-US" b="1" dirty="0">
              <a:latin typeface="TradeGothic LT Light"/>
            </a:endParaRPr>
          </a:p>
          <a:p>
            <a:pPr marL="0" indent="0">
              <a:lnSpc>
                <a:spcPct val="150000"/>
              </a:lnSpc>
              <a:buNone/>
            </a:pPr>
            <a:r>
              <a:rPr lang="en-US" b="1" dirty="0">
                <a:latin typeface="TradeGothic LT Light"/>
              </a:rPr>
              <a:t>HSA offers Triple Tax Savings to You</a:t>
            </a:r>
            <a:r>
              <a:rPr lang="en-US" dirty="0">
                <a:latin typeface="TradeGothic LT Light"/>
              </a:rPr>
              <a:t>. </a:t>
            </a:r>
          </a:p>
          <a:p>
            <a:pPr>
              <a:lnSpc>
                <a:spcPct val="150000"/>
              </a:lnSpc>
              <a:buFont typeface="Wingdings" panose="05000000000000000000" pitchFamily="2" charset="2"/>
              <a:buChar char="ü"/>
            </a:pPr>
            <a:r>
              <a:rPr lang="en-US" dirty="0">
                <a:latin typeface="TradeGothic LT Light"/>
              </a:rPr>
              <a:t>Tax Free contributions. </a:t>
            </a:r>
          </a:p>
          <a:p>
            <a:pPr>
              <a:lnSpc>
                <a:spcPct val="150000"/>
              </a:lnSpc>
              <a:buFont typeface="Wingdings" panose="05000000000000000000" pitchFamily="2" charset="2"/>
              <a:buChar char="ü"/>
            </a:pPr>
            <a:r>
              <a:rPr lang="en-US" dirty="0">
                <a:latin typeface="TradeGothic LT Light"/>
              </a:rPr>
              <a:t>Tax Free to use to pay for eligible healthcare expenses. </a:t>
            </a:r>
          </a:p>
          <a:p>
            <a:pPr>
              <a:lnSpc>
                <a:spcPct val="150000"/>
              </a:lnSpc>
              <a:buFont typeface="Wingdings" panose="05000000000000000000" pitchFamily="2" charset="2"/>
              <a:buChar char="ü"/>
            </a:pPr>
            <a:r>
              <a:rPr lang="en-US" dirty="0">
                <a:latin typeface="TradeGothic LT Light"/>
              </a:rPr>
              <a:t>Tax Free interest on unused funds that roll over from year to year.</a:t>
            </a:r>
          </a:p>
        </p:txBody>
      </p:sp>
      <p:sp>
        <p:nvSpPr>
          <p:cNvPr id="3" name="TextBox 2">
            <a:extLst>
              <a:ext uri="{FF2B5EF4-FFF2-40B4-BE49-F238E27FC236}">
                <a16:creationId xmlns:a16="http://schemas.microsoft.com/office/drawing/2014/main" id="{A243097B-F123-C9E4-B525-B1543CC356A1}"/>
              </a:ext>
            </a:extLst>
          </p:cNvPr>
          <p:cNvSpPr txBox="1"/>
          <p:nvPr/>
        </p:nvSpPr>
        <p:spPr>
          <a:xfrm>
            <a:off x="114300" y="1547880"/>
            <a:ext cx="8915400" cy="400110"/>
          </a:xfrm>
          <a:prstGeom prst="rect">
            <a:avLst/>
          </a:prstGeom>
          <a:noFill/>
        </p:spPr>
        <p:txBody>
          <a:bodyPr wrap="square" rtlCol="0">
            <a:spAutoFit/>
          </a:bodyPr>
          <a:lstStyle/>
          <a:p>
            <a:pPr algn="ctr">
              <a:spcAft>
                <a:spcPts val="1200"/>
              </a:spcAft>
            </a:pPr>
            <a:r>
              <a:rPr lang="en-US" sz="2000" b="1" dirty="0">
                <a:solidFill>
                  <a:srgbClr val="005CB9"/>
                </a:solidFill>
                <a:latin typeface="TradeGothic LT Light"/>
              </a:rPr>
              <a:t>HSA – pre-tax financial account used to pay for qualified Medical and Rx expenses!</a:t>
            </a:r>
          </a:p>
        </p:txBody>
      </p:sp>
      <p:sp>
        <p:nvSpPr>
          <p:cNvPr id="5" name="TextBox 4">
            <a:extLst>
              <a:ext uri="{FF2B5EF4-FFF2-40B4-BE49-F238E27FC236}">
                <a16:creationId xmlns:a16="http://schemas.microsoft.com/office/drawing/2014/main" id="{E4EEF0FD-5F75-F9F5-3B98-0EE69177F647}"/>
              </a:ext>
            </a:extLst>
          </p:cNvPr>
          <p:cNvSpPr txBox="1"/>
          <p:nvPr/>
        </p:nvSpPr>
        <p:spPr>
          <a:xfrm>
            <a:off x="0" y="6106180"/>
            <a:ext cx="9128051" cy="584775"/>
          </a:xfrm>
          <a:prstGeom prst="rect">
            <a:avLst/>
          </a:prstGeom>
          <a:noFill/>
        </p:spPr>
        <p:txBody>
          <a:bodyPr wrap="square">
            <a:spAutoFit/>
          </a:bodyPr>
          <a:lstStyle/>
          <a:p>
            <a:r>
              <a:rPr lang="en-US" b="0" i="0" dirty="0">
                <a:solidFill>
                  <a:srgbClr val="2F66C0"/>
                </a:solidFill>
                <a:effectLst/>
                <a:latin typeface="TradeGothic LT Light"/>
              </a:rPr>
              <a:t>Please be aware that making contributions while ineligible can result in </a:t>
            </a:r>
            <a:r>
              <a:rPr lang="en-US" b="1" i="0" dirty="0">
                <a:solidFill>
                  <a:srgbClr val="2F66C0"/>
                </a:solidFill>
                <a:effectLst/>
                <a:latin typeface="TradeGothic LT Light"/>
              </a:rPr>
              <a:t>tax penalties</a:t>
            </a:r>
            <a:r>
              <a:rPr lang="en-US" b="0" i="0" dirty="0">
                <a:solidFill>
                  <a:srgbClr val="2F66C0"/>
                </a:solidFill>
                <a:effectLst/>
                <a:latin typeface="TradeGothic LT Light"/>
              </a:rPr>
              <a:t>. If you are approaching (or older than) age 65, you should make time to discuss your HSA contribution strategy with a tax advisor.</a:t>
            </a:r>
            <a:endParaRPr lang="en-US" dirty="0">
              <a:latin typeface="TradeGothic LT Light"/>
            </a:endParaRPr>
          </a:p>
        </p:txBody>
      </p:sp>
    </p:spTree>
    <p:extLst>
      <p:ext uri="{BB962C8B-B14F-4D97-AF65-F5344CB8AC3E}">
        <p14:creationId xmlns:p14="http://schemas.microsoft.com/office/powerpoint/2010/main" val="243897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CADF-001F-490F-BDC0-AE2E7454928E}"/>
              </a:ext>
            </a:extLst>
          </p:cNvPr>
          <p:cNvSpPr>
            <a:spLocks noGrp="1"/>
          </p:cNvSpPr>
          <p:nvPr>
            <p:ph type="title"/>
          </p:nvPr>
        </p:nvSpPr>
        <p:spPr>
          <a:xfrm>
            <a:off x="457200" y="228600"/>
            <a:ext cx="8308848" cy="990600"/>
          </a:xfrm>
        </p:spPr>
        <p:txBody>
          <a:bodyPr/>
          <a:lstStyle/>
          <a:p>
            <a:pPr algn="ctr"/>
            <a:r>
              <a:rPr lang="en-US" sz="4000" b="1">
                <a:solidFill>
                  <a:schemeClr val="tx1"/>
                </a:solidFill>
                <a:latin typeface="TradeGothic LT Light"/>
              </a:rPr>
              <a:t>Using the HSA for Medical</a:t>
            </a:r>
          </a:p>
        </p:txBody>
      </p:sp>
      <p:sp>
        <p:nvSpPr>
          <p:cNvPr id="6" name="Rounded Rectangle 7">
            <a:extLst>
              <a:ext uri="{FF2B5EF4-FFF2-40B4-BE49-F238E27FC236}">
                <a16:creationId xmlns:a16="http://schemas.microsoft.com/office/drawing/2014/main" id="{AA847032-90A9-4BA8-ADCF-E2BA79F80623}"/>
              </a:ext>
            </a:extLst>
          </p:cNvPr>
          <p:cNvSpPr/>
          <p:nvPr/>
        </p:nvSpPr>
        <p:spPr bwMode="auto">
          <a:xfrm>
            <a:off x="5540287" y="2508729"/>
            <a:ext cx="1204148" cy="11075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sp>
        <p:nvSpPr>
          <p:cNvPr id="7" name="Rounded Rectangle 8">
            <a:extLst>
              <a:ext uri="{FF2B5EF4-FFF2-40B4-BE49-F238E27FC236}">
                <a16:creationId xmlns:a16="http://schemas.microsoft.com/office/drawing/2014/main" id="{6E645113-09AF-4190-8FF1-E4E11F2E1BFD}"/>
              </a:ext>
            </a:extLst>
          </p:cNvPr>
          <p:cNvSpPr/>
          <p:nvPr/>
        </p:nvSpPr>
        <p:spPr bwMode="auto">
          <a:xfrm>
            <a:off x="2079219" y="2553715"/>
            <a:ext cx="1204148" cy="11075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sp>
        <p:nvSpPr>
          <p:cNvPr id="8" name="Rounded Rectangle 9">
            <a:extLst>
              <a:ext uri="{FF2B5EF4-FFF2-40B4-BE49-F238E27FC236}">
                <a16:creationId xmlns:a16="http://schemas.microsoft.com/office/drawing/2014/main" id="{67FD28A3-D9E3-4BEC-BB83-29B8D119A202}"/>
              </a:ext>
            </a:extLst>
          </p:cNvPr>
          <p:cNvSpPr/>
          <p:nvPr/>
        </p:nvSpPr>
        <p:spPr bwMode="auto">
          <a:xfrm>
            <a:off x="3784386" y="2545309"/>
            <a:ext cx="1204148" cy="11075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sp>
        <p:nvSpPr>
          <p:cNvPr id="9" name="Rounded Rectangle 10">
            <a:extLst>
              <a:ext uri="{FF2B5EF4-FFF2-40B4-BE49-F238E27FC236}">
                <a16:creationId xmlns:a16="http://schemas.microsoft.com/office/drawing/2014/main" id="{A9133A42-D3F3-466B-B4A3-CB4209AD49E5}"/>
              </a:ext>
            </a:extLst>
          </p:cNvPr>
          <p:cNvSpPr/>
          <p:nvPr/>
        </p:nvSpPr>
        <p:spPr bwMode="auto">
          <a:xfrm>
            <a:off x="344988" y="2561189"/>
            <a:ext cx="1204148" cy="11075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cxnSp>
        <p:nvCxnSpPr>
          <p:cNvPr id="10" name="Straight Arrow Connector 9">
            <a:extLst>
              <a:ext uri="{FF2B5EF4-FFF2-40B4-BE49-F238E27FC236}">
                <a16:creationId xmlns:a16="http://schemas.microsoft.com/office/drawing/2014/main" id="{AE84F800-74D9-4381-9918-37775C61DF91}"/>
              </a:ext>
            </a:extLst>
          </p:cNvPr>
          <p:cNvCxnSpPr/>
          <p:nvPr/>
        </p:nvCxnSpPr>
        <p:spPr bwMode="auto">
          <a:xfrm flipV="1">
            <a:off x="1657262" y="3094312"/>
            <a:ext cx="311150" cy="9525"/>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pic>
        <p:nvPicPr>
          <p:cNvPr id="11" name="Picture 78" descr="Stethascope.png">
            <a:extLst>
              <a:ext uri="{FF2B5EF4-FFF2-40B4-BE49-F238E27FC236}">
                <a16:creationId xmlns:a16="http://schemas.microsoft.com/office/drawing/2014/main" id="{A32B25E2-EDC3-4EE1-8750-A663E452BC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541" y="1781848"/>
            <a:ext cx="499287" cy="74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45AAE615-804A-44DA-A4EE-6D83C21E262E}"/>
              </a:ext>
            </a:extLst>
          </p:cNvPr>
          <p:cNvCxnSpPr/>
          <p:nvPr/>
        </p:nvCxnSpPr>
        <p:spPr bwMode="auto">
          <a:xfrm>
            <a:off x="5131296" y="3101299"/>
            <a:ext cx="281291"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135D6C54-5DC1-4260-B46B-78F2E7B8DB49}"/>
              </a:ext>
            </a:extLst>
          </p:cNvPr>
          <p:cNvCxnSpPr/>
          <p:nvPr/>
        </p:nvCxnSpPr>
        <p:spPr bwMode="auto">
          <a:xfrm>
            <a:off x="6835687" y="3101299"/>
            <a:ext cx="269070"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65ED9A13-EE82-47D5-AD69-3739C3E598FB}"/>
              </a:ext>
            </a:extLst>
          </p:cNvPr>
          <p:cNvCxnSpPr/>
          <p:nvPr/>
        </p:nvCxnSpPr>
        <p:spPr bwMode="auto">
          <a:xfrm>
            <a:off x="3406687" y="3101299"/>
            <a:ext cx="281291"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D8FA7360-42D0-433A-BE70-634FCA5F2549}"/>
              </a:ext>
            </a:extLst>
          </p:cNvPr>
          <p:cNvSpPr txBox="1"/>
          <p:nvPr/>
        </p:nvSpPr>
        <p:spPr>
          <a:xfrm>
            <a:off x="329079" y="2831661"/>
            <a:ext cx="1266337" cy="523220"/>
          </a:xfrm>
          <a:prstGeom prst="rect">
            <a:avLst/>
          </a:prstGeom>
          <a:noFill/>
        </p:spPr>
        <p:txBody>
          <a:bodyPr wrap="square" rtlCol="0">
            <a:spAutoFit/>
          </a:bodyPr>
          <a:lstStyle/>
          <a:p>
            <a:pPr algn="ctr"/>
            <a:r>
              <a:rPr lang="en-US" sz="1400">
                <a:solidFill>
                  <a:schemeClr val="bg1"/>
                </a:solidFill>
                <a:latin typeface="TradeGothic LT Light"/>
              </a:rPr>
              <a:t>Present your ID Card</a:t>
            </a:r>
          </a:p>
        </p:txBody>
      </p:sp>
      <p:sp>
        <p:nvSpPr>
          <p:cNvPr id="17" name="TextBox 16">
            <a:extLst>
              <a:ext uri="{FF2B5EF4-FFF2-40B4-BE49-F238E27FC236}">
                <a16:creationId xmlns:a16="http://schemas.microsoft.com/office/drawing/2014/main" id="{E8841E38-EB95-43CB-B0BA-4E3CB12B7C23}"/>
              </a:ext>
            </a:extLst>
          </p:cNvPr>
          <p:cNvSpPr txBox="1"/>
          <p:nvPr/>
        </p:nvSpPr>
        <p:spPr>
          <a:xfrm>
            <a:off x="2092666" y="2916301"/>
            <a:ext cx="1259244" cy="307777"/>
          </a:xfrm>
          <a:prstGeom prst="rect">
            <a:avLst/>
          </a:prstGeom>
          <a:noFill/>
        </p:spPr>
        <p:txBody>
          <a:bodyPr wrap="square" rtlCol="0">
            <a:spAutoFit/>
          </a:bodyPr>
          <a:lstStyle/>
          <a:p>
            <a:r>
              <a:rPr lang="en-US" sz="1400">
                <a:solidFill>
                  <a:schemeClr val="bg1"/>
                </a:solidFill>
                <a:latin typeface="TradeGothic LT Light"/>
              </a:rPr>
              <a:t>Complete Visit</a:t>
            </a:r>
          </a:p>
        </p:txBody>
      </p:sp>
      <p:sp>
        <p:nvSpPr>
          <p:cNvPr id="18" name="TextBox 17">
            <a:extLst>
              <a:ext uri="{FF2B5EF4-FFF2-40B4-BE49-F238E27FC236}">
                <a16:creationId xmlns:a16="http://schemas.microsoft.com/office/drawing/2014/main" id="{8A7628A2-D83E-43B5-B86D-AB7C839906C1}"/>
              </a:ext>
            </a:extLst>
          </p:cNvPr>
          <p:cNvSpPr txBox="1"/>
          <p:nvPr/>
        </p:nvSpPr>
        <p:spPr>
          <a:xfrm>
            <a:off x="3685849" y="2823966"/>
            <a:ext cx="1380097" cy="461665"/>
          </a:xfrm>
          <a:prstGeom prst="rect">
            <a:avLst/>
          </a:prstGeom>
          <a:noFill/>
        </p:spPr>
        <p:txBody>
          <a:bodyPr wrap="square" rtlCol="0">
            <a:spAutoFit/>
          </a:bodyPr>
          <a:lstStyle/>
          <a:p>
            <a:pPr algn="ctr"/>
            <a:r>
              <a:rPr lang="en-US" sz="1200">
                <a:solidFill>
                  <a:schemeClr val="bg1"/>
                </a:solidFill>
                <a:latin typeface="TradeGothic LT Light"/>
              </a:rPr>
              <a:t>The Provider will submit the claim</a:t>
            </a:r>
          </a:p>
        </p:txBody>
      </p:sp>
      <p:sp>
        <p:nvSpPr>
          <p:cNvPr id="19" name="TextBox 18">
            <a:extLst>
              <a:ext uri="{FF2B5EF4-FFF2-40B4-BE49-F238E27FC236}">
                <a16:creationId xmlns:a16="http://schemas.microsoft.com/office/drawing/2014/main" id="{63BD3B3D-AE97-40A2-A43E-9F4D3259EB7C}"/>
              </a:ext>
            </a:extLst>
          </p:cNvPr>
          <p:cNvSpPr txBox="1"/>
          <p:nvPr/>
        </p:nvSpPr>
        <p:spPr>
          <a:xfrm>
            <a:off x="5439281" y="2646996"/>
            <a:ext cx="1370504" cy="830997"/>
          </a:xfrm>
          <a:prstGeom prst="rect">
            <a:avLst/>
          </a:prstGeom>
          <a:noFill/>
        </p:spPr>
        <p:txBody>
          <a:bodyPr wrap="square" rtlCol="0">
            <a:spAutoFit/>
          </a:bodyPr>
          <a:lstStyle/>
          <a:p>
            <a:pPr algn="ctr"/>
            <a:r>
              <a:rPr lang="en-US" sz="1200" dirty="0">
                <a:solidFill>
                  <a:schemeClr val="bg1"/>
                </a:solidFill>
                <a:latin typeface="TradeGothic LT Light"/>
              </a:rPr>
              <a:t>ELAP audits/reviews the bill &amp; notifies Luminare*</a:t>
            </a:r>
          </a:p>
        </p:txBody>
      </p:sp>
      <p:grpSp>
        <p:nvGrpSpPr>
          <p:cNvPr id="21" name="Group 62">
            <a:extLst>
              <a:ext uri="{FF2B5EF4-FFF2-40B4-BE49-F238E27FC236}">
                <a16:creationId xmlns:a16="http://schemas.microsoft.com/office/drawing/2014/main" id="{093F8E9F-474B-4B33-A6A6-6890E9C116B3}"/>
              </a:ext>
            </a:extLst>
          </p:cNvPr>
          <p:cNvGrpSpPr>
            <a:grpSpLocks/>
          </p:cNvGrpSpPr>
          <p:nvPr/>
        </p:nvGrpSpPr>
        <p:grpSpPr bwMode="auto">
          <a:xfrm>
            <a:off x="638293" y="1634758"/>
            <a:ext cx="617537" cy="887412"/>
            <a:chOff x="3493676" y="1813420"/>
            <a:chExt cx="2156647" cy="3231160"/>
          </a:xfrm>
        </p:grpSpPr>
        <p:pic>
          <p:nvPicPr>
            <p:cNvPr id="22" name="Picture 76" descr="WomanHoldingCard.png">
              <a:extLst>
                <a:ext uri="{FF2B5EF4-FFF2-40B4-BE49-F238E27FC236}">
                  <a16:creationId xmlns:a16="http://schemas.microsoft.com/office/drawing/2014/main" id="{FFF6A6D8-FFB1-4DBB-9A2D-4CF1C8F303D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3676" y="1813420"/>
              <a:ext cx="2156647" cy="32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7" descr="ExampleInsuaranceCard.bmp">
              <a:extLst>
                <a:ext uri="{FF2B5EF4-FFF2-40B4-BE49-F238E27FC236}">
                  <a16:creationId xmlns:a16="http://schemas.microsoft.com/office/drawing/2014/main" id="{A0980635-BA4C-4181-BB8E-E63BE7D465A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0792">
              <a:off x="4431812" y="4088443"/>
              <a:ext cx="486228" cy="3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79" descr="MaleNurse.JPG">
            <a:extLst>
              <a:ext uri="{FF2B5EF4-FFF2-40B4-BE49-F238E27FC236}">
                <a16:creationId xmlns:a16="http://schemas.microsoft.com/office/drawing/2014/main" id="{266C3ABA-E33B-4AD0-86B3-EF73BFCD8B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7613" y="1696843"/>
            <a:ext cx="562416" cy="8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D8081E11-3478-4F78-9984-F573C399E16C}"/>
              </a:ext>
            </a:extLst>
          </p:cNvPr>
          <p:cNvPicPr>
            <a:picLocks noChangeAspect="1" noChangeArrowheads="1"/>
          </p:cNvPicPr>
          <p:nvPr/>
        </p:nvPicPr>
        <p:blipFill>
          <a:blip r:embed="rId7"/>
          <a:srcRect/>
          <a:stretch>
            <a:fillRect/>
          </a:stretch>
        </p:blipFill>
        <p:spPr bwMode="auto">
          <a:xfrm>
            <a:off x="5651209" y="1668605"/>
            <a:ext cx="938455" cy="819718"/>
          </a:xfrm>
          <a:prstGeom prst="rect">
            <a:avLst/>
          </a:prstGeom>
          <a:ln>
            <a:no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73022110-9413-448C-84FF-E8A39FAEA248}"/>
              </a:ext>
            </a:extLst>
          </p:cNvPr>
          <p:cNvSpPr/>
          <p:nvPr/>
        </p:nvSpPr>
        <p:spPr>
          <a:xfrm>
            <a:off x="329078" y="3848279"/>
            <a:ext cx="4659453" cy="2600712"/>
          </a:xfrm>
          <a:prstGeom prst="rect">
            <a:avLst/>
          </a:prstGeom>
        </p:spPr>
        <p:txBody>
          <a:bodyPr wrap="square">
            <a:spAutoFit/>
          </a:bodyPr>
          <a:lstStyle/>
          <a:p>
            <a:pPr>
              <a:defRPr/>
            </a:pPr>
            <a:r>
              <a:rPr lang="en-US" altLang="en-US" sz="2000" b="1" dirty="0">
                <a:latin typeface="TradeGothic LT Light"/>
              </a:rPr>
              <a:t>Reminders:</a:t>
            </a:r>
          </a:p>
          <a:p>
            <a:pPr>
              <a:defRPr/>
            </a:pPr>
            <a:endParaRPr lang="en-US" altLang="en-US" sz="1100" b="1" dirty="0">
              <a:latin typeface="TradeGothic LT Light"/>
            </a:endParaRPr>
          </a:p>
          <a:p>
            <a:pPr marL="742950" lvl="1" indent="-285750">
              <a:spcAft>
                <a:spcPts val="1200"/>
              </a:spcAft>
              <a:buFont typeface="Wingdings" panose="05000000000000000000" pitchFamily="2" charset="2"/>
              <a:buChar char="Ø"/>
              <a:defRPr/>
            </a:pPr>
            <a:r>
              <a:rPr lang="en-US" altLang="en-US" dirty="0">
                <a:latin typeface="TradeGothic LT Light"/>
              </a:rPr>
              <a:t>Do not pay on the date of service</a:t>
            </a:r>
          </a:p>
          <a:p>
            <a:pPr marL="742950" lvl="1" indent="-285750">
              <a:spcAft>
                <a:spcPts val="1200"/>
              </a:spcAft>
              <a:buFont typeface="Wingdings" panose="05000000000000000000" pitchFamily="2" charset="2"/>
              <a:buChar char="Ø"/>
              <a:defRPr/>
            </a:pPr>
            <a:r>
              <a:rPr lang="en-US" altLang="en-US" dirty="0">
                <a:latin typeface="TradeGothic LT Light"/>
              </a:rPr>
              <a:t>Wait until you receive the Explanation of Benefits (EOB) from the carrier – Review your EOB to make sure it matches the provider bill</a:t>
            </a:r>
          </a:p>
          <a:p>
            <a:pPr marL="1200150" lvl="2" indent="-285750">
              <a:buFont typeface="Wingdings" panose="05000000000000000000" pitchFamily="2" charset="2"/>
              <a:buChar char="Ø"/>
              <a:defRPr/>
            </a:pPr>
            <a:r>
              <a:rPr lang="en-US" altLang="en-US" b="1" u="sng" dirty="0">
                <a:latin typeface="TradeGothic LT Light"/>
              </a:rPr>
              <a:t>THE ONLY ITEM YOU SHOULD PAY FOR AT TIME OF SERVICE IS PRESCRIPTIONS</a:t>
            </a:r>
            <a:endParaRPr lang="en-US" altLang="en-US" u="sng" dirty="0">
              <a:latin typeface="TradeGothic LT Light"/>
            </a:endParaRPr>
          </a:p>
        </p:txBody>
      </p:sp>
      <p:cxnSp>
        <p:nvCxnSpPr>
          <p:cNvPr id="29" name="Straight Arrow Connector 28">
            <a:extLst>
              <a:ext uri="{FF2B5EF4-FFF2-40B4-BE49-F238E27FC236}">
                <a16:creationId xmlns:a16="http://schemas.microsoft.com/office/drawing/2014/main" id="{78D6060A-D41A-40EF-8264-E8C2DD11997A}"/>
              </a:ext>
            </a:extLst>
          </p:cNvPr>
          <p:cNvCxnSpPr>
            <a:cxnSpLocks/>
          </p:cNvCxnSpPr>
          <p:nvPr/>
        </p:nvCxnSpPr>
        <p:spPr bwMode="auto">
          <a:xfrm>
            <a:off x="7922541" y="3733800"/>
            <a:ext cx="0" cy="258607"/>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0" name="Rounded Rectangle 8">
            <a:extLst>
              <a:ext uri="{FF2B5EF4-FFF2-40B4-BE49-F238E27FC236}">
                <a16:creationId xmlns:a16="http://schemas.microsoft.com/office/drawing/2014/main" id="{3D3B4D6B-CFE0-EBF0-59E3-582388F42608}"/>
              </a:ext>
            </a:extLst>
          </p:cNvPr>
          <p:cNvSpPr/>
          <p:nvPr/>
        </p:nvSpPr>
        <p:spPr bwMode="auto">
          <a:xfrm>
            <a:off x="7240097" y="2505333"/>
            <a:ext cx="1364888" cy="11075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sp>
        <p:nvSpPr>
          <p:cNvPr id="31" name="TextBox 30">
            <a:extLst>
              <a:ext uri="{FF2B5EF4-FFF2-40B4-BE49-F238E27FC236}">
                <a16:creationId xmlns:a16="http://schemas.microsoft.com/office/drawing/2014/main" id="{A0FB7576-EED3-C8AE-BEC5-0A8C82B4B1E0}"/>
              </a:ext>
            </a:extLst>
          </p:cNvPr>
          <p:cNvSpPr txBox="1"/>
          <p:nvPr/>
        </p:nvSpPr>
        <p:spPr>
          <a:xfrm>
            <a:off x="7234481" y="2692556"/>
            <a:ext cx="1370503" cy="738664"/>
          </a:xfrm>
          <a:prstGeom prst="rect">
            <a:avLst/>
          </a:prstGeom>
          <a:noFill/>
        </p:spPr>
        <p:txBody>
          <a:bodyPr wrap="square" rtlCol="0">
            <a:spAutoFit/>
          </a:bodyPr>
          <a:lstStyle/>
          <a:p>
            <a:pPr algn="ctr"/>
            <a:r>
              <a:rPr lang="en-US" sz="1050" dirty="0">
                <a:solidFill>
                  <a:schemeClr val="bg1"/>
                </a:solidFill>
                <a:latin typeface="TradeGothic LT Light"/>
                <a:cs typeface="Aldhabi" panose="020B0604020202020204" pitchFamily="2" charset="-78"/>
              </a:rPr>
              <a:t>Luminare sends adjusted claim to provider, who generates invoice</a:t>
            </a:r>
          </a:p>
        </p:txBody>
      </p:sp>
      <p:sp>
        <p:nvSpPr>
          <p:cNvPr id="34" name="Rounded Rectangle 8">
            <a:extLst>
              <a:ext uri="{FF2B5EF4-FFF2-40B4-BE49-F238E27FC236}">
                <a16:creationId xmlns:a16="http://schemas.microsoft.com/office/drawing/2014/main" id="{C8BDBE39-E285-F7C6-B0B6-40681F246704}"/>
              </a:ext>
            </a:extLst>
          </p:cNvPr>
          <p:cNvSpPr/>
          <p:nvPr/>
        </p:nvSpPr>
        <p:spPr bwMode="auto">
          <a:xfrm>
            <a:off x="7240097" y="4114800"/>
            <a:ext cx="1364888" cy="11075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sp>
        <p:nvSpPr>
          <p:cNvPr id="35" name="TextBox 34">
            <a:extLst>
              <a:ext uri="{FF2B5EF4-FFF2-40B4-BE49-F238E27FC236}">
                <a16:creationId xmlns:a16="http://schemas.microsoft.com/office/drawing/2014/main" id="{E30C5073-3895-0D8F-CFB5-D91115DCCA70}"/>
              </a:ext>
            </a:extLst>
          </p:cNvPr>
          <p:cNvSpPr txBox="1"/>
          <p:nvPr/>
        </p:nvSpPr>
        <p:spPr>
          <a:xfrm>
            <a:off x="7234481" y="4218443"/>
            <a:ext cx="1370503" cy="923330"/>
          </a:xfrm>
          <a:prstGeom prst="rect">
            <a:avLst/>
          </a:prstGeom>
          <a:noFill/>
        </p:spPr>
        <p:txBody>
          <a:bodyPr wrap="square" rtlCol="0">
            <a:spAutoFit/>
          </a:bodyPr>
          <a:lstStyle/>
          <a:p>
            <a:pPr algn="ctr"/>
            <a:r>
              <a:rPr lang="en-US" sz="1800">
                <a:solidFill>
                  <a:schemeClr val="bg1"/>
                </a:solidFill>
                <a:latin typeface="TradeGothic LT Light"/>
              </a:rPr>
              <a:t>Pay with your HSA Card</a:t>
            </a:r>
            <a:endParaRPr lang="en-US" sz="1800" b="1">
              <a:solidFill>
                <a:schemeClr val="bg1"/>
              </a:solidFill>
              <a:latin typeface="TradeGothic LT Light"/>
            </a:endParaRPr>
          </a:p>
        </p:txBody>
      </p:sp>
      <p:sp>
        <p:nvSpPr>
          <p:cNvPr id="3" name="TextBox 2">
            <a:extLst>
              <a:ext uri="{FF2B5EF4-FFF2-40B4-BE49-F238E27FC236}">
                <a16:creationId xmlns:a16="http://schemas.microsoft.com/office/drawing/2014/main" id="{E1F375C8-C480-B294-906B-56A0F74F4D6F}"/>
              </a:ext>
            </a:extLst>
          </p:cNvPr>
          <p:cNvSpPr txBox="1"/>
          <p:nvPr/>
        </p:nvSpPr>
        <p:spPr>
          <a:xfrm>
            <a:off x="5791200" y="6596390"/>
            <a:ext cx="3429000" cy="261610"/>
          </a:xfrm>
          <a:prstGeom prst="rect">
            <a:avLst/>
          </a:prstGeom>
          <a:noFill/>
        </p:spPr>
        <p:txBody>
          <a:bodyPr wrap="square">
            <a:spAutoFit/>
          </a:bodyPr>
          <a:lstStyle/>
          <a:p>
            <a:pPr lvl="1">
              <a:defRPr/>
            </a:pPr>
            <a:r>
              <a:rPr lang="en-US" altLang="en-US" sz="1100" dirty="0">
                <a:cs typeface="Arial" charset="0"/>
              </a:rPr>
              <a:t>*If elect 3</a:t>
            </a:r>
            <a:r>
              <a:rPr lang="en-US" altLang="en-US" sz="1100" baseline="30000" dirty="0">
                <a:cs typeface="Arial" charset="0"/>
              </a:rPr>
              <a:t>rd</a:t>
            </a:r>
            <a:r>
              <a:rPr lang="en-US" altLang="en-US" sz="1100" dirty="0">
                <a:cs typeface="Arial" charset="0"/>
              </a:rPr>
              <a:t> plan option (HDHP Basic Plan)</a:t>
            </a:r>
          </a:p>
        </p:txBody>
      </p:sp>
    </p:spTree>
    <p:extLst>
      <p:ext uri="{BB962C8B-B14F-4D97-AF65-F5344CB8AC3E}">
        <p14:creationId xmlns:p14="http://schemas.microsoft.com/office/powerpoint/2010/main" val="165363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descr="DoctorClipboard.JPG">
            <a:extLst>
              <a:ext uri="{FF2B5EF4-FFF2-40B4-BE49-F238E27FC236}">
                <a16:creationId xmlns:a16="http://schemas.microsoft.com/office/drawing/2014/main" id="{6675800C-93F3-443F-B5EF-AA3998FC026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592" y="1989784"/>
            <a:ext cx="685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a:solidFill>
                  <a:schemeClr val="tx1"/>
                </a:solidFill>
                <a:latin typeface="TradeGothic LT Light"/>
              </a:rPr>
              <a:t>Using the HSA for Rx</a:t>
            </a:r>
          </a:p>
        </p:txBody>
      </p:sp>
      <p:sp>
        <p:nvSpPr>
          <p:cNvPr id="4" name="Rounded Rectangle 6">
            <a:extLst>
              <a:ext uri="{FF2B5EF4-FFF2-40B4-BE49-F238E27FC236}">
                <a16:creationId xmlns:a16="http://schemas.microsoft.com/office/drawing/2014/main" id="{85A270F0-9EF1-41F0-AC8D-0CBC3C2B54E2}"/>
              </a:ext>
            </a:extLst>
          </p:cNvPr>
          <p:cNvSpPr/>
          <p:nvPr/>
        </p:nvSpPr>
        <p:spPr bwMode="auto">
          <a:xfrm>
            <a:off x="381000" y="3175247"/>
            <a:ext cx="1544376" cy="1339417"/>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cxnSp>
        <p:nvCxnSpPr>
          <p:cNvPr id="5" name="Straight Arrow Connector 4">
            <a:extLst>
              <a:ext uri="{FF2B5EF4-FFF2-40B4-BE49-F238E27FC236}">
                <a16:creationId xmlns:a16="http://schemas.microsoft.com/office/drawing/2014/main" id="{799767F8-FC50-46AB-8BE1-244B5FFB599D}"/>
              </a:ext>
            </a:extLst>
          </p:cNvPr>
          <p:cNvCxnSpPr/>
          <p:nvPr/>
        </p:nvCxnSpPr>
        <p:spPr bwMode="auto">
          <a:xfrm>
            <a:off x="1958287" y="3700521"/>
            <a:ext cx="554038"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6" name="Rounded Rectangle 11">
            <a:extLst>
              <a:ext uri="{FF2B5EF4-FFF2-40B4-BE49-F238E27FC236}">
                <a16:creationId xmlns:a16="http://schemas.microsoft.com/office/drawing/2014/main" id="{582F556D-C954-4EE0-A274-02506F2B33D6}"/>
              </a:ext>
            </a:extLst>
          </p:cNvPr>
          <p:cNvSpPr/>
          <p:nvPr/>
        </p:nvSpPr>
        <p:spPr bwMode="auto">
          <a:xfrm>
            <a:off x="2578274" y="3173412"/>
            <a:ext cx="1390728" cy="1358959"/>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cxnSp>
        <p:nvCxnSpPr>
          <p:cNvPr id="7" name="Straight Arrow Connector 6">
            <a:extLst>
              <a:ext uri="{FF2B5EF4-FFF2-40B4-BE49-F238E27FC236}">
                <a16:creationId xmlns:a16="http://schemas.microsoft.com/office/drawing/2014/main" id="{BAFD9293-73E4-4F2B-95D6-FE5121780633}"/>
              </a:ext>
            </a:extLst>
          </p:cNvPr>
          <p:cNvCxnSpPr/>
          <p:nvPr/>
        </p:nvCxnSpPr>
        <p:spPr bwMode="auto">
          <a:xfrm>
            <a:off x="4015687" y="3735462"/>
            <a:ext cx="609600"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8" name="Rounded Rectangle 13">
            <a:extLst>
              <a:ext uri="{FF2B5EF4-FFF2-40B4-BE49-F238E27FC236}">
                <a16:creationId xmlns:a16="http://schemas.microsoft.com/office/drawing/2014/main" id="{70711C9D-9430-41F9-94CF-FD8196751457}"/>
              </a:ext>
            </a:extLst>
          </p:cNvPr>
          <p:cNvSpPr/>
          <p:nvPr/>
        </p:nvSpPr>
        <p:spPr bwMode="auto">
          <a:xfrm>
            <a:off x="7088092" y="3173412"/>
            <a:ext cx="1475634" cy="1365032"/>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cxnSp>
        <p:nvCxnSpPr>
          <p:cNvPr id="9" name="Straight Arrow Connector 8">
            <a:extLst>
              <a:ext uri="{FF2B5EF4-FFF2-40B4-BE49-F238E27FC236}">
                <a16:creationId xmlns:a16="http://schemas.microsoft.com/office/drawing/2014/main" id="{24D33754-CA73-4043-9B42-4EE3BBA5D5CE}"/>
              </a:ext>
            </a:extLst>
          </p:cNvPr>
          <p:cNvCxnSpPr>
            <a:cxnSpLocks/>
          </p:cNvCxnSpPr>
          <p:nvPr/>
        </p:nvCxnSpPr>
        <p:spPr bwMode="auto">
          <a:xfrm flipV="1">
            <a:off x="6188207" y="3735462"/>
            <a:ext cx="845208" cy="1"/>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0" name="Rounded Rectangle 15">
            <a:extLst>
              <a:ext uri="{FF2B5EF4-FFF2-40B4-BE49-F238E27FC236}">
                <a16:creationId xmlns:a16="http://schemas.microsoft.com/office/drawing/2014/main" id="{804A2A1F-E937-493E-8AFC-E102F388AE8E}"/>
              </a:ext>
            </a:extLst>
          </p:cNvPr>
          <p:cNvSpPr/>
          <p:nvPr/>
        </p:nvSpPr>
        <p:spPr bwMode="auto">
          <a:xfrm>
            <a:off x="4770737" y="3173414"/>
            <a:ext cx="1354667" cy="1358957"/>
          </a:xfrm>
          <a:prstGeom prst="roundRect">
            <a:avLst/>
          </a:prstGeom>
          <a:solidFill>
            <a:srgbClr val="00599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a:latin typeface="Times" charset="0"/>
            </a:endParaRPr>
          </a:p>
        </p:txBody>
      </p:sp>
      <p:pic>
        <p:nvPicPr>
          <p:cNvPr id="12" name="Picture 21" descr="RX.png">
            <a:extLst>
              <a:ext uri="{FF2B5EF4-FFF2-40B4-BE49-F238E27FC236}">
                <a16:creationId xmlns:a16="http://schemas.microsoft.com/office/drawing/2014/main" id="{54D446AD-1DDD-4378-8FE2-C18C4B9E9A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1200" y="219321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6F9A5F69-53B4-4417-B3FE-14F377941234}"/>
              </a:ext>
            </a:extLst>
          </p:cNvPr>
          <p:cNvSpPr txBox="1"/>
          <p:nvPr/>
        </p:nvSpPr>
        <p:spPr>
          <a:xfrm>
            <a:off x="468982" y="3475828"/>
            <a:ext cx="1390633" cy="584775"/>
          </a:xfrm>
          <a:prstGeom prst="rect">
            <a:avLst/>
          </a:prstGeom>
          <a:noFill/>
        </p:spPr>
        <p:txBody>
          <a:bodyPr wrap="square" rtlCol="0">
            <a:spAutoFit/>
          </a:bodyPr>
          <a:lstStyle/>
          <a:p>
            <a:pPr algn="ctr"/>
            <a:r>
              <a:rPr lang="en-US">
                <a:solidFill>
                  <a:schemeClr val="bg1"/>
                </a:solidFill>
                <a:latin typeface="TradeGothic LT Light"/>
                <a:ea typeface="Tahoma" panose="020B0604030504040204" pitchFamily="34" charset="0"/>
                <a:cs typeface="Tahoma" panose="020B0604030504040204" pitchFamily="34" charset="0"/>
              </a:rPr>
              <a:t>Doctor writes a Prescription</a:t>
            </a:r>
            <a:endParaRPr lang="en-US">
              <a:solidFill>
                <a:schemeClr val="bg1"/>
              </a:solidFill>
              <a:latin typeface="TradeGothic LT Light"/>
            </a:endParaRPr>
          </a:p>
        </p:txBody>
      </p:sp>
      <p:sp>
        <p:nvSpPr>
          <p:cNvPr id="15" name="TextBox 14">
            <a:extLst>
              <a:ext uri="{FF2B5EF4-FFF2-40B4-BE49-F238E27FC236}">
                <a16:creationId xmlns:a16="http://schemas.microsoft.com/office/drawing/2014/main" id="{C2949AAB-A65F-4632-BB55-4B5BBE152363}"/>
              </a:ext>
            </a:extLst>
          </p:cNvPr>
          <p:cNvSpPr txBox="1"/>
          <p:nvPr/>
        </p:nvSpPr>
        <p:spPr>
          <a:xfrm>
            <a:off x="2585715" y="3461939"/>
            <a:ext cx="1317151" cy="584775"/>
          </a:xfrm>
          <a:prstGeom prst="rect">
            <a:avLst/>
          </a:prstGeom>
          <a:noFill/>
        </p:spPr>
        <p:txBody>
          <a:bodyPr wrap="square" rtlCol="0" anchor="ctr">
            <a:spAutoFit/>
          </a:bodyPr>
          <a:lstStyle/>
          <a:p>
            <a:pPr algn="ctr">
              <a:defRPr/>
            </a:pPr>
            <a:r>
              <a:rPr lang="en-US" sz="1600">
                <a:solidFill>
                  <a:schemeClr val="bg1"/>
                </a:solidFill>
                <a:latin typeface="TradeGothic LT Light"/>
                <a:ea typeface="Tahoma" panose="020B0604030504040204" pitchFamily="34" charset="0"/>
                <a:cs typeface="Tahoma" panose="020B0604030504040204" pitchFamily="34" charset="0"/>
              </a:rPr>
              <a:t>Bring Rx to pharmacy</a:t>
            </a:r>
          </a:p>
        </p:txBody>
      </p:sp>
      <p:sp>
        <p:nvSpPr>
          <p:cNvPr id="16" name="TextBox 15">
            <a:extLst>
              <a:ext uri="{FF2B5EF4-FFF2-40B4-BE49-F238E27FC236}">
                <a16:creationId xmlns:a16="http://schemas.microsoft.com/office/drawing/2014/main" id="{35CF4D73-5272-4852-B2E9-4BE767F44FDA}"/>
              </a:ext>
            </a:extLst>
          </p:cNvPr>
          <p:cNvSpPr txBox="1"/>
          <p:nvPr/>
        </p:nvSpPr>
        <p:spPr>
          <a:xfrm>
            <a:off x="7095034" y="3399484"/>
            <a:ext cx="1475633" cy="830997"/>
          </a:xfrm>
          <a:prstGeom prst="rect">
            <a:avLst/>
          </a:prstGeom>
          <a:noFill/>
        </p:spPr>
        <p:txBody>
          <a:bodyPr wrap="square" rtlCol="0" anchor="ctr">
            <a:spAutoFit/>
          </a:bodyPr>
          <a:lstStyle/>
          <a:p>
            <a:pPr algn="ctr"/>
            <a:r>
              <a:rPr lang="en-US">
                <a:solidFill>
                  <a:schemeClr val="bg1"/>
                </a:solidFill>
                <a:latin typeface="TradeGothic LT Light"/>
                <a:ea typeface="Tahoma" panose="020B0604030504040204" pitchFamily="34" charset="0"/>
                <a:cs typeface="Tahoma" panose="020B0604030504040204" pitchFamily="34" charset="0"/>
              </a:rPr>
              <a:t>You pay Pharmacy with HSA card</a:t>
            </a:r>
            <a:endParaRPr lang="en-US">
              <a:solidFill>
                <a:schemeClr val="bg1"/>
              </a:solidFill>
              <a:latin typeface="TradeGothic LT Light"/>
            </a:endParaRPr>
          </a:p>
        </p:txBody>
      </p:sp>
      <p:sp>
        <p:nvSpPr>
          <p:cNvPr id="20" name="TextBox 19">
            <a:extLst>
              <a:ext uri="{FF2B5EF4-FFF2-40B4-BE49-F238E27FC236}">
                <a16:creationId xmlns:a16="http://schemas.microsoft.com/office/drawing/2014/main" id="{123DF4F2-AD92-48D7-901A-A9C3E097635F}"/>
              </a:ext>
            </a:extLst>
          </p:cNvPr>
          <p:cNvSpPr txBox="1"/>
          <p:nvPr/>
        </p:nvSpPr>
        <p:spPr>
          <a:xfrm>
            <a:off x="4826598" y="3390534"/>
            <a:ext cx="1305748" cy="830997"/>
          </a:xfrm>
          <a:prstGeom prst="rect">
            <a:avLst/>
          </a:prstGeom>
          <a:noFill/>
        </p:spPr>
        <p:txBody>
          <a:bodyPr wrap="square" rtlCol="0" anchor="ctr">
            <a:spAutoFit/>
          </a:bodyPr>
          <a:lstStyle/>
          <a:p>
            <a:pPr algn="ctr"/>
            <a:r>
              <a:rPr lang="en-US" sz="1600">
                <a:solidFill>
                  <a:schemeClr val="bg1"/>
                </a:solidFill>
                <a:latin typeface="TradeGothic LT Light"/>
                <a:ea typeface="Tahoma" panose="020B0604030504040204" pitchFamily="34" charset="0"/>
                <a:cs typeface="Tahoma" panose="020B0604030504040204" pitchFamily="34" charset="0"/>
              </a:rPr>
              <a:t>Pharmacist advices price of Rx</a:t>
            </a:r>
            <a:endParaRPr lang="en-US" sz="1600">
              <a:solidFill>
                <a:schemeClr val="bg1"/>
              </a:solidFill>
              <a:latin typeface="TradeGothic LT Light"/>
            </a:endParaRPr>
          </a:p>
        </p:txBody>
      </p:sp>
      <p:pic>
        <p:nvPicPr>
          <p:cNvPr id="17" name="Picture 22" descr="Pills.JPG">
            <a:extLst>
              <a:ext uri="{FF2B5EF4-FFF2-40B4-BE49-F238E27FC236}">
                <a16:creationId xmlns:a16="http://schemas.microsoft.com/office/drawing/2014/main" id="{2841B9CD-CB22-5283-DCEC-D3B024F9BD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4063" y="2060282"/>
            <a:ext cx="1507913" cy="107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a:extLst>
              <a:ext uri="{FF2B5EF4-FFF2-40B4-BE49-F238E27FC236}">
                <a16:creationId xmlns:a16="http://schemas.microsoft.com/office/drawing/2014/main" id="{EE4911DC-684D-7F3C-A234-D5540ED364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3101" y="2288067"/>
            <a:ext cx="1385615" cy="88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786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000" b="1" dirty="0">
                <a:solidFill>
                  <a:schemeClr val="tx1"/>
                </a:solidFill>
                <a:latin typeface="TradeGothic LT Light"/>
                <a:cs typeface="+mn-cs"/>
              </a:rPr>
              <a:t>Illustrative Cost Comparison: </a:t>
            </a:r>
            <a:br>
              <a:rPr lang="en-US" sz="4000" b="1" dirty="0">
                <a:solidFill>
                  <a:schemeClr val="tx1"/>
                </a:solidFill>
                <a:latin typeface="TradeGothic LT Light"/>
                <a:cs typeface="+mn-cs"/>
              </a:rPr>
            </a:br>
            <a:r>
              <a:rPr lang="en-US" sz="4000" b="1" dirty="0">
                <a:solidFill>
                  <a:schemeClr val="tx1"/>
                </a:solidFill>
                <a:latin typeface="TradeGothic LT Light"/>
                <a:cs typeface="+mn-cs"/>
              </a:rPr>
              <a:t>Low Utilizer</a:t>
            </a:r>
            <a:endParaRPr lang="en-US" sz="4000" b="1" dirty="0">
              <a:solidFill>
                <a:schemeClr val="tx1"/>
              </a:solidFill>
              <a:latin typeface="TradeGothic LT Light"/>
            </a:endParaRPr>
          </a:p>
        </p:txBody>
      </p:sp>
      <p:sp>
        <p:nvSpPr>
          <p:cNvPr id="2" name="TextBox 1">
            <a:extLst>
              <a:ext uri="{FF2B5EF4-FFF2-40B4-BE49-F238E27FC236}">
                <a16:creationId xmlns:a16="http://schemas.microsoft.com/office/drawing/2014/main" id="{B0863997-F22E-7335-454A-FBF0F1B3FA09}"/>
              </a:ext>
            </a:extLst>
          </p:cNvPr>
          <p:cNvSpPr txBox="1"/>
          <p:nvPr/>
        </p:nvSpPr>
        <p:spPr>
          <a:xfrm>
            <a:off x="307877" y="6072391"/>
            <a:ext cx="6130344" cy="215444"/>
          </a:xfrm>
          <a:prstGeom prst="rect">
            <a:avLst/>
          </a:prstGeom>
          <a:noFill/>
        </p:spPr>
        <p:txBody>
          <a:bodyPr wrap="square" rtlCol="0">
            <a:spAutoFit/>
          </a:bodyPr>
          <a:lstStyle/>
          <a:p>
            <a:r>
              <a:rPr lang="en-US" sz="800" dirty="0"/>
              <a:t>*If employee contributes at least $250</a:t>
            </a:r>
          </a:p>
        </p:txBody>
      </p:sp>
      <p:graphicFrame>
        <p:nvGraphicFramePr>
          <p:cNvPr id="3" name="Table 4">
            <a:extLst>
              <a:ext uri="{FF2B5EF4-FFF2-40B4-BE49-F238E27FC236}">
                <a16:creationId xmlns:a16="http://schemas.microsoft.com/office/drawing/2014/main" id="{AF0FD289-E672-4826-9D70-03FE2476305D}"/>
              </a:ext>
            </a:extLst>
          </p:cNvPr>
          <p:cNvGraphicFramePr>
            <a:graphicFrameLocks noGrp="1"/>
          </p:cNvGraphicFramePr>
          <p:nvPr>
            <p:extLst>
              <p:ext uri="{D42A27DB-BD31-4B8C-83A1-F6EECF244321}">
                <p14:modId xmlns:p14="http://schemas.microsoft.com/office/powerpoint/2010/main" val="3196085318"/>
              </p:ext>
            </p:extLst>
          </p:nvPr>
        </p:nvGraphicFramePr>
        <p:xfrm>
          <a:off x="337982" y="1625365"/>
          <a:ext cx="8181394" cy="4855664"/>
        </p:xfrm>
        <a:graphic>
          <a:graphicData uri="http://schemas.openxmlformats.org/drawingml/2006/table">
            <a:tbl>
              <a:tblPr firstRow="1" bandRow="1">
                <a:tableStyleId>{93296810-A885-4BE3-A3E7-6D5BEEA58F35}</a:tableStyleId>
              </a:tblPr>
              <a:tblGrid>
                <a:gridCol w="2572506">
                  <a:extLst>
                    <a:ext uri="{9D8B030D-6E8A-4147-A177-3AD203B41FA5}">
                      <a16:colId xmlns:a16="http://schemas.microsoft.com/office/drawing/2014/main" val="380776428"/>
                    </a:ext>
                  </a:extLst>
                </a:gridCol>
                <a:gridCol w="1720006">
                  <a:extLst>
                    <a:ext uri="{9D8B030D-6E8A-4147-A177-3AD203B41FA5}">
                      <a16:colId xmlns:a16="http://schemas.microsoft.com/office/drawing/2014/main" val="2379832748"/>
                    </a:ext>
                  </a:extLst>
                </a:gridCol>
                <a:gridCol w="1990317">
                  <a:extLst>
                    <a:ext uri="{9D8B030D-6E8A-4147-A177-3AD203B41FA5}">
                      <a16:colId xmlns:a16="http://schemas.microsoft.com/office/drawing/2014/main" val="2188987112"/>
                    </a:ext>
                  </a:extLst>
                </a:gridCol>
                <a:gridCol w="1898565">
                  <a:extLst>
                    <a:ext uri="{9D8B030D-6E8A-4147-A177-3AD203B41FA5}">
                      <a16:colId xmlns:a16="http://schemas.microsoft.com/office/drawing/2014/main" val="1706298904"/>
                    </a:ext>
                  </a:extLst>
                </a:gridCol>
              </a:tblGrid>
              <a:tr h="716544">
                <a:tc>
                  <a:txBody>
                    <a:bodyPr/>
                    <a:lstStyle/>
                    <a:p>
                      <a:pPr algn="ctr"/>
                      <a:r>
                        <a:rPr lang="en-US" sz="1800" dirty="0"/>
                        <a:t>Services</a:t>
                      </a:r>
                      <a:endParaRPr lang="en-US" sz="1800" dirty="0">
                        <a:latin typeface="Avenir Next LT Pro" panose="020B0504020202020204" pitchFamily="34" charset="0"/>
                      </a:endParaRPr>
                    </a:p>
                  </a:txBody>
                  <a:tcPr anchor="ctr"/>
                </a:tc>
                <a:tc>
                  <a:txBody>
                    <a:bodyPr/>
                    <a:lstStyle/>
                    <a:p>
                      <a:pPr algn="ctr"/>
                      <a:r>
                        <a:rPr lang="en-US" sz="1800" dirty="0"/>
                        <a:t>PPO Premium Plan</a:t>
                      </a:r>
                      <a:endParaRPr lang="en-US" sz="1800" dirty="0">
                        <a:latin typeface="Avenir Next LT Pro" panose="020B0504020202020204" pitchFamily="34" charset="0"/>
                      </a:endParaRPr>
                    </a:p>
                  </a:txBody>
                  <a:tcPr anchor="ctr"/>
                </a:tc>
                <a:tc>
                  <a:txBody>
                    <a:bodyPr/>
                    <a:lstStyle/>
                    <a:p>
                      <a:pPr algn="ctr"/>
                      <a:r>
                        <a:rPr lang="en-US" sz="1800" dirty="0"/>
                        <a:t>HDHP Premium Plan</a:t>
                      </a:r>
                      <a:endParaRPr lang="en-US" sz="1800" dirty="0">
                        <a:latin typeface="Avenir Next LT Pro" panose="020B0504020202020204" pitchFamily="34" charset="0"/>
                      </a:endParaRPr>
                    </a:p>
                  </a:txBody>
                  <a:tcPr anchor="ctr"/>
                </a:tc>
                <a:tc>
                  <a:txBody>
                    <a:bodyPr/>
                    <a:lstStyle/>
                    <a:p>
                      <a:pPr algn="ctr"/>
                      <a:r>
                        <a:rPr lang="en-US" sz="1800" dirty="0"/>
                        <a:t>HDHP Basic Plan</a:t>
                      </a:r>
                      <a:endParaRPr lang="en-US" sz="1800" dirty="0">
                        <a:latin typeface="Avenir Next LT Pro" panose="020B0504020202020204" pitchFamily="34" charset="0"/>
                      </a:endParaRPr>
                    </a:p>
                  </a:txBody>
                  <a:tcPr anchor="ctr"/>
                </a:tc>
                <a:extLst>
                  <a:ext uri="{0D108BD9-81ED-4DB2-BD59-A6C34878D82A}">
                    <a16:rowId xmlns:a16="http://schemas.microsoft.com/office/drawing/2014/main" val="2300827004"/>
                  </a:ext>
                </a:extLst>
              </a:tr>
              <a:tr h="481132">
                <a:tc>
                  <a:txBody>
                    <a:bodyPr/>
                    <a:lstStyle/>
                    <a:p>
                      <a:pPr algn="r"/>
                      <a:r>
                        <a:rPr lang="en-US" sz="1400" dirty="0"/>
                        <a:t>2 PCP Visits</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$60</a:t>
                      </a:r>
                    </a:p>
                  </a:txBody>
                  <a:tcPr anchor="ctr"/>
                </a:tc>
                <a:tc>
                  <a:txBody>
                    <a:bodyPr/>
                    <a:lstStyle/>
                    <a:p>
                      <a:pPr algn="ctr"/>
                      <a:r>
                        <a:rPr lang="en-US" sz="1400" dirty="0">
                          <a:latin typeface="Avenir Next LT Pro" panose="020B0504020202020204" pitchFamily="34" charset="0"/>
                        </a:rPr>
                        <a:t>~ $180</a:t>
                      </a:r>
                    </a:p>
                  </a:txBody>
                  <a:tcPr anchor="ctr"/>
                </a:tc>
                <a:tc>
                  <a:txBody>
                    <a:bodyPr/>
                    <a:lstStyle/>
                    <a:p>
                      <a:pPr algn="ctr"/>
                      <a:r>
                        <a:rPr lang="en-US" sz="1400" dirty="0">
                          <a:latin typeface="Avenir Next LT Pro" panose="020B0504020202020204" pitchFamily="34" charset="0"/>
                        </a:rPr>
                        <a:t>~$144</a:t>
                      </a:r>
                    </a:p>
                  </a:txBody>
                  <a:tcPr anchor="ctr"/>
                </a:tc>
                <a:extLst>
                  <a:ext uri="{0D108BD9-81ED-4DB2-BD59-A6C34878D82A}">
                    <a16:rowId xmlns:a16="http://schemas.microsoft.com/office/drawing/2014/main" val="216082192"/>
                  </a:ext>
                </a:extLst>
              </a:tr>
              <a:tr h="481132">
                <a:tc>
                  <a:txBody>
                    <a:bodyPr/>
                    <a:lstStyle/>
                    <a:p>
                      <a:pPr algn="r"/>
                      <a:r>
                        <a:rPr lang="en-US" sz="1400" dirty="0">
                          <a:latin typeface="+mj-lt"/>
                        </a:rPr>
                        <a:t>2 Specialist Visits</a:t>
                      </a:r>
                    </a:p>
                  </a:txBody>
                  <a:tcPr anchor="ctr"/>
                </a:tc>
                <a:tc>
                  <a:txBody>
                    <a:bodyPr/>
                    <a:lstStyle/>
                    <a:p>
                      <a:pPr algn="ctr"/>
                      <a:r>
                        <a:rPr lang="en-US" sz="1400" dirty="0">
                          <a:latin typeface="Avenir Next LT Pro" panose="020B0504020202020204" pitchFamily="34" charset="0"/>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venir Next LT Pro" panose="020B0504020202020204" pitchFamily="34" charset="0"/>
                        </a:rPr>
                        <a:t>~ $560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venir Next LT Pro" panose="020B0504020202020204" pitchFamily="34" charset="0"/>
                        </a:rPr>
                        <a:t>~ $448</a:t>
                      </a:r>
                    </a:p>
                  </a:txBody>
                  <a:tcPr anchor="ctr"/>
                </a:tc>
                <a:extLst>
                  <a:ext uri="{0D108BD9-81ED-4DB2-BD59-A6C34878D82A}">
                    <a16:rowId xmlns:a16="http://schemas.microsoft.com/office/drawing/2014/main" val="2731735946"/>
                  </a:ext>
                </a:extLst>
              </a:tr>
              <a:tr h="672268">
                <a:tc>
                  <a:txBody>
                    <a:bodyPr/>
                    <a:lstStyle/>
                    <a:p>
                      <a:pPr algn="r"/>
                      <a:r>
                        <a:rPr lang="en-US" sz="1400" dirty="0"/>
                        <a:t>4 Months Supply of Generic Medication</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$16</a:t>
                      </a:r>
                    </a:p>
                  </a:txBody>
                  <a:tcPr anchor="ctr"/>
                </a:tc>
                <a:tc>
                  <a:txBody>
                    <a:bodyPr/>
                    <a:lstStyle/>
                    <a:p>
                      <a:pPr algn="ctr"/>
                      <a:r>
                        <a:rPr lang="en-US" sz="1400" dirty="0">
                          <a:latin typeface="Avenir Next LT Pro" panose="020B0504020202020204" pitchFamily="34" charset="0"/>
                        </a:rPr>
                        <a:t>~ $50</a:t>
                      </a:r>
                    </a:p>
                  </a:txBody>
                  <a:tcPr anchor="ctr"/>
                </a:tc>
                <a:tc>
                  <a:txBody>
                    <a:bodyPr/>
                    <a:lstStyle/>
                    <a:p>
                      <a:pPr algn="ctr"/>
                      <a:r>
                        <a:rPr lang="en-US" sz="1400" dirty="0">
                          <a:latin typeface="Avenir Next LT Pro" panose="020B0504020202020204" pitchFamily="34" charset="0"/>
                        </a:rPr>
                        <a:t>~ $40</a:t>
                      </a:r>
                    </a:p>
                  </a:txBody>
                  <a:tcPr anchor="ctr"/>
                </a:tc>
                <a:extLst>
                  <a:ext uri="{0D108BD9-81ED-4DB2-BD59-A6C34878D82A}">
                    <a16:rowId xmlns:a16="http://schemas.microsoft.com/office/drawing/2014/main" val="2199187440"/>
                  </a:ext>
                </a:extLst>
              </a:tr>
              <a:tr h="481132">
                <a:tc>
                  <a:txBody>
                    <a:bodyPr/>
                    <a:lstStyle/>
                    <a:p>
                      <a:pPr algn="r"/>
                      <a:r>
                        <a:rPr lang="en-US" sz="1400" dirty="0"/>
                        <a:t>Total Cost of Services</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$176</a:t>
                      </a:r>
                    </a:p>
                  </a:txBody>
                  <a:tcPr anchor="ctr"/>
                </a:tc>
                <a:tc>
                  <a:txBody>
                    <a:bodyPr/>
                    <a:lstStyle/>
                    <a:p>
                      <a:pPr algn="ctr"/>
                      <a:r>
                        <a:rPr lang="en-US" sz="1400" dirty="0">
                          <a:latin typeface="Avenir Next LT Pro" panose="020B0504020202020204" pitchFamily="34" charset="0"/>
                        </a:rPr>
                        <a:t>$790</a:t>
                      </a:r>
                    </a:p>
                  </a:txBody>
                  <a:tcPr anchor="ctr"/>
                </a:tc>
                <a:tc>
                  <a:txBody>
                    <a:bodyPr/>
                    <a:lstStyle/>
                    <a:p>
                      <a:pPr algn="ctr"/>
                      <a:r>
                        <a:rPr lang="en-US" sz="1400" dirty="0">
                          <a:latin typeface="Avenir Next LT Pro" panose="020B0504020202020204" pitchFamily="34" charset="0"/>
                        </a:rPr>
                        <a:t>$632</a:t>
                      </a:r>
                    </a:p>
                  </a:txBody>
                  <a:tcPr anchor="ctr"/>
                </a:tc>
                <a:extLst>
                  <a:ext uri="{0D108BD9-81ED-4DB2-BD59-A6C34878D82A}">
                    <a16:rowId xmlns:a16="http://schemas.microsoft.com/office/drawing/2014/main" val="3141922090"/>
                  </a:ext>
                </a:extLst>
              </a:tr>
              <a:tr h="481132">
                <a:tc>
                  <a:txBody>
                    <a:bodyPr/>
                    <a:lstStyle/>
                    <a:p>
                      <a:pPr algn="r"/>
                      <a:r>
                        <a:rPr lang="en-US" sz="1400" dirty="0"/>
                        <a:t>HSA Dollars Available (Single)</a:t>
                      </a:r>
                    </a:p>
                    <a:p>
                      <a:pPr algn="r"/>
                      <a:r>
                        <a:rPr lang="en-US" sz="700" dirty="0">
                          <a:latin typeface="Avenir Next LT Pro" panose="020B0504020202020204" pitchFamily="34" charset="0"/>
                        </a:rPr>
                        <a:t>* Employer Contribution Amount</a:t>
                      </a:r>
                    </a:p>
                  </a:txBody>
                  <a:tcPr anchor="ctr">
                    <a:solidFill>
                      <a:schemeClr val="bg2">
                        <a:lumMod val="90000"/>
                      </a:schemeClr>
                    </a:solidFill>
                  </a:tcPr>
                </a:tc>
                <a:tc>
                  <a:txBody>
                    <a:bodyPr/>
                    <a:lstStyle/>
                    <a:p>
                      <a:pPr algn="ctr"/>
                      <a:r>
                        <a:rPr lang="en-US" sz="1400" dirty="0">
                          <a:latin typeface="Avenir Next LT Pro" panose="020B0504020202020204" pitchFamily="34" charset="0"/>
                        </a:rPr>
                        <a:t>-</a:t>
                      </a:r>
                    </a:p>
                  </a:txBody>
                  <a:tcPr anchor="ctr">
                    <a:solidFill>
                      <a:schemeClr val="bg2">
                        <a:lumMod val="90000"/>
                      </a:schemeClr>
                    </a:solidFill>
                  </a:tcPr>
                </a:tc>
                <a:tc>
                  <a:txBody>
                    <a:bodyPr/>
                    <a:lstStyle/>
                    <a:p>
                      <a:pPr algn="ctr"/>
                      <a:r>
                        <a:rPr lang="en-US" sz="1400" dirty="0">
                          <a:latin typeface="Avenir Next LT Pro" panose="020B0504020202020204" pitchFamily="34" charset="0"/>
                        </a:rPr>
                        <a:t>-</a:t>
                      </a:r>
                    </a:p>
                  </a:txBody>
                  <a:tcPr anchor="ctr">
                    <a:solidFill>
                      <a:schemeClr val="bg2">
                        <a:lumMod val="90000"/>
                      </a:schemeClr>
                    </a:solidFill>
                  </a:tcPr>
                </a:tc>
                <a:tc>
                  <a:txBody>
                    <a:bodyPr/>
                    <a:lstStyle/>
                    <a:p>
                      <a:pPr algn="ctr"/>
                      <a:r>
                        <a:rPr lang="en-US" sz="1400" dirty="0">
                          <a:latin typeface="Avenir Next LT Pro" panose="020B0504020202020204" pitchFamily="34" charset="0"/>
                        </a:rPr>
                        <a:t>$250*</a:t>
                      </a:r>
                    </a:p>
                  </a:txBody>
                  <a:tcPr anchor="ctr">
                    <a:solidFill>
                      <a:schemeClr val="bg2">
                        <a:lumMod val="90000"/>
                      </a:schemeClr>
                    </a:solidFill>
                  </a:tcPr>
                </a:tc>
                <a:extLst>
                  <a:ext uri="{0D108BD9-81ED-4DB2-BD59-A6C34878D82A}">
                    <a16:rowId xmlns:a16="http://schemas.microsoft.com/office/drawing/2014/main" val="1466875472"/>
                  </a:ext>
                </a:extLst>
              </a:tr>
              <a:tr h="481132">
                <a:tc>
                  <a:txBody>
                    <a:bodyPr/>
                    <a:lstStyle/>
                    <a:p>
                      <a:pPr algn="r"/>
                      <a:r>
                        <a:rPr lang="en-US" sz="1400" dirty="0"/>
                        <a:t>Member Responsibility</a:t>
                      </a:r>
                      <a:endParaRPr lang="en-US" sz="1400" dirty="0">
                        <a:latin typeface="Avenir Next LT Pro" panose="020B0504020202020204" pitchFamily="34" charset="0"/>
                      </a:endParaRPr>
                    </a:p>
                  </a:txBody>
                  <a:tcPr anchor="ctr">
                    <a:solidFill>
                      <a:schemeClr val="bg2">
                        <a:lumMod val="90000"/>
                      </a:schemeClr>
                    </a:solidFill>
                  </a:tcPr>
                </a:tc>
                <a:tc>
                  <a:txBody>
                    <a:bodyPr/>
                    <a:lstStyle/>
                    <a:p>
                      <a:pPr algn="ctr"/>
                      <a:r>
                        <a:rPr lang="en-US" sz="1400" dirty="0">
                          <a:latin typeface="Avenir Next LT Pro" panose="020B0504020202020204" pitchFamily="34" charset="0"/>
                        </a:rPr>
                        <a:t>$176</a:t>
                      </a:r>
                    </a:p>
                  </a:txBody>
                  <a:tcPr anchor="ctr">
                    <a:solidFill>
                      <a:schemeClr val="bg2">
                        <a:lumMod val="90000"/>
                      </a:schemeClr>
                    </a:solidFill>
                  </a:tcPr>
                </a:tc>
                <a:tc>
                  <a:txBody>
                    <a:bodyPr/>
                    <a:lstStyle/>
                    <a:p>
                      <a:pPr algn="ctr"/>
                      <a:r>
                        <a:rPr lang="en-US" sz="1400" dirty="0">
                          <a:latin typeface="Avenir Next LT Pro" panose="020B0504020202020204" pitchFamily="34" charset="0"/>
                        </a:rPr>
                        <a:t>$790</a:t>
                      </a:r>
                    </a:p>
                  </a:txBody>
                  <a:tcPr anchor="ctr">
                    <a:solidFill>
                      <a:schemeClr val="bg2">
                        <a:lumMod val="90000"/>
                      </a:schemeClr>
                    </a:solidFill>
                  </a:tcPr>
                </a:tc>
                <a:tc>
                  <a:txBody>
                    <a:bodyPr/>
                    <a:lstStyle/>
                    <a:p>
                      <a:pPr algn="ctr"/>
                      <a:r>
                        <a:rPr lang="en-US" sz="1400" dirty="0">
                          <a:latin typeface="Avenir Next LT Pro" panose="020B0504020202020204" pitchFamily="34" charset="0"/>
                        </a:rPr>
                        <a:t>$382</a:t>
                      </a:r>
                    </a:p>
                  </a:txBody>
                  <a:tcPr anchor="ctr">
                    <a:solidFill>
                      <a:schemeClr val="bg2">
                        <a:lumMod val="90000"/>
                      </a:schemeClr>
                    </a:solidFill>
                  </a:tcPr>
                </a:tc>
                <a:extLst>
                  <a:ext uri="{0D108BD9-81ED-4DB2-BD59-A6C34878D82A}">
                    <a16:rowId xmlns:a16="http://schemas.microsoft.com/office/drawing/2014/main" val="3483226513"/>
                  </a:ext>
                </a:extLst>
              </a:tr>
              <a:tr h="580060">
                <a:tc>
                  <a:txBody>
                    <a:bodyPr/>
                    <a:lstStyle/>
                    <a:p>
                      <a:pPr algn="r"/>
                      <a:r>
                        <a:rPr lang="en-US" sz="1400" dirty="0"/>
                        <a:t>Annual Payroll Contribution (Employee Only)</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$1,440</a:t>
                      </a:r>
                    </a:p>
                  </a:txBody>
                  <a:tcPr anchor="ctr"/>
                </a:tc>
                <a:tc>
                  <a:txBody>
                    <a:bodyPr/>
                    <a:lstStyle/>
                    <a:p>
                      <a:pPr algn="ctr"/>
                      <a:r>
                        <a:rPr lang="en-US" sz="1400" dirty="0">
                          <a:latin typeface="Avenir Next LT Pro" panose="020B0504020202020204" pitchFamily="34" charset="0"/>
                        </a:rPr>
                        <a:t>$720</a:t>
                      </a:r>
                    </a:p>
                  </a:txBody>
                  <a:tcPr anchor="ctr"/>
                </a:tc>
                <a:tc>
                  <a:txBody>
                    <a:bodyPr/>
                    <a:lstStyle/>
                    <a:p>
                      <a:pPr algn="ctr"/>
                      <a:r>
                        <a:rPr lang="en-US" sz="1400" dirty="0">
                          <a:latin typeface="Avenir Next LT Pro" panose="020B0504020202020204" pitchFamily="34" charset="0"/>
                        </a:rPr>
                        <a:t>$0</a:t>
                      </a:r>
                    </a:p>
                  </a:txBody>
                  <a:tcPr anchor="ctr"/>
                </a:tc>
                <a:extLst>
                  <a:ext uri="{0D108BD9-81ED-4DB2-BD59-A6C34878D82A}">
                    <a16:rowId xmlns:a16="http://schemas.microsoft.com/office/drawing/2014/main" val="1670204666"/>
                  </a:ext>
                </a:extLst>
              </a:tr>
              <a:tr h="481132">
                <a:tc>
                  <a:txBody>
                    <a:bodyPr/>
                    <a:lstStyle/>
                    <a:p>
                      <a:pPr algn="r"/>
                      <a:r>
                        <a:rPr lang="en-US" sz="1400" dirty="0"/>
                        <a:t>Total Member Cost</a:t>
                      </a:r>
                      <a:endParaRPr lang="en-US" sz="1400" dirty="0">
                        <a:latin typeface="Avenir Next LT Pro" panose="020B0504020202020204" pitchFamily="34" charset="0"/>
                      </a:endParaRPr>
                    </a:p>
                  </a:txBody>
                  <a:tcPr anchor="ctr">
                    <a:solidFill>
                      <a:schemeClr val="bg1">
                        <a:lumMod val="85000"/>
                      </a:schemeClr>
                    </a:solidFill>
                  </a:tcPr>
                </a:tc>
                <a:tc>
                  <a:txBody>
                    <a:bodyPr/>
                    <a:lstStyle/>
                    <a:p>
                      <a:pPr algn="ctr"/>
                      <a:r>
                        <a:rPr lang="en-US" sz="1400" dirty="0">
                          <a:latin typeface="Avenir Next LT Pro" panose="020B0504020202020204" pitchFamily="34" charset="0"/>
                        </a:rPr>
                        <a:t>$1,616</a:t>
                      </a:r>
                    </a:p>
                  </a:txBody>
                  <a:tcPr anchor="ctr">
                    <a:solidFill>
                      <a:schemeClr val="bg1">
                        <a:lumMod val="85000"/>
                      </a:schemeClr>
                    </a:solidFill>
                  </a:tcPr>
                </a:tc>
                <a:tc>
                  <a:txBody>
                    <a:bodyPr/>
                    <a:lstStyle/>
                    <a:p>
                      <a:pPr algn="ctr"/>
                      <a:r>
                        <a:rPr lang="en-US" sz="1400" b="0" dirty="0">
                          <a:solidFill>
                            <a:schemeClr val="tx1"/>
                          </a:solidFill>
                          <a:latin typeface="Avenir Next LT Pro" panose="020B0504020202020204" pitchFamily="34" charset="0"/>
                        </a:rPr>
                        <a:t>$1,510</a:t>
                      </a:r>
                    </a:p>
                  </a:txBody>
                  <a:tcPr anchor="ctr">
                    <a:solidFill>
                      <a:schemeClr val="bg1">
                        <a:lumMod val="85000"/>
                      </a:schemeClr>
                    </a:solidFill>
                  </a:tcPr>
                </a:tc>
                <a:tc>
                  <a:txBody>
                    <a:bodyPr/>
                    <a:lstStyle/>
                    <a:p>
                      <a:pPr algn="ctr"/>
                      <a:r>
                        <a:rPr lang="en-US" sz="1400" b="1" dirty="0">
                          <a:solidFill>
                            <a:srgbClr val="00B050"/>
                          </a:solidFill>
                          <a:latin typeface="Avenir Next LT Pro" panose="020B0504020202020204" pitchFamily="34" charset="0"/>
                        </a:rPr>
                        <a:t>$382</a:t>
                      </a:r>
                    </a:p>
                  </a:txBody>
                  <a:tcPr anchor="ctr">
                    <a:solidFill>
                      <a:schemeClr val="bg1">
                        <a:lumMod val="85000"/>
                      </a:schemeClr>
                    </a:solidFill>
                  </a:tcPr>
                </a:tc>
                <a:extLst>
                  <a:ext uri="{0D108BD9-81ED-4DB2-BD59-A6C34878D82A}">
                    <a16:rowId xmlns:a16="http://schemas.microsoft.com/office/drawing/2014/main" val="2423459807"/>
                  </a:ext>
                </a:extLst>
              </a:tr>
            </a:tbl>
          </a:graphicData>
        </a:graphic>
      </p:graphicFrame>
      <p:sp>
        <p:nvSpPr>
          <p:cNvPr id="4" name="TextBox 3">
            <a:extLst>
              <a:ext uri="{FF2B5EF4-FFF2-40B4-BE49-F238E27FC236}">
                <a16:creationId xmlns:a16="http://schemas.microsoft.com/office/drawing/2014/main" id="{3C4556FF-9823-C694-3E48-843C5F34AA35}"/>
              </a:ext>
            </a:extLst>
          </p:cNvPr>
          <p:cNvSpPr txBox="1"/>
          <p:nvPr/>
        </p:nvSpPr>
        <p:spPr>
          <a:xfrm>
            <a:off x="337982" y="6481027"/>
            <a:ext cx="8181394" cy="369332"/>
          </a:xfrm>
          <a:prstGeom prst="rect">
            <a:avLst/>
          </a:prstGeom>
          <a:noFill/>
        </p:spPr>
        <p:txBody>
          <a:bodyPr wrap="square" rtlCol="0">
            <a:spAutoFit/>
          </a:bodyPr>
          <a:lstStyle/>
          <a:p>
            <a:r>
              <a:rPr lang="en-US" sz="900" dirty="0"/>
              <a:t>*If an employee contributes at least $250 to their HSA on the HDHP Basic Plan, American Crane will match this contribution with </a:t>
            </a:r>
            <a:r>
              <a:rPr lang="en-US" sz="900" b="1" dirty="0"/>
              <a:t>$250</a:t>
            </a:r>
            <a:r>
              <a:rPr lang="en-US" sz="900" dirty="0"/>
              <a:t>. This contribution has a </a:t>
            </a:r>
            <a:r>
              <a:rPr lang="en-US" sz="900" b="1" dirty="0"/>
              <a:t>90-day probationary period for new hires</a:t>
            </a:r>
            <a:r>
              <a:rPr lang="en-US" sz="900" dirty="0"/>
              <a:t>.</a:t>
            </a:r>
          </a:p>
        </p:txBody>
      </p:sp>
    </p:spTree>
    <p:extLst>
      <p:ext uri="{BB962C8B-B14F-4D97-AF65-F5344CB8AC3E}">
        <p14:creationId xmlns:p14="http://schemas.microsoft.com/office/powerpoint/2010/main" val="139553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000" b="1" dirty="0">
                <a:solidFill>
                  <a:schemeClr val="tx1"/>
                </a:solidFill>
                <a:latin typeface="TradeGothic LT Light"/>
                <a:cs typeface="+mn-cs"/>
              </a:rPr>
              <a:t>Illustrative Cost Comparison: </a:t>
            </a:r>
            <a:br>
              <a:rPr lang="en-US" sz="4000" b="1" dirty="0">
                <a:solidFill>
                  <a:schemeClr val="tx1"/>
                </a:solidFill>
                <a:latin typeface="TradeGothic LT Light"/>
                <a:cs typeface="+mn-cs"/>
              </a:rPr>
            </a:br>
            <a:r>
              <a:rPr lang="en-US" sz="4000" b="1" dirty="0">
                <a:solidFill>
                  <a:schemeClr val="tx1"/>
                </a:solidFill>
                <a:latin typeface="TradeGothic LT Light"/>
                <a:cs typeface="+mn-cs"/>
              </a:rPr>
              <a:t>High Utilizer</a:t>
            </a:r>
            <a:endParaRPr lang="en-US" sz="4000" b="1" dirty="0">
              <a:solidFill>
                <a:schemeClr val="tx1"/>
              </a:solidFill>
              <a:latin typeface="TradeGothic LT Light"/>
            </a:endParaRPr>
          </a:p>
        </p:txBody>
      </p:sp>
      <p:graphicFrame>
        <p:nvGraphicFramePr>
          <p:cNvPr id="2" name="Table 4">
            <a:extLst>
              <a:ext uri="{FF2B5EF4-FFF2-40B4-BE49-F238E27FC236}">
                <a16:creationId xmlns:a16="http://schemas.microsoft.com/office/drawing/2014/main" id="{28476FBD-6351-0F33-B0A7-F953FFBAD8D0}"/>
              </a:ext>
            </a:extLst>
          </p:cNvPr>
          <p:cNvGraphicFramePr>
            <a:graphicFrameLocks noGrp="1"/>
          </p:cNvGraphicFramePr>
          <p:nvPr>
            <p:extLst>
              <p:ext uri="{D42A27DB-BD31-4B8C-83A1-F6EECF244321}">
                <p14:modId xmlns:p14="http://schemas.microsoft.com/office/powerpoint/2010/main" val="3179939594"/>
              </p:ext>
            </p:extLst>
          </p:nvPr>
        </p:nvGraphicFramePr>
        <p:xfrm>
          <a:off x="337982" y="1625365"/>
          <a:ext cx="8181393" cy="4855662"/>
        </p:xfrm>
        <a:graphic>
          <a:graphicData uri="http://schemas.openxmlformats.org/drawingml/2006/table">
            <a:tbl>
              <a:tblPr firstRow="1" bandRow="1">
                <a:tableStyleId>{93296810-A885-4BE3-A3E7-6D5BEEA58F35}</a:tableStyleId>
              </a:tblPr>
              <a:tblGrid>
                <a:gridCol w="2969640">
                  <a:extLst>
                    <a:ext uri="{9D8B030D-6E8A-4147-A177-3AD203B41FA5}">
                      <a16:colId xmlns:a16="http://schemas.microsoft.com/office/drawing/2014/main" val="380776428"/>
                    </a:ext>
                  </a:extLst>
                </a:gridCol>
                <a:gridCol w="1564939">
                  <a:extLst>
                    <a:ext uri="{9D8B030D-6E8A-4147-A177-3AD203B41FA5}">
                      <a16:colId xmlns:a16="http://schemas.microsoft.com/office/drawing/2014/main" val="2379832748"/>
                    </a:ext>
                  </a:extLst>
                </a:gridCol>
                <a:gridCol w="1816447">
                  <a:extLst>
                    <a:ext uri="{9D8B030D-6E8A-4147-A177-3AD203B41FA5}">
                      <a16:colId xmlns:a16="http://schemas.microsoft.com/office/drawing/2014/main" val="2188987112"/>
                    </a:ext>
                  </a:extLst>
                </a:gridCol>
                <a:gridCol w="1830367">
                  <a:extLst>
                    <a:ext uri="{9D8B030D-6E8A-4147-A177-3AD203B41FA5}">
                      <a16:colId xmlns:a16="http://schemas.microsoft.com/office/drawing/2014/main" val="1706298904"/>
                    </a:ext>
                  </a:extLst>
                </a:gridCol>
              </a:tblGrid>
              <a:tr h="429789">
                <a:tc>
                  <a:txBody>
                    <a:bodyPr/>
                    <a:lstStyle/>
                    <a:p>
                      <a:pPr algn="ctr"/>
                      <a:r>
                        <a:rPr lang="en-US" sz="1800" dirty="0"/>
                        <a:t>Services</a:t>
                      </a:r>
                      <a:endParaRPr lang="en-US" sz="1800" dirty="0">
                        <a:latin typeface="Avenir Next LT Pro" panose="020B0504020202020204" pitchFamily="34" charset="0"/>
                      </a:endParaRPr>
                    </a:p>
                  </a:txBody>
                  <a:tcPr anchor="ctr"/>
                </a:tc>
                <a:tc>
                  <a:txBody>
                    <a:bodyPr/>
                    <a:lstStyle/>
                    <a:p>
                      <a:pPr algn="ctr"/>
                      <a:r>
                        <a:rPr lang="en-US" sz="1800" dirty="0"/>
                        <a:t>PPO Premium Plan</a:t>
                      </a:r>
                      <a:endParaRPr lang="en-US" sz="1800" dirty="0">
                        <a:latin typeface="Avenir Next LT Pro" panose="020B0504020202020204" pitchFamily="34" charset="0"/>
                      </a:endParaRPr>
                    </a:p>
                  </a:txBody>
                  <a:tcPr anchor="ctr"/>
                </a:tc>
                <a:tc>
                  <a:txBody>
                    <a:bodyPr/>
                    <a:lstStyle/>
                    <a:p>
                      <a:pPr algn="ctr"/>
                      <a:r>
                        <a:rPr lang="en-US" sz="1800" dirty="0"/>
                        <a:t>HDHP Premium Plan</a:t>
                      </a:r>
                      <a:endParaRPr lang="en-US" sz="1800" dirty="0">
                        <a:latin typeface="Avenir Next LT Pro" panose="020B0504020202020204" pitchFamily="34" charset="0"/>
                      </a:endParaRPr>
                    </a:p>
                  </a:txBody>
                  <a:tcPr anchor="ctr"/>
                </a:tc>
                <a:tc>
                  <a:txBody>
                    <a:bodyPr/>
                    <a:lstStyle/>
                    <a:p>
                      <a:pPr algn="ctr"/>
                      <a:r>
                        <a:rPr lang="en-US" sz="1800" dirty="0"/>
                        <a:t>HDHP Basic </a:t>
                      </a:r>
                    </a:p>
                    <a:p>
                      <a:pPr algn="ctr"/>
                      <a:r>
                        <a:rPr lang="en-US" sz="1800" dirty="0"/>
                        <a:t>Plan</a:t>
                      </a:r>
                      <a:endParaRPr lang="en-US" sz="1800" dirty="0">
                        <a:latin typeface="Avenir Next LT Pro" panose="020B0504020202020204" pitchFamily="34" charset="0"/>
                      </a:endParaRPr>
                    </a:p>
                  </a:txBody>
                  <a:tcPr anchor="ctr"/>
                </a:tc>
                <a:extLst>
                  <a:ext uri="{0D108BD9-81ED-4DB2-BD59-A6C34878D82A}">
                    <a16:rowId xmlns:a16="http://schemas.microsoft.com/office/drawing/2014/main" val="2300827004"/>
                  </a:ext>
                </a:extLst>
              </a:tr>
              <a:tr h="429789">
                <a:tc>
                  <a:txBody>
                    <a:bodyPr/>
                    <a:lstStyle/>
                    <a:p>
                      <a:pPr algn="r"/>
                      <a:r>
                        <a:rPr lang="en-US" sz="1400" dirty="0"/>
                        <a:t>3 PCP Visits</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$90</a:t>
                      </a:r>
                    </a:p>
                  </a:txBody>
                  <a:tcPr anchor="ctr"/>
                </a:tc>
                <a:tc>
                  <a:txBody>
                    <a:bodyPr/>
                    <a:lstStyle/>
                    <a:p>
                      <a:pPr algn="ctr"/>
                      <a:r>
                        <a:rPr lang="en-US" sz="1400" dirty="0">
                          <a:latin typeface="Avenir Next LT Pro" panose="020B0504020202020204" pitchFamily="34" charset="0"/>
                        </a:rPr>
                        <a:t>~ $270</a:t>
                      </a:r>
                    </a:p>
                  </a:txBody>
                  <a:tcPr anchor="ctr"/>
                </a:tc>
                <a:tc>
                  <a:txBody>
                    <a:bodyPr/>
                    <a:lstStyle/>
                    <a:p>
                      <a:pPr algn="ctr"/>
                      <a:r>
                        <a:rPr lang="en-US" sz="1400" dirty="0">
                          <a:latin typeface="Avenir Next LT Pro" panose="020B0504020202020204" pitchFamily="34" charset="0"/>
                        </a:rPr>
                        <a:t>~ $216</a:t>
                      </a:r>
                    </a:p>
                  </a:txBody>
                  <a:tcPr anchor="ctr"/>
                </a:tc>
                <a:extLst>
                  <a:ext uri="{0D108BD9-81ED-4DB2-BD59-A6C34878D82A}">
                    <a16:rowId xmlns:a16="http://schemas.microsoft.com/office/drawing/2014/main" val="216082192"/>
                  </a:ext>
                </a:extLst>
              </a:tr>
              <a:tr h="600528">
                <a:tc>
                  <a:txBody>
                    <a:bodyPr/>
                    <a:lstStyle/>
                    <a:p>
                      <a:pPr algn="r"/>
                      <a:r>
                        <a:rPr lang="en-US" sz="1400" dirty="0"/>
                        <a:t>12 Months Supply of Generic Medication</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$48</a:t>
                      </a:r>
                    </a:p>
                  </a:txBody>
                  <a:tcPr anchor="ctr"/>
                </a:tc>
                <a:tc>
                  <a:txBody>
                    <a:bodyPr/>
                    <a:lstStyle/>
                    <a:p>
                      <a:pPr algn="ctr"/>
                      <a:r>
                        <a:rPr lang="en-US" sz="1400" dirty="0">
                          <a:latin typeface="Avenir Next LT Pro" panose="020B0504020202020204" pitchFamily="34" charset="0"/>
                        </a:rPr>
                        <a:t>~ $150</a:t>
                      </a:r>
                    </a:p>
                  </a:txBody>
                  <a:tcPr anchor="ctr"/>
                </a:tc>
                <a:tc>
                  <a:txBody>
                    <a:bodyPr/>
                    <a:lstStyle/>
                    <a:p>
                      <a:pPr algn="ctr"/>
                      <a:r>
                        <a:rPr lang="en-US" sz="1400" dirty="0">
                          <a:latin typeface="Avenir Next LT Pro" panose="020B0504020202020204" pitchFamily="34" charset="0"/>
                        </a:rPr>
                        <a:t>~$120</a:t>
                      </a:r>
                    </a:p>
                  </a:txBody>
                  <a:tcPr anchor="ctr"/>
                </a:tc>
                <a:extLst>
                  <a:ext uri="{0D108BD9-81ED-4DB2-BD59-A6C34878D82A}">
                    <a16:rowId xmlns:a16="http://schemas.microsoft.com/office/drawing/2014/main" val="2199187440"/>
                  </a:ext>
                </a:extLst>
              </a:tr>
              <a:tr h="429789">
                <a:tc>
                  <a:txBody>
                    <a:bodyPr/>
                    <a:lstStyle/>
                    <a:p>
                      <a:pPr algn="r"/>
                      <a:r>
                        <a:rPr lang="en-US" sz="1400" dirty="0">
                          <a:solidFill>
                            <a:schemeClr val="tx1"/>
                          </a:solidFill>
                          <a:latin typeface="+mn-lt"/>
                        </a:rPr>
                        <a:t>3 Specialist Visits</a:t>
                      </a:r>
                    </a:p>
                  </a:txBody>
                  <a:tcPr anchor="ctr"/>
                </a:tc>
                <a:tc>
                  <a:txBody>
                    <a:bodyPr/>
                    <a:lstStyle/>
                    <a:p>
                      <a:pPr algn="ctr"/>
                      <a:r>
                        <a:rPr lang="en-US" sz="1400" dirty="0">
                          <a:latin typeface="Avenir Next LT Pro" panose="020B0504020202020204" pitchFamily="34" charset="0"/>
                        </a:rPr>
                        <a:t>$150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venir Next LT Pro" panose="020B0504020202020204" pitchFamily="34" charset="0"/>
                        </a:rPr>
                        <a:t>~ $840</a:t>
                      </a:r>
                    </a:p>
                  </a:txBody>
                  <a:tcPr anchor="ctr"/>
                </a:tc>
                <a:tc>
                  <a:txBody>
                    <a:bodyPr/>
                    <a:lstStyle/>
                    <a:p>
                      <a:pPr algn="ctr"/>
                      <a:r>
                        <a:rPr lang="en-US" sz="1400" dirty="0">
                          <a:latin typeface="Avenir Next LT Pro" panose="020B0504020202020204" pitchFamily="34" charset="0"/>
                        </a:rPr>
                        <a:t>~ $672</a:t>
                      </a:r>
                    </a:p>
                  </a:txBody>
                  <a:tcPr anchor="ctr"/>
                </a:tc>
                <a:extLst>
                  <a:ext uri="{0D108BD9-81ED-4DB2-BD59-A6C34878D82A}">
                    <a16:rowId xmlns:a16="http://schemas.microsoft.com/office/drawing/2014/main" val="2897952702"/>
                  </a:ext>
                </a:extLst>
              </a:tr>
              <a:tr h="429789">
                <a:tc>
                  <a:txBody>
                    <a:bodyPr/>
                    <a:lstStyle/>
                    <a:p>
                      <a:pPr algn="r"/>
                      <a:r>
                        <a:rPr lang="en-US" sz="1400" dirty="0">
                          <a:latin typeface="Avenir Next LT Pro" panose="020B0504020202020204" pitchFamily="34" charset="0"/>
                        </a:rPr>
                        <a:t>1 Inpatient Stay (3 days)</a:t>
                      </a:r>
                    </a:p>
                  </a:txBody>
                  <a:tcPr anchor="ctr"/>
                </a:tc>
                <a:tc>
                  <a:txBody>
                    <a:bodyPr/>
                    <a:lstStyle/>
                    <a:p>
                      <a:pPr algn="ctr"/>
                      <a:r>
                        <a:rPr lang="en-US" sz="1400" dirty="0">
                          <a:latin typeface="Avenir Next LT Pro" panose="020B0504020202020204" pitchFamily="34" charset="0"/>
                        </a:rPr>
                        <a:t>$212</a:t>
                      </a:r>
                    </a:p>
                    <a:p>
                      <a:pPr algn="ctr"/>
                      <a:r>
                        <a:rPr lang="en-US" sz="1400" dirty="0">
                          <a:latin typeface="Avenir Next LT Pro" panose="020B0504020202020204" pitchFamily="34" charset="0"/>
                        </a:rPr>
                        <a:t> </a:t>
                      </a:r>
                      <a:r>
                        <a:rPr lang="en-US" sz="1200" dirty="0">
                          <a:latin typeface="Avenir Next LT Pro" panose="020B0504020202020204" pitchFamily="34" charset="0"/>
                        </a:rPr>
                        <a:t>(deductible hit)</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 $740 </a:t>
                      </a:r>
                    </a:p>
                    <a:p>
                      <a:pPr algn="ctr"/>
                      <a:r>
                        <a:rPr lang="en-US" sz="1200" dirty="0">
                          <a:latin typeface="Avenir Next LT Pro" panose="020B0504020202020204" pitchFamily="34" charset="0"/>
                        </a:rPr>
                        <a:t>(deductible hit)</a:t>
                      </a:r>
                    </a:p>
                  </a:txBody>
                  <a:tcPr anchor="ctr"/>
                </a:tc>
                <a:tc>
                  <a:txBody>
                    <a:bodyPr/>
                    <a:lstStyle/>
                    <a:p>
                      <a:pPr algn="ctr"/>
                      <a:r>
                        <a:rPr lang="en-US" sz="1400" dirty="0">
                          <a:latin typeface="Avenir Next LT Pro" panose="020B0504020202020204" pitchFamily="34" charset="0"/>
                        </a:rPr>
                        <a:t>~ $992</a:t>
                      </a:r>
                    </a:p>
                  </a:txBody>
                  <a:tcPr anchor="ctr"/>
                </a:tc>
                <a:extLst>
                  <a:ext uri="{0D108BD9-81ED-4DB2-BD59-A6C34878D82A}">
                    <a16:rowId xmlns:a16="http://schemas.microsoft.com/office/drawing/2014/main" val="1394529003"/>
                  </a:ext>
                </a:extLst>
              </a:tr>
              <a:tr h="429789">
                <a:tc>
                  <a:txBody>
                    <a:bodyPr/>
                    <a:lstStyle/>
                    <a:p>
                      <a:pPr algn="r"/>
                      <a:r>
                        <a:rPr lang="en-US" sz="1400" dirty="0"/>
                        <a:t>Total Cost of Services</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$500</a:t>
                      </a:r>
                    </a:p>
                  </a:txBody>
                  <a:tcPr anchor="ctr"/>
                </a:tc>
                <a:tc>
                  <a:txBody>
                    <a:bodyPr/>
                    <a:lstStyle/>
                    <a:p>
                      <a:pPr algn="ctr"/>
                      <a:r>
                        <a:rPr lang="en-US" sz="1400" dirty="0">
                          <a:latin typeface="Avenir Next LT Pro" panose="020B0504020202020204" pitchFamily="34" charset="0"/>
                        </a:rPr>
                        <a:t>$2,000</a:t>
                      </a:r>
                    </a:p>
                  </a:txBody>
                  <a:tcPr anchor="ctr"/>
                </a:tc>
                <a:tc>
                  <a:txBody>
                    <a:bodyPr/>
                    <a:lstStyle/>
                    <a:p>
                      <a:pPr algn="ctr"/>
                      <a:r>
                        <a:rPr lang="en-US" sz="1400" dirty="0">
                          <a:latin typeface="Avenir Next LT Pro" panose="020B0504020202020204" pitchFamily="34" charset="0"/>
                        </a:rPr>
                        <a:t>$2,000</a:t>
                      </a:r>
                    </a:p>
                  </a:txBody>
                  <a:tcPr anchor="ctr"/>
                </a:tc>
                <a:extLst>
                  <a:ext uri="{0D108BD9-81ED-4DB2-BD59-A6C34878D82A}">
                    <a16:rowId xmlns:a16="http://schemas.microsoft.com/office/drawing/2014/main" val="3141922090"/>
                  </a:ext>
                </a:extLst>
              </a:tr>
              <a:tr h="429789">
                <a:tc>
                  <a:txBody>
                    <a:bodyPr/>
                    <a:lstStyle/>
                    <a:p>
                      <a:pPr algn="r"/>
                      <a:r>
                        <a:rPr lang="en-US" sz="1400" dirty="0"/>
                        <a:t>HSA Dollars Available (Single)</a:t>
                      </a:r>
                    </a:p>
                    <a:p>
                      <a:pPr algn="r"/>
                      <a:r>
                        <a:rPr lang="en-US" sz="700" dirty="0">
                          <a:latin typeface="Avenir Next LT Pro" panose="020B0504020202020204" pitchFamily="34" charset="0"/>
                        </a:rPr>
                        <a:t>*Employer Contribution Amount</a:t>
                      </a:r>
                    </a:p>
                  </a:txBody>
                  <a:tcPr anchor="ctr">
                    <a:solidFill>
                      <a:schemeClr val="bg2">
                        <a:lumMod val="90000"/>
                      </a:schemeClr>
                    </a:solidFill>
                  </a:tcPr>
                </a:tc>
                <a:tc>
                  <a:txBody>
                    <a:bodyPr/>
                    <a:lstStyle/>
                    <a:p>
                      <a:pPr algn="ctr"/>
                      <a:r>
                        <a:rPr lang="en-US" sz="1400" dirty="0">
                          <a:latin typeface="Avenir Next LT Pro" panose="020B0504020202020204" pitchFamily="34" charset="0"/>
                        </a:rPr>
                        <a:t>-</a:t>
                      </a:r>
                    </a:p>
                  </a:txBody>
                  <a:tcPr anchor="ctr">
                    <a:solidFill>
                      <a:schemeClr val="bg2">
                        <a:lumMod val="90000"/>
                      </a:schemeClr>
                    </a:solidFill>
                  </a:tcPr>
                </a:tc>
                <a:tc>
                  <a:txBody>
                    <a:bodyPr/>
                    <a:lstStyle/>
                    <a:p>
                      <a:pPr algn="ctr"/>
                      <a:r>
                        <a:rPr lang="en-US" sz="1400" dirty="0">
                          <a:latin typeface="Avenir Next LT Pro" panose="020B0504020202020204" pitchFamily="34" charset="0"/>
                        </a:rPr>
                        <a:t>-</a:t>
                      </a:r>
                    </a:p>
                  </a:txBody>
                  <a:tcPr anchor="ctr">
                    <a:solidFill>
                      <a:schemeClr val="bg2">
                        <a:lumMod val="90000"/>
                      </a:schemeClr>
                    </a:solidFill>
                  </a:tcPr>
                </a:tc>
                <a:tc>
                  <a:txBody>
                    <a:bodyPr/>
                    <a:lstStyle/>
                    <a:p>
                      <a:pPr algn="ctr"/>
                      <a:r>
                        <a:rPr lang="en-US" sz="1400" dirty="0">
                          <a:latin typeface="Avenir Next LT Pro" panose="020B0504020202020204" pitchFamily="34" charset="0"/>
                        </a:rPr>
                        <a:t>$250*</a:t>
                      </a:r>
                    </a:p>
                  </a:txBody>
                  <a:tcPr anchor="ctr">
                    <a:solidFill>
                      <a:schemeClr val="bg2">
                        <a:lumMod val="90000"/>
                      </a:schemeClr>
                    </a:solidFill>
                  </a:tcPr>
                </a:tc>
                <a:extLst>
                  <a:ext uri="{0D108BD9-81ED-4DB2-BD59-A6C34878D82A}">
                    <a16:rowId xmlns:a16="http://schemas.microsoft.com/office/drawing/2014/main" val="1466875472"/>
                  </a:ext>
                </a:extLst>
              </a:tr>
              <a:tr h="429789">
                <a:tc>
                  <a:txBody>
                    <a:bodyPr/>
                    <a:lstStyle/>
                    <a:p>
                      <a:pPr algn="r"/>
                      <a:r>
                        <a:rPr lang="en-US" sz="1400" dirty="0"/>
                        <a:t>Member Responsibility</a:t>
                      </a:r>
                      <a:endParaRPr lang="en-US" sz="1400" dirty="0">
                        <a:latin typeface="Avenir Next LT Pro" panose="020B0504020202020204" pitchFamily="34" charset="0"/>
                      </a:endParaRPr>
                    </a:p>
                  </a:txBody>
                  <a:tcPr anchor="ctr">
                    <a:solidFill>
                      <a:schemeClr val="bg2">
                        <a:lumMod val="90000"/>
                      </a:schemeClr>
                    </a:solidFill>
                  </a:tcPr>
                </a:tc>
                <a:tc>
                  <a:txBody>
                    <a:bodyPr/>
                    <a:lstStyle/>
                    <a:p>
                      <a:pPr algn="ctr"/>
                      <a:r>
                        <a:rPr lang="en-US" sz="1400" dirty="0">
                          <a:latin typeface="Avenir Next LT Pro" panose="020B0504020202020204" pitchFamily="34" charset="0"/>
                        </a:rPr>
                        <a:t>$500</a:t>
                      </a:r>
                    </a:p>
                  </a:txBody>
                  <a:tcPr anchor="ctr">
                    <a:solidFill>
                      <a:schemeClr val="bg2">
                        <a:lumMod val="90000"/>
                      </a:schemeClr>
                    </a:solidFill>
                  </a:tcPr>
                </a:tc>
                <a:tc>
                  <a:txBody>
                    <a:bodyPr/>
                    <a:lstStyle/>
                    <a:p>
                      <a:pPr algn="ctr"/>
                      <a:r>
                        <a:rPr lang="en-US" sz="1400" dirty="0">
                          <a:latin typeface="Avenir Next LT Pro" panose="020B0504020202020204" pitchFamily="34" charset="0"/>
                        </a:rPr>
                        <a:t>$2,000</a:t>
                      </a:r>
                    </a:p>
                  </a:txBody>
                  <a:tcPr anchor="ctr">
                    <a:solidFill>
                      <a:schemeClr val="bg2">
                        <a:lumMod val="90000"/>
                      </a:schemeClr>
                    </a:solidFill>
                  </a:tcPr>
                </a:tc>
                <a:tc>
                  <a:txBody>
                    <a:bodyPr/>
                    <a:lstStyle/>
                    <a:p>
                      <a:pPr algn="ctr"/>
                      <a:r>
                        <a:rPr lang="en-US" sz="1400" dirty="0">
                          <a:latin typeface="Avenir Next LT Pro" panose="020B0504020202020204" pitchFamily="34" charset="0"/>
                        </a:rPr>
                        <a:t>$1,750</a:t>
                      </a:r>
                    </a:p>
                  </a:txBody>
                  <a:tcPr anchor="ctr">
                    <a:solidFill>
                      <a:schemeClr val="bg2">
                        <a:lumMod val="90000"/>
                      </a:schemeClr>
                    </a:solidFill>
                  </a:tcPr>
                </a:tc>
                <a:extLst>
                  <a:ext uri="{0D108BD9-81ED-4DB2-BD59-A6C34878D82A}">
                    <a16:rowId xmlns:a16="http://schemas.microsoft.com/office/drawing/2014/main" val="3483226513"/>
                  </a:ext>
                </a:extLst>
              </a:tr>
              <a:tr h="429789">
                <a:tc>
                  <a:txBody>
                    <a:bodyPr/>
                    <a:lstStyle/>
                    <a:p>
                      <a:pPr algn="r"/>
                      <a:r>
                        <a:rPr lang="en-US" sz="1400" dirty="0"/>
                        <a:t>Annual Payroll Contribution (Employee Only)</a:t>
                      </a:r>
                      <a:endParaRPr lang="en-US" sz="1400" dirty="0">
                        <a:latin typeface="Avenir Next LT Pro" panose="020B0504020202020204" pitchFamily="34" charset="0"/>
                      </a:endParaRPr>
                    </a:p>
                  </a:txBody>
                  <a:tcPr anchor="ctr"/>
                </a:tc>
                <a:tc>
                  <a:txBody>
                    <a:bodyPr/>
                    <a:lstStyle/>
                    <a:p>
                      <a:pPr algn="ctr"/>
                      <a:r>
                        <a:rPr lang="en-US" sz="1400" dirty="0">
                          <a:latin typeface="Avenir Next LT Pro" panose="020B0504020202020204" pitchFamily="34" charset="0"/>
                        </a:rPr>
                        <a:t>$1,440</a:t>
                      </a:r>
                    </a:p>
                  </a:txBody>
                  <a:tcPr anchor="ctr"/>
                </a:tc>
                <a:tc>
                  <a:txBody>
                    <a:bodyPr/>
                    <a:lstStyle/>
                    <a:p>
                      <a:pPr algn="ctr"/>
                      <a:r>
                        <a:rPr lang="en-US" sz="1400" dirty="0">
                          <a:latin typeface="Avenir Next LT Pro" panose="020B0504020202020204" pitchFamily="34" charset="0"/>
                        </a:rPr>
                        <a:t>$720</a:t>
                      </a:r>
                    </a:p>
                  </a:txBody>
                  <a:tcPr anchor="ctr"/>
                </a:tc>
                <a:tc>
                  <a:txBody>
                    <a:bodyPr/>
                    <a:lstStyle/>
                    <a:p>
                      <a:pPr algn="ctr"/>
                      <a:r>
                        <a:rPr lang="en-US" sz="1400" dirty="0">
                          <a:latin typeface="Avenir Next LT Pro" panose="020B0504020202020204" pitchFamily="34" charset="0"/>
                        </a:rPr>
                        <a:t>$0</a:t>
                      </a:r>
                    </a:p>
                  </a:txBody>
                  <a:tcPr anchor="ctr"/>
                </a:tc>
                <a:extLst>
                  <a:ext uri="{0D108BD9-81ED-4DB2-BD59-A6C34878D82A}">
                    <a16:rowId xmlns:a16="http://schemas.microsoft.com/office/drawing/2014/main" val="1670204666"/>
                  </a:ext>
                </a:extLst>
              </a:tr>
              <a:tr h="429789">
                <a:tc>
                  <a:txBody>
                    <a:bodyPr/>
                    <a:lstStyle/>
                    <a:p>
                      <a:pPr algn="r"/>
                      <a:r>
                        <a:rPr lang="en-US" sz="1400" dirty="0"/>
                        <a:t>Total Member Cost</a:t>
                      </a:r>
                      <a:endParaRPr lang="en-US" sz="1400" dirty="0">
                        <a:latin typeface="Avenir Next LT Pro" panose="020B0504020202020204" pitchFamily="34" charset="0"/>
                      </a:endParaRPr>
                    </a:p>
                  </a:txBody>
                  <a:tcPr anchor="ctr">
                    <a:solidFill>
                      <a:schemeClr val="bg1">
                        <a:lumMod val="85000"/>
                      </a:schemeClr>
                    </a:solidFill>
                  </a:tcPr>
                </a:tc>
                <a:tc>
                  <a:txBody>
                    <a:bodyPr/>
                    <a:lstStyle/>
                    <a:p>
                      <a:pPr algn="ctr"/>
                      <a:r>
                        <a:rPr lang="en-US" sz="1400" dirty="0">
                          <a:latin typeface="Avenir Next LT Pro" panose="020B0504020202020204" pitchFamily="34" charset="0"/>
                        </a:rPr>
                        <a:t>$1,940</a:t>
                      </a:r>
                    </a:p>
                  </a:txBody>
                  <a:tcPr anchor="ctr">
                    <a:solidFill>
                      <a:schemeClr val="bg1">
                        <a:lumMod val="85000"/>
                      </a:schemeClr>
                    </a:solidFill>
                  </a:tcPr>
                </a:tc>
                <a:tc>
                  <a:txBody>
                    <a:bodyPr/>
                    <a:lstStyle/>
                    <a:p>
                      <a:pPr algn="ctr"/>
                      <a:r>
                        <a:rPr lang="en-US" sz="1400" b="0" dirty="0">
                          <a:solidFill>
                            <a:schemeClr val="tx1"/>
                          </a:solidFill>
                          <a:latin typeface="Avenir Next LT Pro" panose="020B0504020202020204" pitchFamily="34" charset="0"/>
                        </a:rPr>
                        <a:t>$2,720</a:t>
                      </a:r>
                    </a:p>
                  </a:txBody>
                  <a:tcPr anchor="ctr">
                    <a:solidFill>
                      <a:schemeClr val="bg1">
                        <a:lumMod val="85000"/>
                      </a:schemeClr>
                    </a:solidFill>
                  </a:tcPr>
                </a:tc>
                <a:tc>
                  <a:txBody>
                    <a:bodyPr/>
                    <a:lstStyle/>
                    <a:p>
                      <a:pPr algn="ctr"/>
                      <a:r>
                        <a:rPr lang="en-US" sz="1400" b="1" dirty="0">
                          <a:solidFill>
                            <a:srgbClr val="00B050"/>
                          </a:solidFill>
                          <a:latin typeface="Avenir Next LT Pro" panose="020B0504020202020204" pitchFamily="34" charset="0"/>
                        </a:rPr>
                        <a:t>$1,750</a:t>
                      </a:r>
                    </a:p>
                  </a:txBody>
                  <a:tcPr anchor="ctr">
                    <a:solidFill>
                      <a:schemeClr val="bg1">
                        <a:lumMod val="85000"/>
                      </a:schemeClr>
                    </a:solidFill>
                  </a:tcPr>
                </a:tc>
                <a:extLst>
                  <a:ext uri="{0D108BD9-81ED-4DB2-BD59-A6C34878D82A}">
                    <a16:rowId xmlns:a16="http://schemas.microsoft.com/office/drawing/2014/main" val="2423459807"/>
                  </a:ext>
                </a:extLst>
              </a:tr>
            </a:tbl>
          </a:graphicData>
        </a:graphic>
      </p:graphicFrame>
      <p:sp>
        <p:nvSpPr>
          <p:cNvPr id="4" name="TextBox 3">
            <a:extLst>
              <a:ext uri="{FF2B5EF4-FFF2-40B4-BE49-F238E27FC236}">
                <a16:creationId xmlns:a16="http://schemas.microsoft.com/office/drawing/2014/main" id="{0794EE10-DB30-FE84-D7E9-A745AF34DC6B}"/>
              </a:ext>
            </a:extLst>
          </p:cNvPr>
          <p:cNvSpPr txBox="1"/>
          <p:nvPr/>
        </p:nvSpPr>
        <p:spPr>
          <a:xfrm>
            <a:off x="337982" y="6481027"/>
            <a:ext cx="8181394" cy="369332"/>
          </a:xfrm>
          <a:prstGeom prst="rect">
            <a:avLst/>
          </a:prstGeom>
          <a:noFill/>
        </p:spPr>
        <p:txBody>
          <a:bodyPr wrap="square" rtlCol="0">
            <a:spAutoFit/>
          </a:bodyPr>
          <a:lstStyle/>
          <a:p>
            <a:r>
              <a:rPr lang="en-US" sz="900" dirty="0"/>
              <a:t>*If an employee contributes at least $250 to their HSA on the HDHP Basic Plan, American Crane will match this contribution with </a:t>
            </a:r>
            <a:r>
              <a:rPr lang="en-US" sz="900" b="1" dirty="0"/>
              <a:t>$250</a:t>
            </a:r>
            <a:r>
              <a:rPr lang="en-US" sz="900" dirty="0"/>
              <a:t>. This contribution has a </a:t>
            </a:r>
            <a:r>
              <a:rPr lang="en-US" sz="900" b="1" dirty="0"/>
              <a:t>90-day probationary period for new hires</a:t>
            </a:r>
            <a:r>
              <a:rPr lang="en-US" sz="900" dirty="0"/>
              <a:t>.</a:t>
            </a:r>
          </a:p>
        </p:txBody>
      </p:sp>
    </p:spTree>
    <p:extLst>
      <p:ext uri="{BB962C8B-B14F-4D97-AF65-F5344CB8AC3E}">
        <p14:creationId xmlns:p14="http://schemas.microsoft.com/office/powerpoint/2010/main" val="87017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7F307-AC79-C1F4-A51B-831C1E00BA06}"/>
            </a:ext>
          </a:extLst>
        </p:cNvPr>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a:extLst>
              <a:ext uri="{FF2B5EF4-FFF2-40B4-BE49-F238E27FC236}">
                <a16:creationId xmlns:a16="http://schemas.microsoft.com/office/drawing/2014/main" id="{6E8D4EE4-3B79-A7C8-FCEE-06D97E718885}"/>
              </a:ext>
            </a:extLst>
          </p:cNvPr>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a:p>
        </p:txBody>
      </p:sp>
      <p:sp>
        <p:nvSpPr>
          <p:cNvPr id="5" name="Title 9">
            <a:extLst>
              <a:ext uri="{FF2B5EF4-FFF2-40B4-BE49-F238E27FC236}">
                <a16:creationId xmlns:a16="http://schemas.microsoft.com/office/drawing/2014/main" id="{37E74BF5-6929-D156-0DA5-4C06B4C27530}"/>
              </a:ext>
            </a:extLst>
          </p:cNvPr>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a:solidFill>
                <a:schemeClr val="accent1">
                  <a:lumMod val="60000"/>
                  <a:lumOff val="40000"/>
                </a:schemeClr>
              </a:solidFill>
              <a:latin typeface="Cambria" pitchFamily="18" charset="0"/>
              <a:ea typeface="+mj-ea"/>
              <a:cs typeface="+mj-cs"/>
            </a:endParaRPr>
          </a:p>
        </p:txBody>
      </p:sp>
      <p:sp>
        <p:nvSpPr>
          <p:cNvPr id="7" name="Wave 6">
            <a:extLst>
              <a:ext uri="{FF2B5EF4-FFF2-40B4-BE49-F238E27FC236}">
                <a16:creationId xmlns:a16="http://schemas.microsoft.com/office/drawing/2014/main" id="{D412AE2F-9998-F431-FAAE-4154B4458FC1}"/>
              </a:ext>
            </a:extLst>
          </p:cNvPr>
          <p:cNvSpPr/>
          <p:nvPr/>
        </p:nvSpPr>
        <p:spPr>
          <a:xfrm>
            <a:off x="-152400" y="22860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a:extLst>
              <a:ext uri="{FF2B5EF4-FFF2-40B4-BE49-F238E27FC236}">
                <a16:creationId xmlns:a16="http://schemas.microsoft.com/office/drawing/2014/main" id="{DDD14093-59D1-3A00-7290-2EEAFF1AD5A6}"/>
              </a:ext>
            </a:extLst>
          </p:cNvPr>
          <p:cNvSpPr txBox="1">
            <a:spLocks/>
          </p:cNvSpPr>
          <p:nvPr/>
        </p:nvSpPr>
        <p:spPr>
          <a:xfrm>
            <a:off x="918712" y="3048000"/>
            <a:ext cx="7306574" cy="990600"/>
          </a:xfrm>
          <a:prstGeom prst="rect">
            <a:avLst/>
          </a:prstGeom>
        </p:spPr>
        <p:txBody>
          <a:bodyPr anchor="ctr">
            <a:noAutofit/>
          </a:bodyPr>
          <a:lstStyle/>
          <a:p>
            <a:pPr algn="ctr" fontAlgn="auto">
              <a:spcAft>
                <a:spcPts val="0"/>
              </a:spcAft>
              <a:defRPr/>
            </a:pPr>
            <a:r>
              <a:rPr lang="en-US" sz="4000" b="1" dirty="0">
                <a:solidFill>
                  <a:schemeClr val="bg1"/>
                </a:solidFill>
                <a:latin typeface="Calibri" pitchFamily="34" charset="0"/>
                <a:ea typeface="+mj-ea"/>
                <a:cs typeface="+mn-cs"/>
              </a:rPr>
              <a:t>PRESCRIPTION DRUGS (Rx)</a:t>
            </a:r>
            <a:endParaRPr lang="en-US" sz="40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282525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err="1">
                <a:solidFill>
                  <a:schemeClr val="tx1"/>
                </a:solidFill>
                <a:latin typeface="TradeGothic LT Light"/>
              </a:rPr>
              <a:t>RxBenefits</a:t>
            </a:r>
            <a:endParaRPr lang="en-US" b="1">
              <a:solidFill>
                <a:schemeClr val="tx1"/>
              </a:solidFill>
              <a:latin typeface="TradeGothic LT Light"/>
            </a:endParaRPr>
          </a:p>
        </p:txBody>
      </p:sp>
      <p:sp>
        <p:nvSpPr>
          <p:cNvPr id="3" name="Rectangle 2">
            <a:extLst>
              <a:ext uri="{FF2B5EF4-FFF2-40B4-BE49-F238E27FC236}">
                <a16:creationId xmlns:a16="http://schemas.microsoft.com/office/drawing/2014/main" id="{930643ED-937D-8937-1C2F-1C80AE85EF02}"/>
              </a:ext>
            </a:extLst>
          </p:cNvPr>
          <p:cNvSpPr/>
          <p:nvPr/>
        </p:nvSpPr>
        <p:spPr>
          <a:xfrm>
            <a:off x="178904" y="1502688"/>
            <a:ext cx="8786192" cy="5355312"/>
          </a:xfrm>
          <a:prstGeom prst="rect">
            <a:avLst/>
          </a:prstGeom>
        </p:spPr>
        <p:txBody>
          <a:bodyPr wrap="square">
            <a:spAutoFit/>
          </a:bodyPr>
          <a:lstStyle/>
          <a:p>
            <a:r>
              <a:rPr lang="en-US" sz="1400" b="1" dirty="0">
                <a:latin typeface="TradeGothic LT Light" panose="02000503020000020004"/>
                <a:cs typeface="Arial" panose="020B0604020202020204" pitchFamily="34" charset="0"/>
              </a:rPr>
              <a:t>Pharmacy benefits will be administered by RxBenefits in partnership with Express Scripts</a:t>
            </a:r>
          </a:p>
          <a:p>
            <a:pPr marL="461963" lvl="1" indent="-231775">
              <a:buFont typeface="Wingdings" panose="05000000000000000000" pitchFamily="2" charset="2"/>
              <a:buChar char="ü"/>
            </a:pPr>
            <a:r>
              <a:rPr lang="en-US" sz="1400" dirty="0">
                <a:latin typeface="TradeGothic LT Light" panose="02000503020000020004"/>
                <a:cs typeface="Arial" panose="020B0604020202020204" pitchFamily="34" charset="0"/>
              </a:rPr>
              <a:t>The RxBenefits service model delivers enhanced safety, better cost savings, and top-notch customer service</a:t>
            </a:r>
          </a:p>
          <a:p>
            <a:pPr marL="461963" lvl="1" indent="-231775">
              <a:buFont typeface="Wingdings" panose="05000000000000000000" pitchFamily="2" charset="2"/>
              <a:buChar char="ü"/>
            </a:pPr>
            <a:r>
              <a:rPr lang="en-US" sz="1400" dirty="0">
                <a:latin typeface="TradeGothic LT Light" panose="02000503020000020004"/>
                <a:cs typeface="Arial" panose="020B0604020202020204" pitchFamily="34" charset="0"/>
              </a:rPr>
              <a:t>With Express Scripts, you’ll have access to a massive network of more than 60,000 pharmacies nationwide</a:t>
            </a:r>
          </a:p>
          <a:p>
            <a:pPr lvl="1"/>
            <a:endParaRPr lang="en-US" sz="1400" dirty="0">
              <a:latin typeface="TradeGothic LT Light" panose="02000503020000020004"/>
              <a:cs typeface="Arial" panose="020B0604020202020204" pitchFamily="34" charset="0"/>
            </a:endParaRPr>
          </a:p>
          <a:p>
            <a:r>
              <a:rPr lang="en-US" sz="1400" b="1" dirty="0">
                <a:latin typeface="TradeGothic LT Light" panose="02000503020000020004"/>
                <a:cs typeface="Arial" panose="020B0604020202020204" pitchFamily="34" charset="0"/>
              </a:rPr>
              <a:t>Member Services: </a:t>
            </a:r>
            <a:r>
              <a:rPr lang="en-US" sz="1400" dirty="0">
                <a:latin typeface="TradeGothic LT Light" panose="02000503020000020004"/>
                <a:cs typeface="Arial" panose="020B0604020202020204" pitchFamily="34" charset="0"/>
              </a:rPr>
              <a:t>Can</a:t>
            </a:r>
            <a:r>
              <a:rPr lang="en-US" sz="1400" b="1" dirty="0">
                <a:latin typeface="TradeGothic LT Light" panose="02000503020000020004"/>
                <a:cs typeface="Arial" panose="020B0604020202020204" pitchFamily="34" charset="0"/>
              </a:rPr>
              <a:t> </a:t>
            </a:r>
            <a:r>
              <a:rPr lang="en-US" sz="1400" dirty="0">
                <a:latin typeface="TradeGothic LT Light" panose="02000503020000020004"/>
                <a:cs typeface="Arial" panose="020B0604020202020204" pitchFamily="34" charset="0"/>
              </a:rPr>
              <a:t>be reached at (</a:t>
            </a:r>
            <a:r>
              <a:rPr lang="en-US" sz="1400" b="1" dirty="0">
                <a:latin typeface="TradeGothic LT Light" panose="02000503020000020004"/>
                <a:cs typeface="Arial" panose="020B0604020202020204" pitchFamily="34" charset="0"/>
              </a:rPr>
              <a:t>800) 334-8134</a:t>
            </a:r>
            <a:r>
              <a:rPr lang="en-US" sz="1400" dirty="0">
                <a:latin typeface="TradeGothic LT Light" panose="02000503020000020004"/>
                <a:cs typeface="Arial" panose="020B0604020202020204" pitchFamily="34" charset="0"/>
              </a:rPr>
              <a:t> or </a:t>
            </a:r>
            <a:r>
              <a:rPr lang="en-US" sz="1400" b="1" dirty="0">
                <a:latin typeface="TradeGothic LT Light" panose="02000503020000020004"/>
                <a:cs typeface="Arial" panose="020B0604020202020204" pitchFamily="34" charset="0"/>
                <a:hlinkClick r:id="rId3"/>
              </a:rPr>
              <a:t>RxHelp@rxbenefits.com</a:t>
            </a:r>
            <a:r>
              <a:rPr lang="en-US" sz="1400" b="1" dirty="0">
                <a:latin typeface="TradeGothic LT Light" panose="02000503020000020004"/>
                <a:cs typeface="Arial" panose="020B0604020202020204" pitchFamily="34" charset="0"/>
              </a:rPr>
              <a:t> </a:t>
            </a:r>
            <a:r>
              <a:rPr lang="en-US" sz="1400" dirty="0">
                <a:latin typeface="TradeGothic LT Light" panose="02000503020000020004"/>
                <a:cs typeface="Arial" panose="020B0604020202020204" pitchFamily="34" charset="0"/>
              </a:rPr>
              <a:t>Monday through Friday from 8:00 a.m. to 9:00 p.m. EST. After hours you may choose to transfer directly to Express Scripts. </a:t>
            </a:r>
          </a:p>
          <a:p>
            <a:endParaRPr lang="en-US" sz="1200" dirty="0">
              <a:latin typeface="TradeGothic LT Light" panose="02000503020000020004"/>
              <a:cs typeface="Arial" panose="020B0604020202020204" pitchFamily="34" charset="0"/>
            </a:endParaRPr>
          </a:p>
          <a:p>
            <a:r>
              <a:rPr lang="en-US" sz="1400" b="1" dirty="0">
                <a:latin typeface="TradeGothic LT Light" panose="02000503020000020004"/>
                <a:cs typeface="Arial" panose="020B0604020202020204" pitchFamily="34" charset="0"/>
              </a:rPr>
              <a:t>Digital Tools: </a:t>
            </a:r>
            <a:r>
              <a:rPr lang="en-US" sz="1400" dirty="0">
                <a:latin typeface="TradeGothic LT Light" panose="02000503020000020004"/>
                <a:cs typeface="Arial" panose="020B0604020202020204" pitchFamily="34" charset="0"/>
              </a:rPr>
              <a:t>Register at express-scripts.com and download the Express Scripts mobile app to manage your profile, request refills, locate pharmacies, and more!</a:t>
            </a:r>
          </a:p>
          <a:p>
            <a:pPr marL="171450" indent="-171450">
              <a:buFont typeface="Arial" panose="020B0604020202020204" pitchFamily="34" charset="0"/>
              <a:buChar char="•"/>
            </a:pPr>
            <a:endParaRPr lang="en-US" sz="1200" dirty="0">
              <a:latin typeface="TradeGothic LT Light" panose="02000503020000020004"/>
              <a:cs typeface="Arial" panose="020B0604020202020204" pitchFamily="34" charset="0"/>
            </a:endParaRPr>
          </a:p>
          <a:p>
            <a:r>
              <a:rPr lang="en-US" sz="1400" b="1" dirty="0">
                <a:latin typeface="TradeGothic LT Light" panose="02000503020000020004"/>
                <a:cs typeface="Arial" panose="020B0604020202020204" pitchFamily="34" charset="0"/>
              </a:rPr>
              <a:t>ID Card: Luminare </a:t>
            </a:r>
            <a:r>
              <a:rPr lang="en-US" sz="1400" dirty="0">
                <a:latin typeface="TradeGothic LT Light" panose="02000503020000020004"/>
                <a:cs typeface="Arial" panose="020B0604020202020204" pitchFamily="34" charset="0"/>
              </a:rPr>
              <a:t>will provide your prescription benefit ID Card. Use your ID card when filling a prescription. </a:t>
            </a:r>
          </a:p>
          <a:p>
            <a:pPr marL="171450" indent="-171450">
              <a:buFont typeface="Arial" panose="020B0604020202020204" pitchFamily="34" charset="0"/>
              <a:buChar char="•"/>
            </a:pPr>
            <a:endParaRPr lang="en-US" sz="1200" b="1" dirty="0">
              <a:latin typeface="TradeGothic LT Light" panose="02000503020000020004"/>
              <a:cs typeface="Arial" panose="020B0604020202020204" pitchFamily="34" charset="0"/>
            </a:endParaRPr>
          </a:p>
          <a:p>
            <a:r>
              <a:rPr lang="en-US" sz="1200" b="1" dirty="0">
                <a:latin typeface="TradeGothic LT Light" panose="02000503020000020004"/>
                <a:cs typeface="Arial" panose="020B0604020202020204" pitchFamily="34" charset="0"/>
              </a:rPr>
              <a:t>Prior Authorization: </a:t>
            </a:r>
            <a:r>
              <a:rPr lang="en-US" sz="1200" dirty="0">
                <a:latin typeface="TradeGothic LT Light" panose="02000503020000020004"/>
                <a:cs typeface="Arial" panose="020B0604020202020204" pitchFamily="34" charset="0"/>
              </a:rPr>
              <a:t>Certain medications require PA before the prescription can be filled. The PA review process helps ensure FDA prescribing guidelines are met and that you receive the safest and most appropriate drug therapy. If you currently take a medication requiring a PA, you may need to secure a new one. Be sure to keep a two-week supply on hand and contact RxBenefits at (800) 334-8134 to confirm whether a new PA is required.</a:t>
            </a:r>
          </a:p>
          <a:p>
            <a:pPr marL="171450" indent="-171450">
              <a:buFont typeface="Arial" panose="020B0604020202020204" pitchFamily="34" charset="0"/>
              <a:buChar char="•"/>
            </a:pPr>
            <a:endParaRPr lang="en-US" sz="1200" b="1" dirty="0">
              <a:latin typeface="TradeGothic LT Light" panose="02000503020000020004"/>
              <a:cs typeface="Arial" panose="020B0604020202020204" pitchFamily="34" charset="0"/>
            </a:endParaRPr>
          </a:p>
          <a:p>
            <a:r>
              <a:rPr lang="en-US" sz="1200" b="1" dirty="0">
                <a:latin typeface="TradeGothic LT Light" panose="02000503020000020004"/>
                <a:cs typeface="Arial" panose="020B0604020202020204" pitchFamily="34" charset="0"/>
              </a:rPr>
              <a:t>Maintenance Medications: </a:t>
            </a:r>
            <a:r>
              <a:rPr lang="en-US" sz="1200" dirty="0">
                <a:latin typeface="TradeGothic LT Light" panose="02000503020000020004"/>
                <a:cs typeface="Arial" panose="020B0604020202020204" pitchFamily="34" charset="0"/>
              </a:rPr>
              <a:t>Treat ongoing conditions like diabetes, high blood pressure, and asthma. In addition to local retail pharmacy access, your prescription benefit coverage allows these medications to be filled by mail. </a:t>
            </a:r>
          </a:p>
          <a:p>
            <a:endParaRPr lang="en-US" sz="1200" b="1" dirty="0">
              <a:latin typeface="TradeGothic LT Light" panose="02000503020000020004"/>
              <a:cs typeface="Arial" panose="020B0604020202020204" pitchFamily="34" charset="0"/>
            </a:endParaRPr>
          </a:p>
          <a:p>
            <a:r>
              <a:rPr lang="en-US" sz="1200" b="1" dirty="0">
                <a:latin typeface="TradeGothic LT Light" panose="02000503020000020004"/>
                <a:cs typeface="Arial" panose="020B0604020202020204" pitchFamily="34" charset="0"/>
              </a:rPr>
              <a:t>Mail Order Provides: </a:t>
            </a:r>
          </a:p>
          <a:p>
            <a:pPr marL="461963" lvl="1" indent="-231775">
              <a:buFont typeface="Wingdings" panose="05000000000000000000" pitchFamily="2" charset="2"/>
              <a:buChar char="ü"/>
            </a:pPr>
            <a:r>
              <a:rPr lang="en-US" sz="1200" dirty="0">
                <a:latin typeface="TradeGothic LT Light" panose="02000503020000020004"/>
                <a:cs typeface="Arial" panose="020B0604020202020204" pitchFamily="34" charset="0"/>
              </a:rPr>
              <a:t>Free delivery to your home of up to a 90-day supply </a:t>
            </a:r>
          </a:p>
          <a:p>
            <a:pPr marL="461963" lvl="1" indent="-231775">
              <a:buFont typeface="Wingdings" panose="05000000000000000000" pitchFamily="2" charset="2"/>
              <a:buChar char="ü"/>
            </a:pPr>
            <a:r>
              <a:rPr lang="en-US" sz="1200" dirty="0">
                <a:latin typeface="TradeGothic LT Light" panose="02000503020000020004"/>
                <a:cs typeface="Arial" panose="020B0604020202020204" pitchFamily="34" charset="0"/>
              </a:rPr>
              <a:t>Confidential, tamper-resistant, and temperature-controlled packaging </a:t>
            </a:r>
          </a:p>
          <a:p>
            <a:pPr marL="461963" lvl="1" indent="-231775">
              <a:buFont typeface="Wingdings" panose="05000000000000000000" pitchFamily="2" charset="2"/>
              <a:buChar char="ü"/>
            </a:pPr>
            <a:r>
              <a:rPr lang="en-US" sz="1200" dirty="0">
                <a:latin typeface="TradeGothic LT Light" panose="02000503020000020004"/>
                <a:cs typeface="Arial" panose="020B0604020202020204" pitchFamily="34" charset="0"/>
              </a:rPr>
              <a:t>Convenient refill requests online or by phone </a:t>
            </a:r>
          </a:p>
          <a:p>
            <a:pPr marL="461963" lvl="1" indent="-231775">
              <a:buFont typeface="Wingdings" panose="05000000000000000000" pitchFamily="2" charset="2"/>
              <a:buChar char="ü"/>
            </a:pPr>
            <a:r>
              <a:rPr lang="en-US" sz="1200" dirty="0">
                <a:latin typeface="TradeGothic LT Light" panose="02000503020000020004"/>
                <a:cs typeface="Arial" panose="020B0604020202020204" pitchFamily="34" charset="0"/>
              </a:rPr>
              <a:t>24/7 access to a registered pharmacist </a:t>
            </a:r>
          </a:p>
          <a:p>
            <a:pPr marL="174625" lvl="1"/>
            <a:r>
              <a:rPr lang="en-US" sz="1200" b="1" dirty="0">
                <a:latin typeface="TradeGothic LT Light" panose="02000503020000020004"/>
                <a:cs typeface="Arial" panose="020B0604020202020204" pitchFamily="34" charset="0"/>
              </a:rPr>
              <a:t>New or initial orders may take 10-14 business days to process. Be sure to have at least a two-week supply on hand when submitting a new Mail Order request. </a:t>
            </a:r>
          </a:p>
        </p:txBody>
      </p:sp>
    </p:spTree>
    <p:extLst>
      <p:ext uri="{BB962C8B-B14F-4D97-AF65-F5344CB8AC3E}">
        <p14:creationId xmlns:p14="http://schemas.microsoft.com/office/powerpoint/2010/main" val="184458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65B2F-9EF4-385A-6181-FD56DDBC2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81C11-11BF-B893-6EA2-D29ACF6F13DE}"/>
              </a:ext>
            </a:extLst>
          </p:cNvPr>
          <p:cNvSpPr>
            <a:spLocks noGrp="1"/>
          </p:cNvSpPr>
          <p:nvPr>
            <p:ph type="title"/>
          </p:nvPr>
        </p:nvSpPr>
        <p:spPr/>
        <p:txBody>
          <a:bodyPr/>
          <a:lstStyle/>
          <a:p>
            <a:pPr algn="ctr"/>
            <a:r>
              <a:rPr lang="en-US" b="1" dirty="0" err="1">
                <a:solidFill>
                  <a:schemeClr val="tx1"/>
                </a:solidFill>
                <a:latin typeface="TradeGothic LT Light"/>
              </a:rPr>
              <a:t>SaveOnSP</a:t>
            </a:r>
            <a:endParaRPr lang="en-US" b="1" dirty="0">
              <a:solidFill>
                <a:schemeClr val="tx1"/>
              </a:solidFill>
              <a:latin typeface="TradeGothic LT Light"/>
            </a:endParaRPr>
          </a:p>
        </p:txBody>
      </p:sp>
      <p:sp>
        <p:nvSpPr>
          <p:cNvPr id="3" name="Rectangle 2">
            <a:extLst>
              <a:ext uri="{FF2B5EF4-FFF2-40B4-BE49-F238E27FC236}">
                <a16:creationId xmlns:a16="http://schemas.microsoft.com/office/drawing/2014/main" id="{48CC2EA4-CE01-6264-F86A-5C396A21FB24}"/>
              </a:ext>
            </a:extLst>
          </p:cNvPr>
          <p:cNvSpPr/>
          <p:nvPr/>
        </p:nvSpPr>
        <p:spPr>
          <a:xfrm>
            <a:off x="66761" y="1817741"/>
            <a:ext cx="5376507" cy="4401205"/>
          </a:xfrm>
          <a:prstGeom prst="rect">
            <a:avLst/>
          </a:prstGeom>
        </p:spPr>
        <p:txBody>
          <a:bodyPr wrap="square">
            <a:spAutoFit/>
          </a:bodyPr>
          <a:lstStyle/>
          <a:p>
            <a:r>
              <a:rPr lang="en-US" sz="1400" b="1" dirty="0"/>
              <a:t>Specialty medications can cost a lot of money. That’s why your plan offers a program called </a:t>
            </a:r>
            <a:r>
              <a:rPr lang="en-US" sz="1400" b="1" dirty="0" err="1"/>
              <a:t>SaveOnSP</a:t>
            </a:r>
            <a:r>
              <a:rPr lang="en-US" sz="1400" b="1" dirty="0"/>
              <a:t>, to lower your out-of-pocket costs to $0. </a:t>
            </a:r>
          </a:p>
          <a:p>
            <a:endParaRPr lang="en-US" sz="1400" b="1" dirty="0"/>
          </a:p>
          <a:p>
            <a:endParaRPr lang="en-US" sz="1400" b="1" dirty="0"/>
          </a:p>
          <a:p>
            <a:r>
              <a:rPr lang="en-US" sz="1400" dirty="0"/>
              <a:t>Over </a:t>
            </a:r>
            <a:r>
              <a:rPr lang="en-US" sz="1400" b="1" dirty="0"/>
              <a:t>300</a:t>
            </a:r>
            <a:r>
              <a:rPr lang="en-US" sz="1400" dirty="0"/>
              <a:t> </a:t>
            </a:r>
            <a:r>
              <a:rPr lang="en-US" sz="1400" b="1" dirty="0"/>
              <a:t>specialty medications </a:t>
            </a:r>
            <a:r>
              <a:rPr lang="en-US" sz="1400" dirty="0"/>
              <a:t>are eligible for the </a:t>
            </a:r>
            <a:r>
              <a:rPr lang="en-US" sz="1400" dirty="0" err="1"/>
              <a:t>SaveOnSP</a:t>
            </a:r>
            <a:r>
              <a:rPr lang="en-US" sz="1400" dirty="0"/>
              <a:t> program. </a:t>
            </a:r>
          </a:p>
          <a:p>
            <a:endParaRPr lang="en-US" sz="1400" b="1" dirty="0"/>
          </a:p>
          <a:p>
            <a:r>
              <a:rPr lang="en-US" sz="1400" dirty="0"/>
              <a:t>Conditions covered by </a:t>
            </a:r>
            <a:r>
              <a:rPr lang="en-US" sz="1400" b="1" dirty="0" err="1"/>
              <a:t>SaveOnSP</a:t>
            </a:r>
            <a:r>
              <a:rPr lang="en-US" sz="1400" dirty="0"/>
              <a:t> include, but are not limited to:</a:t>
            </a:r>
          </a:p>
          <a:p>
            <a:endParaRPr lang="en-US" sz="1400" b="1" dirty="0"/>
          </a:p>
          <a:p>
            <a:pPr marL="171450" indent="-171450">
              <a:buFont typeface="Arial" panose="020B0604020202020204" pitchFamily="34" charset="0"/>
              <a:buChar char="•"/>
            </a:pPr>
            <a:r>
              <a:rPr lang="en-US" sz="1400" dirty="0"/>
              <a:t>Hepatitis C</a:t>
            </a:r>
          </a:p>
          <a:p>
            <a:pPr marL="171450" indent="-171450">
              <a:buFont typeface="Arial" panose="020B0604020202020204" pitchFamily="34" charset="0"/>
              <a:buChar char="•"/>
            </a:pPr>
            <a:r>
              <a:rPr lang="en-US" sz="1400" dirty="0"/>
              <a:t>Multiple Sclerosis</a:t>
            </a:r>
          </a:p>
          <a:p>
            <a:pPr marL="171450" indent="-171450">
              <a:buFont typeface="Arial" panose="020B0604020202020204" pitchFamily="34" charset="0"/>
              <a:buChar char="•"/>
            </a:pPr>
            <a:r>
              <a:rPr lang="en-US" sz="1400" dirty="0"/>
              <a:t>Psoriasis</a:t>
            </a:r>
          </a:p>
          <a:p>
            <a:pPr marL="171450" indent="-171450">
              <a:buFont typeface="Arial" panose="020B0604020202020204" pitchFamily="34" charset="0"/>
              <a:buChar char="•"/>
            </a:pPr>
            <a:r>
              <a:rPr lang="en-US" sz="1400" dirty="0"/>
              <a:t>Inflammatory Bowel Disease</a:t>
            </a:r>
          </a:p>
          <a:p>
            <a:pPr marL="171450" indent="-171450">
              <a:buFont typeface="Arial" panose="020B0604020202020204" pitchFamily="34" charset="0"/>
              <a:buChar char="•"/>
            </a:pPr>
            <a:r>
              <a:rPr lang="en-US" sz="1400" dirty="0"/>
              <a:t>Rheumatoid Arthritis</a:t>
            </a:r>
          </a:p>
          <a:p>
            <a:pPr marL="171450" indent="-171450">
              <a:buFont typeface="Arial" panose="020B0604020202020204" pitchFamily="34" charset="0"/>
              <a:buChar char="•"/>
            </a:pPr>
            <a:r>
              <a:rPr lang="en-US" sz="1400" dirty="0"/>
              <a:t>Cancer</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endParaRPr lang="en-US" sz="1400" b="1" dirty="0"/>
          </a:p>
          <a:p>
            <a:r>
              <a:rPr lang="en-US" sz="1400" b="1" dirty="0"/>
              <a:t>If you’re filling an eligible medication, </a:t>
            </a:r>
            <a:r>
              <a:rPr lang="en-US" sz="1400" b="1" u="sng" dirty="0"/>
              <a:t>a representative from </a:t>
            </a:r>
            <a:r>
              <a:rPr lang="en-US" sz="1400" b="1" u="sng" dirty="0" err="1"/>
              <a:t>SaveOnSP</a:t>
            </a:r>
            <a:r>
              <a:rPr lang="en-US" sz="1400" b="1" u="sng" dirty="0"/>
              <a:t> will contact you to discuss the program</a:t>
            </a:r>
            <a:r>
              <a:rPr lang="en-US" sz="1400" b="1" dirty="0"/>
              <a:t>.</a:t>
            </a:r>
            <a:endParaRPr lang="en-US" sz="1400" dirty="0"/>
          </a:p>
        </p:txBody>
      </p:sp>
      <p:pic>
        <p:nvPicPr>
          <p:cNvPr id="5" name="Picture 4">
            <a:extLst>
              <a:ext uri="{FF2B5EF4-FFF2-40B4-BE49-F238E27FC236}">
                <a16:creationId xmlns:a16="http://schemas.microsoft.com/office/drawing/2014/main" id="{938A71CB-2C8D-FAF5-6E64-7E1FFDC1EF38}"/>
              </a:ext>
            </a:extLst>
          </p:cNvPr>
          <p:cNvPicPr>
            <a:picLocks noChangeAspect="1"/>
          </p:cNvPicPr>
          <p:nvPr/>
        </p:nvPicPr>
        <p:blipFill>
          <a:blip r:embed="rId3"/>
          <a:stretch>
            <a:fillRect/>
          </a:stretch>
        </p:blipFill>
        <p:spPr>
          <a:xfrm>
            <a:off x="5533757" y="1875109"/>
            <a:ext cx="3543482" cy="4286470"/>
          </a:xfrm>
          <a:prstGeom prst="rect">
            <a:avLst/>
          </a:prstGeom>
        </p:spPr>
      </p:pic>
    </p:spTree>
    <p:extLst>
      <p:ext uri="{BB962C8B-B14F-4D97-AF65-F5344CB8AC3E}">
        <p14:creationId xmlns:p14="http://schemas.microsoft.com/office/powerpoint/2010/main" val="32718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tx1"/>
                </a:solidFill>
                <a:latin typeface="TradeGothic LT Light"/>
              </a:rPr>
              <a:t>Overview</a:t>
            </a:r>
          </a:p>
        </p:txBody>
      </p:sp>
      <p:graphicFrame>
        <p:nvGraphicFramePr>
          <p:cNvPr id="4" name="Diagram 3">
            <a:extLst>
              <a:ext uri="{FF2B5EF4-FFF2-40B4-BE49-F238E27FC236}">
                <a16:creationId xmlns:a16="http://schemas.microsoft.com/office/drawing/2014/main" id="{A2CC5A9E-9592-4909-8E86-505727D1565E}"/>
              </a:ext>
            </a:extLst>
          </p:cNvPr>
          <p:cNvGraphicFramePr/>
          <p:nvPr>
            <p:extLst>
              <p:ext uri="{D42A27DB-BD31-4B8C-83A1-F6EECF244321}">
                <p14:modId xmlns:p14="http://schemas.microsoft.com/office/powerpoint/2010/main" val="703761834"/>
              </p:ext>
            </p:extLst>
          </p:nvPr>
        </p:nvGraphicFramePr>
        <p:xfrm>
          <a:off x="990600" y="1828800"/>
          <a:ext cx="7010400" cy="465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44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0522-01BE-94CE-72F3-EFA82B97C187}"/>
            </a:ext>
          </a:extLst>
        </p:cNvPr>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a:extLst>
              <a:ext uri="{FF2B5EF4-FFF2-40B4-BE49-F238E27FC236}">
                <a16:creationId xmlns:a16="http://schemas.microsoft.com/office/drawing/2014/main" id="{BEA35CE1-0DA3-282C-8AA1-071FAF256713}"/>
              </a:ext>
            </a:extLst>
          </p:cNvPr>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a:p>
        </p:txBody>
      </p:sp>
      <p:sp>
        <p:nvSpPr>
          <p:cNvPr id="5" name="Title 9">
            <a:extLst>
              <a:ext uri="{FF2B5EF4-FFF2-40B4-BE49-F238E27FC236}">
                <a16:creationId xmlns:a16="http://schemas.microsoft.com/office/drawing/2014/main" id="{A7BB3461-CB01-D411-96AE-DD959F47F6C5}"/>
              </a:ext>
            </a:extLst>
          </p:cNvPr>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a:solidFill>
                <a:schemeClr val="accent1">
                  <a:lumMod val="60000"/>
                  <a:lumOff val="40000"/>
                </a:schemeClr>
              </a:solidFill>
              <a:latin typeface="Cambria" pitchFamily="18" charset="0"/>
              <a:ea typeface="+mj-ea"/>
              <a:cs typeface="+mj-cs"/>
            </a:endParaRPr>
          </a:p>
        </p:txBody>
      </p:sp>
      <p:sp>
        <p:nvSpPr>
          <p:cNvPr id="7" name="Wave 6">
            <a:extLst>
              <a:ext uri="{FF2B5EF4-FFF2-40B4-BE49-F238E27FC236}">
                <a16:creationId xmlns:a16="http://schemas.microsoft.com/office/drawing/2014/main" id="{A24D2328-5F23-613F-4A82-EE8CC2CF4779}"/>
              </a:ext>
            </a:extLst>
          </p:cNvPr>
          <p:cNvSpPr/>
          <p:nvPr/>
        </p:nvSpPr>
        <p:spPr>
          <a:xfrm>
            <a:off x="-152400" y="22860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a:extLst>
              <a:ext uri="{FF2B5EF4-FFF2-40B4-BE49-F238E27FC236}">
                <a16:creationId xmlns:a16="http://schemas.microsoft.com/office/drawing/2014/main" id="{30C2C495-5581-C45B-243C-6B53BB084F6D}"/>
              </a:ext>
            </a:extLst>
          </p:cNvPr>
          <p:cNvSpPr txBox="1">
            <a:spLocks/>
          </p:cNvSpPr>
          <p:nvPr/>
        </p:nvSpPr>
        <p:spPr>
          <a:xfrm>
            <a:off x="918712" y="3048000"/>
            <a:ext cx="7306574" cy="990600"/>
          </a:xfrm>
          <a:prstGeom prst="rect">
            <a:avLst/>
          </a:prstGeom>
        </p:spPr>
        <p:txBody>
          <a:bodyPr anchor="ctr">
            <a:noAutofit/>
          </a:bodyPr>
          <a:lstStyle/>
          <a:p>
            <a:pPr algn="ctr" fontAlgn="auto">
              <a:spcAft>
                <a:spcPts val="0"/>
              </a:spcAft>
              <a:defRPr/>
            </a:pPr>
            <a:r>
              <a:rPr lang="en-US" sz="4000" b="1" dirty="0">
                <a:solidFill>
                  <a:schemeClr val="bg1"/>
                </a:solidFill>
                <a:latin typeface="Calibri" pitchFamily="34" charset="0"/>
                <a:ea typeface="+mj-ea"/>
                <a:cs typeface="+mn-cs"/>
              </a:rPr>
              <a:t>ADDITIONAL BENEFITS</a:t>
            </a:r>
            <a:endParaRPr lang="en-US" sz="40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300072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dirty="0">
                <a:solidFill>
                  <a:schemeClr val="tx1"/>
                </a:solidFill>
                <a:latin typeface="TradeGothic LT Light"/>
              </a:rPr>
              <a:t>(NEW!) Dental Plan</a:t>
            </a:r>
          </a:p>
        </p:txBody>
      </p:sp>
      <p:graphicFrame>
        <p:nvGraphicFramePr>
          <p:cNvPr id="3" name="Table 2">
            <a:extLst>
              <a:ext uri="{FF2B5EF4-FFF2-40B4-BE49-F238E27FC236}">
                <a16:creationId xmlns:a16="http://schemas.microsoft.com/office/drawing/2014/main" id="{691CBD4C-166C-F79A-83C9-A457521AAF05}"/>
              </a:ext>
            </a:extLst>
          </p:cNvPr>
          <p:cNvGraphicFramePr>
            <a:graphicFrameLocks noGrp="1"/>
          </p:cNvGraphicFramePr>
          <p:nvPr>
            <p:extLst>
              <p:ext uri="{D42A27DB-BD31-4B8C-83A1-F6EECF244321}">
                <p14:modId xmlns:p14="http://schemas.microsoft.com/office/powerpoint/2010/main" val="2925248690"/>
              </p:ext>
            </p:extLst>
          </p:nvPr>
        </p:nvGraphicFramePr>
        <p:xfrm>
          <a:off x="1086071" y="1621467"/>
          <a:ext cx="6971857" cy="3615066"/>
        </p:xfrm>
        <a:graphic>
          <a:graphicData uri="http://schemas.openxmlformats.org/drawingml/2006/table">
            <a:tbl>
              <a:tblPr/>
              <a:tblGrid>
                <a:gridCol w="2275543">
                  <a:extLst>
                    <a:ext uri="{9D8B030D-6E8A-4147-A177-3AD203B41FA5}">
                      <a16:colId xmlns:a16="http://schemas.microsoft.com/office/drawing/2014/main" val="20000"/>
                    </a:ext>
                  </a:extLst>
                </a:gridCol>
                <a:gridCol w="2333013">
                  <a:extLst>
                    <a:ext uri="{9D8B030D-6E8A-4147-A177-3AD203B41FA5}">
                      <a16:colId xmlns:a16="http://schemas.microsoft.com/office/drawing/2014/main" val="20001"/>
                    </a:ext>
                  </a:extLst>
                </a:gridCol>
                <a:gridCol w="2363301">
                  <a:extLst>
                    <a:ext uri="{9D8B030D-6E8A-4147-A177-3AD203B41FA5}">
                      <a16:colId xmlns:a16="http://schemas.microsoft.com/office/drawing/2014/main" val="20002"/>
                    </a:ext>
                  </a:extLst>
                </a:gridCol>
              </a:tblGrid>
              <a:tr h="388108">
                <a:tc>
                  <a:txBody>
                    <a:bodyPr/>
                    <a:lstStyle/>
                    <a:p>
                      <a:pPr marR="0" indent="0" algn="ctr" rtl="0">
                        <a:lnSpc>
                          <a:spcPct val="119000"/>
                        </a:lnSpc>
                        <a:spcBef>
                          <a:spcPts val="0"/>
                        </a:spcBef>
                        <a:spcAft>
                          <a:spcPts val="0"/>
                        </a:spcAft>
                        <a:tabLst>
                          <a:tab pos="-2008936800" algn="l"/>
                          <a:tab pos="27432" algn="l"/>
                        </a:tabLst>
                      </a:pPr>
                      <a:r>
                        <a:rPr lang="en-US" sz="1400" b="1" kern="100">
                          <a:solidFill>
                            <a:srgbClr val="FFFFFF"/>
                          </a:solidFill>
                          <a:effectLst/>
                          <a:latin typeface="Calibri"/>
                        </a:rPr>
                        <a:t>Benefit Overview</a:t>
                      </a:r>
                      <a:endParaRPr lang="en-US" sz="1100" b="1" kern="1400">
                        <a:solidFill>
                          <a:srgbClr val="FFFFFF"/>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0"/>
                        </a:spcAft>
                      </a:pPr>
                      <a:r>
                        <a:rPr lang="en-US" sz="1400" b="1" kern="100">
                          <a:solidFill>
                            <a:srgbClr val="FFFFFF"/>
                          </a:solidFill>
                          <a:effectLst/>
                          <a:latin typeface="Calibri"/>
                        </a:rPr>
                        <a:t>In-Network</a:t>
                      </a:r>
                      <a:endParaRPr lang="en-US" sz="900" b="1" kern="140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0"/>
                        </a:spcAft>
                      </a:pPr>
                      <a:r>
                        <a:rPr lang="en-US" sz="1400" b="1" kern="100">
                          <a:solidFill>
                            <a:srgbClr val="FFFFFF"/>
                          </a:solidFill>
                          <a:effectLst/>
                          <a:latin typeface="Calibri"/>
                        </a:rPr>
                        <a:t>Out-of-Network</a:t>
                      </a:r>
                      <a:endParaRPr lang="en-US" sz="900" b="1" kern="140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extLst>
                  <a:ext uri="{0D108BD9-81ED-4DB2-BD59-A6C34878D82A}">
                    <a16:rowId xmlns:a16="http://schemas.microsoft.com/office/drawing/2014/main" val="10000"/>
                  </a:ext>
                </a:extLst>
              </a:tr>
              <a:tr h="552366">
                <a:tc>
                  <a:txBody>
                    <a:bodyPr/>
                    <a:lstStyle/>
                    <a:p>
                      <a:pPr marR="0" indent="0" algn="l" rtl="0">
                        <a:lnSpc>
                          <a:spcPct val="119000"/>
                        </a:lnSpc>
                        <a:spcBef>
                          <a:spcPts val="0"/>
                        </a:spcBef>
                        <a:spcAft>
                          <a:spcPts val="600"/>
                        </a:spcAft>
                        <a:tabLst>
                          <a:tab pos="10058" algn="dec"/>
                        </a:tabLst>
                      </a:pPr>
                      <a:r>
                        <a:rPr lang="en-US" sz="1400" b="1" kern="1400">
                          <a:solidFill>
                            <a:srgbClr val="000000"/>
                          </a:solidFill>
                          <a:effectLst/>
                          <a:latin typeface="Calibri"/>
                        </a:rPr>
                        <a:t>Annual Deductible</a:t>
                      </a:r>
                      <a:endParaRPr lang="en-US" sz="1000" b="1"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2">
                  <a:txBody>
                    <a:bodyPr/>
                    <a:lstStyle/>
                    <a:p>
                      <a:pPr marR="0" indent="0" algn="ctr" rtl="0">
                        <a:lnSpc>
                          <a:spcPct val="119000"/>
                        </a:lnSpc>
                        <a:spcBef>
                          <a:spcPts val="0"/>
                        </a:spcBef>
                        <a:spcAft>
                          <a:spcPts val="0"/>
                        </a:spcAft>
                      </a:pPr>
                      <a:r>
                        <a:rPr lang="en-US" sz="1400" kern="100" dirty="0">
                          <a:solidFill>
                            <a:srgbClr val="000000"/>
                          </a:solidFill>
                          <a:effectLst/>
                          <a:latin typeface="Calibri"/>
                        </a:rPr>
                        <a:t>$50 Single / $150 Family</a:t>
                      </a:r>
                      <a:endParaRPr lang="en-US" sz="900" kern="1400" dirty="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607076">
                <a:tc>
                  <a:txBody>
                    <a:bodyPr/>
                    <a:lstStyle/>
                    <a:p>
                      <a:pPr marR="0" indent="0" algn="l" rtl="0">
                        <a:lnSpc>
                          <a:spcPct val="119000"/>
                        </a:lnSpc>
                        <a:spcBef>
                          <a:spcPts val="0"/>
                        </a:spcBef>
                        <a:spcAft>
                          <a:spcPts val="600"/>
                        </a:spcAft>
                        <a:tabLst>
                          <a:tab pos="10058" algn="dec"/>
                        </a:tabLst>
                      </a:pPr>
                      <a:r>
                        <a:rPr lang="en-US" sz="1400" b="1" kern="1400">
                          <a:solidFill>
                            <a:srgbClr val="000000"/>
                          </a:solidFill>
                          <a:effectLst/>
                          <a:latin typeface="Calibri"/>
                        </a:rPr>
                        <a:t>Annual Maximum</a:t>
                      </a:r>
                      <a:endParaRPr lang="en-US" sz="1000" b="1"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2">
                  <a:txBody>
                    <a:bodyPr/>
                    <a:lstStyle/>
                    <a:p>
                      <a:pPr marR="0" indent="0" algn="ctr" rtl="0">
                        <a:lnSpc>
                          <a:spcPct val="119000"/>
                        </a:lnSpc>
                        <a:spcBef>
                          <a:spcPts val="0"/>
                        </a:spcBef>
                        <a:spcAft>
                          <a:spcPts val="0"/>
                        </a:spcAft>
                      </a:pPr>
                      <a:r>
                        <a:rPr lang="en-US" sz="1400" kern="100" dirty="0">
                          <a:solidFill>
                            <a:srgbClr val="000000"/>
                          </a:solidFill>
                          <a:effectLst/>
                          <a:latin typeface="Calibri"/>
                        </a:rPr>
                        <a:t>$2,000 per member in-network (</a:t>
                      </a:r>
                      <a:r>
                        <a:rPr lang="en-US" sz="1400" b="1" kern="100" dirty="0" err="1">
                          <a:solidFill>
                            <a:srgbClr val="000000"/>
                          </a:solidFill>
                          <a:effectLst/>
                          <a:latin typeface="Calibri"/>
                        </a:rPr>
                        <a:t>DentalGuard</a:t>
                      </a:r>
                      <a:r>
                        <a:rPr lang="en-US" sz="1400" b="1" kern="100" dirty="0">
                          <a:solidFill>
                            <a:srgbClr val="000000"/>
                          </a:solidFill>
                          <a:effectLst/>
                          <a:latin typeface="Calibri"/>
                        </a:rPr>
                        <a:t> Preferred</a:t>
                      </a:r>
                      <a:r>
                        <a:rPr lang="en-US" sz="1400" b="0" kern="100" dirty="0">
                          <a:solidFill>
                            <a:srgbClr val="000000"/>
                          </a:solidFill>
                          <a:effectLst/>
                          <a:latin typeface="Calibri"/>
                        </a:rPr>
                        <a:t>)</a:t>
                      </a:r>
                      <a:endParaRPr lang="en-US" sz="900" b="1" kern="1400" dirty="0">
                        <a:solidFill>
                          <a:srgbClr val="3E2707"/>
                        </a:solidFill>
                        <a:effectLst/>
                        <a:latin typeface="Arial"/>
                      </a:endParaRPr>
                    </a:p>
                    <a:p>
                      <a:pPr marR="0" indent="0" algn="ctr" rtl="0">
                        <a:lnSpc>
                          <a:spcPct val="119000"/>
                        </a:lnSpc>
                        <a:spcBef>
                          <a:spcPts val="0"/>
                        </a:spcBef>
                        <a:spcAft>
                          <a:spcPts val="0"/>
                        </a:spcAft>
                      </a:pPr>
                      <a:r>
                        <a:rPr lang="en-US" sz="1400" kern="100" dirty="0">
                          <a:solidFill>
                            <a:srgbClr val="000000"/>
                          </a:solidFill>
                          <a:effectLst/>
                          <a:latin typeface="Calibri"/>
                        </a:rPr>
                        <a:t>$2,000 per member out-of-network</a:t>
                      </a:r>
                      <a:endParaRPr lang="en-US" sz="900" kern="1400" dirty="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344586">
                <a:tc>
                  <a:txBody>
                    <a:bodyPr/>
                    <a:lstStyle/>
                    <a:p>
                      <a:pPr marR="0" indent="0" algn="ctr" rtl="0">
                        <a:lnSpc>
                          <a:spcPct val="119000"/>
                        </a:lnSpc>
                        <a:spcBef>
                          <a:spcPts val="0"/>
                        </a:spcBef>
                        <a:spcAft>
                          <a:spcPts val="0"/>
                        </a:spcAft>
                        <a:tabLst>
                          <a:tab pos="-2008936800" algn="l"/>
                          <a:tab pos="27432" algn="l"/>
                        </a:tabLst>
                      </a:pPr>
                      <a:r>
                        <a:rPr lang="en-US" sz="1400" b="1" kern="100">
                          <a:solidFill>
                            <a:srgbClr val="FFFFFF"/>
                          </a:solidFill>
                          <a:effectLst/>
                          <a:latin typeface="Calibri"/>
                        </a:rPr>
                        <a:t>Covered Services</a:t>
                      </a:r>
                      <a:endParaRPr lang="en-US" sz="1100" b="1" kern="1400">
                        <a:solidFill>
                          <a:srgbClr val="FFFFFF"/>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0"/>
                        </a:spcAft>
                      </a:pPr>
                      <a:r>
                        <a:rPr lang="en-US" sz="1400" b="1" kern="100">
                          <a:solidFill>
                            <a:srgbClr val="FFFFFF"/>
                          </a:solidFill>
                          <a:effectLst/>
                          <a:latin typeface="Calibri"/>
                        </a:rPr>
                        <a:t>In-Network</a:t>
                      </a:r>
                      <a:endParaRPr lang="en-US" sz="900" b="1" kern="140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0"/>
                        </a:spcAft>
                      </a:pPr>
                      <a:r>
                        <a:rPr lang="en-US" sz="1400" b="1" kern="100">
                          <a:solidFill>
                            <a:srgbClr val="FFFFFF"/>
                          </a:solidFill>
                          <a:effectLst/>
                          <a:latin typeface="Calibri"/>
                        </a:rPr>
                        <a:t>Out-of-Network</a:t>
                      </a:r>
                      <a:endParaRPr lang="en-US" sz="900" b="1" kern="140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8103"/>
                    </a:solidFill>
                  </a:tcPr>
                </a:tc>
                <a:extLst>
                  <a:ext uri="{0D108BD9-81ED-4DB2-BD59-A6C34878D82A}">
                    <a16:rowId xmlns:a16="http://schemas.microsoft.com/office/drawing/2014/main" val="10003"/>
                  </a:ext>
                </a:extLst>
              </a:tr>
              <a:tr h="344586">
                <a:tc>
                  <a:txBody>
                    <a:bodyPr/>
                    <a:lstStyle/>
                    <a:p>
                      <a:pPr marR="0" indent="0" algn="l" rtl="0">
                        <a:lnSpc>
                          <a:spcPct val="119000"/>
                        </a:lnSpc>
                        <a:spcBef>
                          <a:spcPts val="0"/>
                        </a:spcBef>
                        <a:spcAft>
                          <a:spcPts val="600"/>
                        </a:spcAft>
                        <a:tabLst>
                          <a:tab pos="10058" algn="dec"/>
                        </a:tabLst>
                      </a:pPr>
                      <a:r>
                        <a:rPr lang="en-US" sz="1400" b="1" kern="1400">
                          <a:solidFill>
                            <a:srgbClr val="000000"/>
                          </a:solidFill>
                          <a:effectLst/>
                          <a:latin typeface="Calibri"/>
                        </a:rPr>
                        <a:t>Preventative</a:t>
                      </a:r>
                      <a:endParaRPr lang="en-US" sz="1000" b="1"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100%</a:t>
                      </a:r>
                      <a:endParaRPr lang="en-US" sz="1000"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100%</a:t>
                      </a:r>
                      <a:endParaRPr lang="en-US" sz="1000"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4586">
                <a:tc>
                  <a:txBody>
                    <a:bodyPr/>
                    <a:lstStyle/>
                    <a:p>
                      <a:pPr marR="0" indent="0" algn="l" rtl="0">
                        <a:lnSpc>
                          <a:spcPct val="119000"/>
                        </a:lnSpc>
                        <a:spcBef>
                          <a:spcPts val="0"/>
                        </a:spcBef>
                        <a:spcAft>
                          <a:spcPts val="600"/>
                        </a:spcAft>
                      </a:pPr>
                      <a:r>
                        <a:rPr lang="en-US" sz="1400" b="1" kern="1400">
                          <a:solidFill>
                            <a:srgbClr val="000000"/>
                          </a:solidFill>
                          <a:effectLst/>
                          <a:latin typeface="Calibri"/>
                        </a:rPr>
                        <a:t>Basic</a:t>
                      </a:r>
                      <a:endParaRPr lang="en-US" sz="1000" b="1"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80%</a:t>
                      </a:r>
                      <a:endParaRPr lang="en-US" sz="1000"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80%</a:t>
                      </a:r>
                      <a:endParaRPr lang="en-US" sz="1000"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4586">
                <a:tc>
                  <a:txBody>
                    <a:bodyPr/>
                    <a:lstStyle/>
                    <a:p>
                      <a:pPr marR="0" indent="0" algn="l" rtl="0">
                        <a:lnSpc>
                          <a:spcPct val="119000"/>
                        </a:lnSpc>
                        <a:spcBef>
                          <a:spcPts val="0"/>
                        </a:spcBef>
                        <a:spcAft>
                          <a:spcPts val="600"/>
                        </a:spcAft>
                      </a:pPr>
                      <a:r>
                        <a:rPr lang="en-US" sz="1400" b="1" kern="1400">
                          <a:solidFill>
                            <a:srgbClr val="000000"/>
                          </a:solidFill>
                          <a:effectLst/>
                          <a:latin typeface="Calibri"/>
                        </a:rPr>
                        <a:t>Major</a:t>
                      </a:r>
                      <a:endParaRPr lang="en-US" sz="1000" b="1"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50%</a:t>
                      </a:r>
                      <a:endParaRPr lang="en-US" sz="1000"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400" kern="1400">
                          <a:solidFill>
                            <a:srgbClr val="000000"/>
                          </a:solidFill>
                          <a:effectLst/>
                          <a:latin typeface="Calibri"/>
                        </a:rPr>
                        <a:t>50%</a:t>
                      </a:r>
                      <a:endParaRPr lang="en-US" sz="1000" kern="1400">
                        <a:solidFill>
                          <a:srgbClr val="000000"/>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4586">
                <a:tc>
                  <a:txBody>
                    <a:bodyPr/>
                    <a:lstStyle/>
                    <a:p>
                      <a:pPr marL="0" marR="0" indent="0" algn="l" defTabSz="914400" rtl="0" eaLnBrk="1" latinLnBrk="0" hangingPunct="1">
                        <a:lnSpc>
                          <a:spcPct val="119000"/>
                        </a:lnSpc>
                        <a:spcBef>
                          <a:spcPts val="0"/>
                        </a:spcBef>
                        <a:spcAft>
                          <a:spcPts val="0"/>
                        </a:spcAft>
                      </a:pPr>
                      <a:r>
                        <a:rPr lang="en-US" sz="1400" b="1" kern="1400">
                          <a:solidFill>
                            <a:srgbClr val="000000"/>
                          </a:solidFill>
                          <a:effectLst/>
                          <a:latin typeface="Calibri"/>
                          <a:ea typeface="+mn-ea"/>
                          <a:cs typeface="+mn-cs"/>
                        </a:rPr>
                        <a:t>Orthodontia (up</a:t>
                      </a:r>
                      <a:r>
                        <a:rPr lang="en-US" sz="1400" b="1" kern="1400" baseline="0">
                          <a:solidFill>
                            <a:srgbClr val="000000"/>
                          </a:solidFill>
                          <a:effectLst/>
                          <a:latin typeface="Calibri"/>
                          <a:ea typeface="+mn-ea"/>
                          <a:cs typeface="+mn-cs"/>
                        </a:rPr>
                        <a:t> to age 19)</a:t>
                      </a:r>
                      <a:endParaRPr lang="en-US" sz="1400" b="1" kern="1400">
                        <a:solidFill>
                          <a:srgbClr val="000000"/>
                        </a:solidFill>
                        <a:effectLst/>
                        <a:latin typeface="Calibri"/>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indent="0" algn="ctr" defTabSz="914400" rtl="0" eaLnBrk="1" latinLnBrk="0" hangingPunct="1">
                        <a:lnSpc>
                          <a:spcPct val="119000"/>
                        </a:lnSpc>
                        <a:spcBef>
                          <a:spcPts val="0"/>
                        </a:spcBef>
                        <a:spcAft>
                          <a:spcPts val="0"/>
                        </a:spcAft>
                      </a:pPr>
                      <a:r>
                        <a:rPr lang="en-US" sz="1400" kern="1400">
                          <a:solidFill>
                            <a:srgbClr val="000000"/>
                          </a:solidFill>
                          <a:effectLst/>
                          <a:latin typeface="Calibri"/>
                          <a:ea typeface="+mn-ea"/>
                          <a:cs typeface="+mn-cs"/>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latinLnBrk="0" hangingPunct="1">
                        <a:lnSpc>
                          <a:spcPct val="119000"/>
                        </a:lnSpc>
                        <a:spcBef>
                          <a:spcPts val="0"/>
                        </a:spcBef>
                        <a:spcAft>
                          <a:spcPts val="0"/>
                        </a:spcAft>
                      </a:pPr>
                      <a:r>
                        <a:rPr lang="en-US" sz="1400" kern="1400">
                          <a:solidFill>
                            <a:srgbClr val="000000"/>
                          </a:solidFill>
                          <a:effectLst/>
                          <a:latin typeface="Calibri"/>
                          <a:ea typeface="+mn-ea"/>
                          <a:cs typeface="+mn-cs"/>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4586">
                <a:tc>
                  <a:txBody>
                    <a:bodyPr/>
                    <a:lstStyle/>
                    <a:p>
                      <a:pPr marR="0" indent="0" algn="l" rtl="0">
                        <a:lnSpc>
                          <a:spcPct val="119000"/>
                        </a:lnSpc>
                        <a:spcBef>
                          <a:spcPts val="0"/>
                        </a:spcBef>
                        <a:spcAft>
                          <a:spcPts val="600"/>
                        </a:spcAft>
                      </a:pPr>
                      <a:r>
                        <a:rPr lang="en-US" sz="1400" b="1" kern="1400">
                          <a:solidFill>
                            <a:srgbClr val="000000"/>
                          </a:solidFill>
                          <a:effectLst/>
                          <a:latin typeface="Calibri"/>
                          <a:ea typeface="+mn-ea"/>
                          <a:cs typeface="+mn-cs"/>
                        </a:rPr>
                        <a:t>Lifetime Ortho Maximum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gridSpan="2">
                  <a:txBody>
                    <a:bodyPr/>
                    <a:lstStyle/>
                    <a:p>
                      <a:pPr marR="0" indent="0" algn="ctr" rtl="0">
                        <a:lnSpc>
                          <a:spcPct val="119000"/>
                        </a:lnSpc>
                        <a:spcBef>
                          <a:spcPts val="0"/>
                        </a:spcBef>
                        <a:spcAft>
                          <a:spcPts val="600"/>
                        </a:spcAft>
                      </a:pPr>
                      <a:r>
                        <a:rPr lang="en-US" sz="1400" kern="1400" dirty="0">
                          <a:solidFill>
                            <a:srgbClr val="000000"/>
                          </a:solidFill>
                          <a:effectLst/>
                          <a:latin typeface="Calibri"/>
                          <a:ea typeface="+mn-ea"/>
                          <a:cs typeface="+mn-cs"/>
                        </a:rPr>
                        <a:t>$1,500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R="0" indent="0" algn="ctr" rtl="0">
                        <a:lnSpc>
                          <a:spcPct val="119000"/>
                        </a:lnSpc>
                        <a:spcBef>
                          <a:spcPts val="0"/>
                        </a:spcBef>
                        <a:spcAft>
                          <a:spcPts val="0"/>
                        </a:spcAft>
                      </a:pPr>
                      <a:endParaRPr lang="en-US" sz="1400" kern="1400">
                        <a:solidFill>
                          <a:srgbClr val="000000"/>
                        </a:solidFill>
                        <a:effectLst/>
                        <a:latin typeface="Calibri"/>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4" name="Picture 2" descr="Member Companies - Life Insurance Council of New York">
            <a:extLst>
              <a:ext uri="{FF2B5EF4-FFF2-40B4-BE49-F238E27FC236}">
                <a16:creationId xmlns:a16="http://schemas.microsoft.com/office/drawing/2014/main" id="{18989C9C-9716-DCE7-1982-E486B1C3DC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495897"/>
            <a:ext cx="2479168" cy="17150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0B1FF53F-95F2-36D2-0D37-B870067A2C76}"/>
              </a:ext>
            </a:extLst>
          </p:cNvPr>
          <p:cNvGraphicFramePr>
            <a:graphicFrameLocks noGrp="1"/>
          </p:cNvGraphicFramePr>
          <p:nvPr>
            <p:extLst>
              <p:ext uri="{D42A27DB-BD31-4B8C-83A1-F6EECF244321}">
                <p14:modId xmlns:p14="http://schemas.microsoft.com/office/powerpoint/2010/main" val="4130636915"/>
              </p:ext>
            </p:extLst>
          </p:nvPr>
        </p:nvGraphicFramePr>
        <p:xfrm>
          <a:off x="1086072" y="5358808"/>
          <a:ext cx="6971856" cy="1414131"/>
        </p:xfrm>
        <a:graphic>
          <a:graphicData uri="http://schemas.openxmlformats.org/drawingml/2006/table">
            <a:tbl>
              <a:tblPr/>
              <a:tblGrid>
                <a:gridCol w="2282898">
                  <a:extLst>
                    <a:ext uri="{9D8B030D-6E8A-4147-A177-3AD203B41FA5}">
                      <a16:colId xmlns:a16="http://schemas.microsoft.com/office/drawing/2014/main" val="20000"/>
                    </a:ext>
                  </a:extLst>
                </a:gridCol>
                <a:gridCol w="2339163">
                  <a:extLst>
                    <a:ext uri="{9D8B030D-6E8A-4147-A177-3AD203B41FA5}">
                      <a16:colId xmlns:a16="http://schemas.microsoft.com/office/drawing/2014/main" val="20001"/>
                    </a:ext>
                  </a:extLst>
                </a:gridCol>
                <a:gridCol w="2349795">
                  <a:extLst>
                    <a:ext uri="{9D8B030D-6E8A-4147-A177-3AD203B41FA5}">
                      <a16:colId xmlns:a16="http://schemas.microsoft.com/office/drawing/2014/main" val="20002"/>
                    </a:ext>
                  </a:extLst>
                </a:gridCol>
              </a:tblGrid>
              <a:tr h="313071">
                <a:tc gridSpan="3">
                  <a:txBody>
                    <a:bodyPr/>
                    <a:lstStyle/>
                    <a:p>
                      <a:pPr marR="0" indent="0" algn="ctr" rtl="0">
                        <a:lnSpc>
                          <a:spcPct val="119000"/>
                        </a:lnSpc>
                        <a:spcBef>
                          <a:spcPts val="0"/>
                        </a:spcBef>
                        <a:spcAft>
                          <a:spcPts val="0"/>
                        </a:spcAft>
                      </a:pPr>
                      <a:r>
                        <a:rPr lang="en-US" sz="1600" b="1" kern="1400" dirty="0">
                          <a:solidFill>
                            <a:srgbClr val="0D0D0D"/>
                          </a:solidFill>
                          <a:effectLst/>
                          <a:latin typeface="Calibri"/>
                        </a:rPr>
                        <a:t>Guardian Dental - Employee Contributions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265">
                <a:tc>
                  <a:txBody>
                    <a:bodyPr/>
                    <a:lstStyle/>
                    <a:p>
                      <a:pPr marR="0" indent="0" algn="ctr" rtl="0">
                        <a:lnSpc>
                          <a:spcPct val="119000"/>
                        </a:lnSpc>
                        <a:spcBef>
                          <a:spcPts val="0"/>
                        </a:spcBef>
                        <a:spcAft>
                          <a:spcPts val="1400"/>
                        </a:spcAft>
                      </a:pPr>
                      <a:r>
                        <a:rPr lang="en-US" sz="1400" b="1" kern="1400" dirty="0">
                          <a:solidFill>
                            <a:srgbClr val="FFFFFF"/>
                          </a:solidFill>
                          <a:effectLst/>
                          <a:latin typeface="Calibri"/>
                        </a:rPr>
                        <a:t>Coverage Level</a:t>
                      </a:r>
                      <a:endParaRPr lang="en-US" sz="1000" kern="1400"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400" b="1" kern="1400" dirty="0">
                          <a:solidFill>
                            <a:srgbClr val="FFFFFF"/>
                          </a:solidFill>
                          <a:effectLst/>
                          <a:latin typeface="Calibri"/>
                        </a:rPr>
                        <a:t>Weekly Cost</a:t>
                      </a:r>
                      <a:endParaRPr lang="en-US" sz="1000" kern="1400"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400" b="1" kern="1400" dirty="0">
                          <a:solidFill>
                            <a:srgbClr val="FFFFFF"/>
                          </a:solidFill>
                          <a:effectLst/>
                          <a:latin typeface="Calibri"/>
                        </a:rPr>
                        <a:t>Monthly Cost</a:t>
                      </a:r>
                      <a:endParaRPr lang="en-US" sz="1000" kern="1400"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extLst>
                  <a:ext uri="{0D108BD9-81ED-4DB2-BD59-A6C34878D82A}">
                    <a16:rowId xmlns:a16="http://schemas.microsoft.com/office/drawing/2014/main" val="10001"/>
                  </a:ext>
                </a:extLst>
              </a:tr>
              <a:tr h="275265">
                <a:tc>
                  <a:txBody>
                    <a:bodyPr/>
                    <a:lstStyle/>
                    <a:p>
                      <a:pPr marR="0" indent="0" algn="ctr" rtl="0">
                        <a:lnSpc>
                          <a:spcPct val="119000"/>
                        </a:lnSpc>
                        <a:spcBef>
                          <a:spcPts val="0"/>
                        </a:spcBef>
                        <a:spcAft>
                          <a:spcPts val="1400"/>
                        </a:spcAft>
                      </a:pPr>
                      <a:r>
                        <a:rPr lang="en-US" sz="1400" kern="1400">
                          <a:solidFill>
                            <a:srgbClr val="000000"/>
                          </a:solidFill>
                          <a:effectLst/>
                          <a:latin typeface="Calibri"/>
                        </a:rPr>
                        <a:t>Employee Only</a:t>
                      </a:r>
                      <a:endParaRPr lang="en-US" sz="1000" kern="140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$6.89</a:t>
                      </a:r>
                      <a:endParaRPr lang="en-US" sz="1000" b="1" kern="1400" dirty="0">
                        <a:solidFill>
                          <a:srgbClr val="000000"/>
                        </a:solidFill>
                        <a:effectLst/>
                        <a:latin typeface="Calibri"/>
                      </a:endParaRPr>
                    </a:p>
                  </a:txBody>
                  <a:tcPr marL="9500" marR="9500" marT="95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$29.84</a:t>
                      </a:r>
                      <a:endParaRPr lang="en-US" sz="1000" b="1" kern="1400"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5265">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Employee + 1</a:t>
                      </a:r>
                      <a:endParaRPr lang="en-US" sz="1000" kern="1400"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$12.44</a:t>
                      </a:r>
                      <a:endParaRPr lang="en-US" sz="1000" b="1" kern="1400" dirty="0">
                        <a:solidFill>
                          <a:srgbClr val="000000"/>
                        </a:solidFill>
                        <a:effectLst/>
                        <a:latin typeface="Calibri"/>
                      </a:endParaRPr>
                    </a:p>
                  </a:txBody>
                  <a:tcPr marL="9500" marR="9500" marT="95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$53.90</a:t>
                      </a:r>
                      <a:endParaRPr lang="en-US" sz="1000" b="1" kern="1400" dirty="0">
                        <a:solidFill>
                          <a:srgbClr val="000000"/>
                        </a:solidFill>
                        <a:effectLst/>
                        <a:latin typeface="Calibri"/>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265">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Employee + 2 or &gt;</a:t>
                      </a:r>
                      <a:endParaRPr lang="en-US" sz="1000" kern="1400"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$21.06</a:t>
                      </a:r>
                      <a:endParaRPr lang="en-US" sz="1000" b="1" kern="1400" dirty="0">
                        <a:solidFill>
                          <a:srgbClr val="000000"/>
                        </a:solidFill>
                        <a:effectLst/>
                        <a:latin typeface="Calibri"/>
                      </a:endParaRPr>
                    </a:p>
                  </a:txBody>
                  <a:tcPr marL="9500" marR="9500" marT="95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$91.25</a:t>
                      </a:r>
                      <a:endParaRPr lang="en-US" sz="1000" b="1" kern="1400" dirty="0">
                        <a:solidFill>
                          <a:srgbClr val="000000"/>
                        </a:solidFill>
                        <a:effectLst/>
                        <a:latin typeface="Calibri"/>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436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dirty="0">
                <a:solidFill>
                  <a:schemeClr val="tx1"/>
                </a:solidFill>
                <a:latin typeface="TradeGothic LT Light"/>
              </a:rPr>
              <a:t>Vision Plan</a:t>
            </a:r>
          </a:p>
        </p:txBody>
      </p:sp>
      <p:graphicFrame>
        <p:nvGraphicFramePr>
          <p:cNvPr id="4" name="Table 3">
            <a:extLst>
              <a:ext uri="{FF2B5EF4-FFF2-40B4-BE49-F238E27FC236}">
                <a16:creationId xmlns:a16="http://schemas.microsoft.com/office/drawing/2014/main" id="{F96A83EC-F793-C061-BB8E-C340299252C5}"/>
              </a:ext>
            </a:extLst>
          </p:cNvPr>
          <p:cNvGraphicFramePr>
            <a:graphicFrameLocks noGrp="1"/>
          </p:cNvGraphicFramePr>
          <p:nvPr/>
        </p:nvGraphicFramePr>
        <p:xfrm>
          <a:off x="1194747" y="1828800"/>
          <a:ext cx="6754505" cy="4420923"/>
        </p:xfrm>
        <a:graphic>
          <a:graphicData uri="http://schemas.openxmlformats.org/drawingml/2006/table">
            <a:tbl>
              <a:tblPr/>
              <a:tblGrid>
                <a:gridCol w="2539123">
                  <a:extLst>
                    <a:ext uri="{9D8B030D-6E8A-4147-A177-3AD203B41FA5}">
                      <a16:colId xmlns:a16="http://schemas.microsoft.com/office/drawing/2014/main" val="20000"/>
                    </a:ext>
                  </a:extLst>
                </a:gridCol>
                <a:gridCol w="2113601">
                  <a:extLst>
                    <a:ext uri="{9D8B030D-6E8A-4147-A177-3AD203B41FA5}">
                      <a16:colId xmlns:a16="http://schemas.microsoft.com/office/drawing/2014/main" val="20001"/>
                    </a:ext>
                  </a:extLst>
                </a:gridCol>
                <a:gridCol w="2101781">
                  <a:extLst>
                    <a:ext uri="{9D8B030D-6E8A-4147-A177-3AD203B41FA5}">
                      <a16:colId xmlns:a16="http://schemas.microsoft.com/office/drawing/2014/main" val="20002"/>
                    </a:ext>
                  </a:extLst>
                </a:gridCol>
              </a:tblGrid>
              <a:tr h="414209">
                <a:tc>
                  <a:txBody>
                    <a:bodyPr/>
                    <a:lstStyle/>
                    <a:p>
                      <a:pPr marR="0" indent="0" algn="ctr" rtl="0">
                        <a:lnSpc>
                          <a:spcPct val="119000"/>
                        </a:lnSpc>
                        <a:spcBef>
                          <a:spcPts val="0"/>
                        </a:spcBef>
                        <a:spcAft>
                          <a:spcPts val="600"/>
                        </a:spcAft>
                      </a:pPr>
                      <a:r>
                        <a:rPr lang="en-US" sz="1400" b="1" kern="1400">
                          <a:solidFill>
                            <a:srgbClr val="FFFFFF"/>
                          </a:solidFill>
                          <a:effectLst/>
                          <a:latin typeface="Calibri"/>
                        </a:rPr>
                        <a:t>Covered Services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r>
                        <a:rPr lang="en-US" sz="1400" b="1" kern="100">
                          <a:solidFill>
                            <a:srgbClr val="FFFFFF"/>
                          </a:solidFill>
                          <a:effectLst/>
                          <a:latin typeface="Calibri"/>
                        </a:rPr>
                        <a:t>Participating Providers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r>
                        <a:rPr lang="en-US" sz="1400" b="1" kern="100">
                          <a:solidFill>
                            <a:srgbClr val="FFFFFF"/>
                          </a:solidFill>
                          <a:effectLst/>
                          <a:latin typeface="Calibri"/>
                        </a:rPr>
                        <a:t>Non-Participating Providers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B9"/>
                    </a:solidFill>
                  </a:tcPr>
                </a:tc>
                <a:extLst>
                  <a:ext uri="{0D108BD9-81ED-4DB2-BD59-A6C34878D82A}">
                    <a16:rowId xmlns:a16="http://schemas.microsoft.com/office/drawing/2014/main" val="10000"/>
                  </a:ext>
                </a:extLst>
              </a:tr>
              <a:tr h="347056">
                <a:tc>
                  <a:txBody>
                    <a:bodyPr/>
                    <a:lstStyle/>
                    <a:p>
                      <a:pPr marR="0" indent="0" algn="l" rtl="0">
                        <a:lnSpc>
                          <a:spcPct val="119000"/>
                        </a:lnSpc>
                        <a:spcBef>
                          <a:spcPts val="0"/>
                        </a:spcBef>
                        <a:spcAft>
                          <a:spcPts val="600"/>
                        </a:spcAft>
                      </a:pPr>
                      <a:r>
                        <a:rPr lang="en-US" sz="1400" b="1" kern="1400">
                          <a:solidFill>
                            <a:srgbClr val="000000"/>
                          </a:solidFill>
                          <a:effectLst/>
                          <a:latin typeface="Calibri"/>
                        </a:rPr>
                        <a:t>Vision Exam  (every 12 months)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$10 copay</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$40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9935">
                <a:tc>
                  <a:txBody>
                    <a:bodyPr/>
                    <a:lstStyle/>
                    <a:p>
                      <a:pPr marR="0" indent="0" algn="l" rtl="0">
                        <a:lnSpc>
                          <a:spcPct val="119000"/>
                        </a:lnSpc>
                        <a:spcBef>
                          <a:spcPts val="0"/>
                        </a:spcBef>
                        <a:spcAft>
                          <a:spcPts val="600"/>
                        </a:spcAft>
                      </a:pPr>
                      <a:r>
                        <a:rPr lang="en-US" sz="1400" b="1" kern="1400">
                          <a:solidFill>
                            <a:srgbClr val="000000"/>
                          </a:solidFill>
                          <a:effectLst/>
                          <a:latin typeface="Calibri"/>
                        </a:rPr>
                        <a:t>Frames (every 12 months)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$130 Retail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R="0" indent="0" algn="ctr" rtl="0">
                        <a:lnSpc>
                          <a:spcPct val="119000"/>
                        </a:lnSpc>
                        <a:spcBef>
                          <a:spcPts val="0"/>
                        </a:spcBef>
                        <a:spcAft>
                          <a:spcPts val="600"/>
                        </a:spcAft>
                      </a:pPr>
                      <a:r>
                        <a:rPr lang="en-US" sz="1400" kern="100">
                          <a:solidFill>
                            <a:srgbClr val="000000"/>
                          </a:solidFill>
                          <a:effectLst/>
                          <a:latin typeface="Calibri"/>
                        </a:rPr>
                        <a:t>$50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4381">
                <a:tc>
                  <a:txBody>
                    <a:bodyPr/>
                    <a:lstStyle/>
                    <a:p>
                      <a:pPr marR="0" indent="0" algn="l" rtl="0">
                        <a:lnSpc>
                          <a:spcPct val="119000"/>
                        </a:lnSpc>
                        <a:spcBef>
                          <a:spcPts val="0"/>
                        </a:spcBef>
                        <a:spcAft>
                          <a:spcPts val="600"/>
                        </a:spcAft>
                        <a:tabLst>
                          <a:tab pos="341313" algn="l"/>
                        </a:tabLst>
                      </a:pPr>
                      <a:r>
                        <a:rPr lang="en-US" sz="1400" kern="1400">
                          <a:solidFill>
                            <a:srgbClr val="000000"/>
                          </a:solidFill>
                          <a:effectLst/>
                          <a:latin typeface="Calibri"/>
                        </a:rPr>
                        <a:t>	Fashion Level</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100%</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R="0" indent="0" algn="ctr" rtl="0">
                        <a:lnSpc>
                          <a:spcPct val="119000"/>
                        </a:lnSpc>
                        <a:spcBef>
                          <a:spcPts val="0"/>
                        </a:spcBef>
                        <a:spcAft>
                          <a:spcPts val="600"/>
                        </a:spcAft>
                      </a:pPr>
                      <a:endParaRPr lang="en-US" sz="1000" kern="1400">
                        <a:solidFill>
                          <a:srgbClr val="000000"/>
                        </a:solidFill>
                        <a:effectLst/>
                        <a:latin typeface="Calibri"/>
                      </a:endParaRPr>
                    </a:p>
                  </a:txBody>
                  <a:tcPr marL="18415" marR="1841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1485883"/>
                  </a:ext>
                </a:extLst>
              </a:tr>
              <a:tr h="260711">
                <a:tc>
                  <a:txBody>
                    <a:bodyPr/>
                    <a:lstStyle/>
                    <a:p>
                      <a:pPr marR="0" indent="0" algn="l" rtl="0">
                        <a:lnSpc>
                          <a:spcPct val="119000"/>
                        </a:lnSpc>
                        <a:spcBef>
                          <a:spcPts val="0"/>
                        </a:spcBef>
                        <a:spcAft>
                          <a:spcPts val="600"/>
                        </a:spcAft>
                        <a:tabLst>
                          <a:tab pos="341313" algn="l"/>
                        </a:tabLst>
                      </a:pPr>
                      <a:r>
                        <a:rPr lang="en-US" sz="1400" kern="1400">
                          <a:solidFill>
                            <a:srgbClr val="000000"/>
                          </a:solidFill>
                          <a:effectLst/>
                          <a:latin typeface="Calibri"/>
                        </a:rPr>
                        <a:t>	Designer Level</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100%</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R="0" indent="0" algn="ctr" rtl="0">
                        <a:lnSpc>
                          <a:spcPct val="119000"/>
                        </a:lnSpc>
                        <a:spcBef>
                          <a:spcPts val="0"/>
                        </a:spcBef>
                        <a:spcAft>
                          <a:spcPts val="600"/>
                        </a:spcAft>
                      </a:pPr>
                      <a:endParaRPr lang="en-US" sz="1000" kern="1400">
                        <a:solidFill>
                          <a:srgbClr val="000000"/>
                        </a:solidFill>
                        <a:effectLst/>
                        <a:latin typeface="Calibri"/>
                      </a:endParaRPr>
                    </a:p>
                  </a:txBody>
                  <a:tcPr marL="18415" marR="1841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0613070"/>
                  </a:ext>
                </a:extLst>
              </a:tr>
              <a:tr h="260711">
                <a:tc>
                  <a:txBody>
                    <a:bodyPr/>
                    <a:lstStyle/>
                    <a:p>
                      <a:pPr marR="0" indent="0" algn="l" rtl="0">
                        <a:lnSpc>
                          <a:spcPct val="119000"/>
                        </a:lnSpc>
                        <a:spcBef>
                          <a:spcPts val="0"/>
                        </a:spcBef>
                        <a:spcAft>
                          <a:spcPts val="600"/>
                        </a:spcAft>
                        <a:tabLst>
                          <a:tab pos="341313" algn="l"/>
                        </a:tabLst>
                      </a:pPr>
                      <a:r>
                        <a:rPr lang="en-US" sz="1400" kern="1400">
                          <a:solidFill>
                            <a:srgbClr val="000000"/>
                          </a:solidFill>
                          <a:effectLst/>
                          <a:latin typeface="Calibri"/>
                        </a:rPr>
                        <a:t>	Premier Level</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400">
                          <a:solidFill>
                            <a:srgbClr val="000000"/>
                          </a:solidFill>
                          <a:effectLst/>
                          <a:latin typeface="Calibri"/>
                        </a:rPr>
                        <a:t>$25 copay</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R="0" indent="0" algn="ctr" rtl="0">
                        <a:lnSpc>
                          <a:spcPct val="119000"/>
                        </a:lnSpc>
                        <a:spcBef>
                          <a:spcPts val="0"/>
                        </a:spcBef>
                        <a:spcAft>
                          <a:spcPts val="600"/>
                        </a:spcAft>
                      </a:pPr>
                      <a:endParaRPr lang="en-US" sz="1000" kern="1400">
                        <a:solidFill>
                          <a:srgbClr val="000000"/>
                        </a:solidFill>
                        <a:effectLst/>
                        <a:latin typeface="Calibri"/>
                      </a:endParaRPr>
                    </a:p>
                  </a:txBody>
                  <a:tcPr marL="18415" marR="1841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8047216"/>
                  </a:ext>
                </a:extLst>
              </a:tr>
              <a:tr h="392673">
                <a:tc>
                  <a:txBody>
                    <a:bodyPr/>
                    <a:lstStyle/>
                    <a:p>
                      <a:pPr marR="0" indent="0" algn="l" rtl="0">
                        <a:lnSpc>
                          <a:spcPct val="119000"/>
                        </a:lnSpc>
                        <a:spcBef>
                          <a:spcPts val="0"/>
                        </a:spcBef>
                        <a:spcAft>
                          <a:spcPts val="600"/>
                        </a:spcAft>
                      </a:pPr>
                      <a:r>
                        <a:rPr lang="en-US" sz="1400" b="1" kern="1400">
                          <a:solidFill>
                            <a:srgbClr val="000000"/>
                          </a:solidFill>
                          <a:effectLst/>
                          <a:latin typeface="Calibri"/>
                        </a:rPr>
                        <a:t>Lenses (every 12 months)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 </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 </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0711">
                <a:tc>
                  <a:txBody>
                    <a:bodyPr/>
                    <a:lstStyle/>
                    <a:p>
                      <a:pPr marL="341313" marR="0" indent="0" algn="l" rtl="0">
                        <a:lnSpc>
                          <a:spcPct val="119000"/>
                        </a:lnSpc>
                        <a:spcBef>
                          <a:spcPts val="0"/>
                        </a:spcBef>
                        <a:spcAft>
                          <a:spcPts val="600"/>
                        </a:spcAft>
                      </a:pPr>
                      <a:r>
                        <a:rPr lang="en-US" sz="1400" kern="1400">
                          <a:solidFill>
                            <a:srgbClr val="000000"/>
                          </a:solidFill>
                          <a:effectLst/>
                          <a:latin typeface="Calibri"/>
                        </a:rPr>
                        <a:t>Single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100% after $25 copay</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$40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0711">
                <a:tc>
                  <a:txBody>
                    <a:bodyPr/>
                    <a:lstStyle/>
                    <a:p>
                      <a:pPr marL="341313" marR="0" indent="0" algn="l" rtl="0">
                        <a:lnSpc>
                          <a:spcPct val="119000"/>
                        </a:lnSpc>
                        <a:spcBef>
                          <a:spcPts val="0"/>
                        </a:spcBef>
                        <a:spcAft>
                          <a:spcPts val="600"/>
                        </a:spcAft>
                      </a:pPr>
                      <a:r>
                        <a:rPr lang="en-US" sz="1400" kern="1400">
                          <a:solidFill>
                            <a:srgbClr val="000000"/>
                          </a:solidFill>
                          <a:effectLst/>
                          <a:latin typeface="Calibri"/>
                        </a:rPr>
                        <a:t>Bifocal</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mj-lt"/>
                        </a:rPr>
                        <a:t>100% after $25 copay</a:t>
                      </a:r>
                      <a:endParaRPr lang="en-US" sz="1400" kern="1400">
                        <a:solidFill>
                          <a:srgbClr val="000000"/>
                        </a:solidFill>
                        <a:effectLst/>
                        <a:latin typeface="+mj-lt"/>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$60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0711">
                <a:tc>
                  <a:txBody>
                    <a:bodyPr/>
                    <a:lstStyle/>
                    <a:p>
                      <a:pPr marL="341313" marR="0" indent="0" algn="l" rtl="0">
                        <a:lnSpc>
                          <a:spcPct val="119000"/>
                        </a:lnSpc>
                        <a:spcBef>
                          <a:spcPts val="0"/>
                        </a:spcBef>
                        <a:spcAft>
                          <a:spcPts val="600"/>
                        </a:spcAft>
                      </a:pPr>
                      <a:r>
                        <a:rPr lang="en-US" sz="1400" kern="1400">
                          <a:solidFill>
                            <a:srgbClr val="000000"/>
                          </a:solidFill>
                          <a:effectLst/>
                          <a:latin typeface="Calibri"/>
                        </a:rPr>
                        <a:t>Trifocal</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mj-lt"/>
                        </a:rPr>
                        <a:t>100% after $25 copay</a:t>
                      </a:r>
                      <a:endParaRPr lang="en-US" sz="1400" kern="1400">
                        <a:solidFill>
                          <a:srgbClr val="000000"/>
                        </a:solidFill>
                        <a:effectLst/>
                        <a:latin typeface="+mj-lt"/>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$80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0711">
                <a:tc>
                  <a:txBody>
                    <a:bodyPr/>
                    <a:lstStyle/>
                    <a:p>
                      <a:pPr marL="341313" marR="0" indent="0" algn="l" rtl="0">
                        <a:lnSpc>
                          <a:spcPct val="119000"/>
                        </a:lnSpc>
                        <a:spcBef>
                          <a:spcPts val="0"/>
                        </a:spcBef>
                        <a:spcAft>
                          <a:spcPts val="600"/>
                        </a:spcAft>
                      </a:pPr>
                      <a:r>
                        <a:rPr lang="en-US" sz="1400" kern="1400">
                          <a:solidFill>
                            <a:srgbClr val="000000"/>
                          </a:solidFill>
                          <a:effectLst/>
                          <a:latin typeface="Calibri"/>
                        </a:rPr>
                        <a:t>Lenticular</a:t>
                      </a: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400" kern="100">
                          <a:solidFill>
                            <a:srgbClr val="000000"/>
                          </a:solidFill>
                          <a:effectLst/>
                          <a:latin typeface="+mn-lt"/>
                        </a:rPr>
                        <a:t>100% after $25 copay</a:t>
                      </a:r>
                      <a:endParaRPr lang="en-US" sz="1400" kern="1400">
                        <a:solidFill>
                          <a:srgbClr val="000000"/>
                        </a:solidFill>
                        <a:effectLst/>
                        <a:latin typeface="+mn-lt"/>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mn-lt"/>
                        </a:rPr>
                        <a:t>$100 Allowance</a:t>
                      </a:r>
                      <a:endParaRPr lang="en-US" sz="140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526211"/>
                  </a:ext>
                </a:extLst>
              </a:tr>
              <a:tr h="412518">
                <a:tc>
                  <a:txBody>
                    <a:bodyPr/>
                    <a:lstStyle/>
                    <a:p>
                      <a:pPr marR="0" indent="0" algn="l" rtl="0">
                        <a:lnSpc>
                          <a:spcPct val="119000"/>
                        </a:lnSpc>
                        <a:spcBef>
                          <a:spcPts val="0"/>
                        </a:spcBef>
                        <a:spcAft>
                          <a:spcPts val="600"/>
                        </a:spcAft>
                      </a:pPr>
                      <a:r>
                        <a:rPr lang="en-US" sz="1400" b="1" kern="1400" dirty="0">
                          <a:solidFill>
                            <a:srgbClr val="000000"/>
                          </a:solidFill>
                          <a:effectLst/>
                          <a:latin typeface="Calibri"/>
                        </a:rPr>
                        <a:t>Contacts in lieu of glasses</a:t>
                      </a:r>
                      <a:endParaRPr lang="en-US" sz="1050" b="1" kern="1400" dirty="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$130 Material Allowance </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 $105 Allowance</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5885">
                <a:tc>
                  <a:txBody>
                    <a:bodyPr/>
                    <a:lstStyle/>
                    <a:p>
                      <a:pPr marR="0" indent="0" algn="l" rtl="0">
                        <a:lnSpc>
                          <a:spcPct val="119000"/>
                        </a:lnSpc>
                        <a:spcBef>
                          <a:spcPts val="0"/>
                        </a:spcBef>
                        <a:spcAft>
                          <a:spcPts val="600"/>
                        </a:spcAft>
                      </a:pPr>
                      <a:r>
                        <a:rPr lang="en-US" sz="1400" b="1" kern="1400">
                          <a:solidFill>
                            <a:srgbClr val="000000"/>
                          </a:solidFill>
                          <a:effectLst/>
                          <a:latin typeface="Calibri"/>
                        </a:rPr>
                        <a:t>Medically Required Contacts</a:t>
                      </a:r>
                      <a:endParaRPr lang="en-US" sz="1050" b="1"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R="0" indent="0" algn="ctr" rtl="0">
                        <a:lnSpc>
                          <a:spcPct val="119000"/>
                        </a:lnSpc>
                        <a:spcBef>
                          <a:spcPts val="0"/>
                        </a:spcBef>
                        <a:spcAft>
                          <a:spcPts val="600"/>
                        </a:spcAft>
                      </a:pPr>
                      <a:r>
                        <a:rPr lang="en-US" sz="1400" kern="100">
                          <a:solidFill>
                            <a:srgbClr val="000000"/>
                          </a:solidFill>
                          <a:effectLst/>
                          <a:latin typeface="Calibri"/>
                        </a:rPr>
                        <a:t>100%</a:t>
                      </a:r>
                      <a:endParaRPr lang="en-US" sz="1050" kern="140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400" kern="100" dirty="0">
                          <a:solidFill>
                            <a:srgbClr val="000000"/>
                          </a:solidFill>
                          <a:effectLst/>
                          <a:latin typeface="Calibri"/>
                        </a:rPr>
                        <a:t>$225 Allowance</a:t>
                      </a:r>
                      <a:endParaRPr lang="en-US" sz="1050" kern="1400" dirty="0">
                        <a:solidFill>
                          <a:srgbClr val="000000"/>
                        </a:solidFill>
                        <a:effectLst/>
                        <a:latin typeface="Calibri"/>
                      </a:endParaRPr>
                    </a:p>
                  </a:txBody>
                  <a:tcPr marL="18415" marR="18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pic>
        <p:nvPicPr>
          <p:cNvPr id="2050" name="Picture 2" descr="Does DavisVision Insurance Cover LASIK Eye Surgery? | LASIK.com™ Official  Site">
            <a:extLst>
              <a:ext uri="{FF2B5EF4-FFF2-40B4-BE49-F238E27FC236}">
                <a16:creationId xmlns:a16="http://schemas.microsoft.com/office/drawing/2014/main" id="{8B4784F5-F033-D019-C5F2-900F777B1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462" y="228600"/>
            <a:ext cx="1977213" cy="61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66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a:solidFill>
                  <a:schemeClr val="tx1"/>
                </a:solidFill>
                <a:latin typeface="TradeGothic LT Light"/>
              </a:rPr>
              <a:t>Flexible Spending Account</a:t>
            </a:r>
          </a:p>
        </p:txBody>
      </p:sp>
      <p:graphicFrame>
        <p:nvGraphicFramePr>
          <p:cNvPr id="4" name="Table 3">
            <a:extLst>
              <a:ext uri="{FF2B5EF4-FFF2-40B4-BE49-F238E27FC236}">
                <a16:creationId xmlns:a16="http://schemas.microsoft.com/office/drawing/2014/main" id="{D5CA2ABB-D05F-2965-B882-A98600CC1919}"/>
              </a:ext>
            </a:extLst>
          </p:cNvPr>
          <p:cNvGraphicFramePr>
            <a:graphicFrameLocks noGrp="1"/>
          </p:cNvGraphicFramePr>
          <p:nvPr>
            <p:extLst>
              <p:ext uri="{D42A27DB-BD31-4B8C-83A1-F6EECF244321}">
                <p14:modId xmlns:p14="http://schemas.microsoft.com/office/powerpoint/2010/main" val="4075506455"/>
              </p:ext>
            </p:extLst>
          </p:nvPr>
        </p:nvGraphicFramePr>
        <p:xfrm>
          <a:off x="559055" y="1673093"/>
          <a:ext cx="8260585" cy="3511814"/>
        </p:xfrm>
        <a:graphic>
          <a:graphicData uri="http://schemas.openxmlformats.org/drawingml/2006/table">
            <a:tbl>
              <a:tblPr/>
              <a:tblGrid>
                <a:gridCol w="1789797">
                  <a:extLst>
                    <a:ext uri="{9D8B030D-6E8A-4147-A177-3AD203B41FA5}">
                      <a16:colId xmlns:a16="http://schemas.microsoft.com/office/drawing/2014/main" val="20000"/>
                    </a:ext>
                  </a:extLst>
                </a:gridCol>
                <a:gridCol w="2020203">
                  <a:extLst>
                    <a:ext uri="{9D8B030D-6E8A-4147-A177-3AD203B41FA5}">
                      <a16:colId xmlns:a16="http://schemas.microsoft.com/office/drawing/2014/main" val="20001"/>
                    </a:ext>
                  </a:extLst>
                </a:gridCol>
                <a:gridCol w="4450585">
                  <a:extLst>
                    <a:ext uri="{9D8B030D-6E8A-4147-A177-3AD203B41FA5}">
                      <a16:colId xmlns:a16="http://schemas.microsoft.com/office/drawing/2014/main" val="1346020362"/>
                    </a:ext>
                  </a:extLst>
                </a:gridCol>
              </a:tblGrid>
              <a:tr h="389763">
                <a:tc>
                  <a:txBody>
                    <a:bodyPr/>
                    <a:lstStyle/>
                    <a:p>
                      <a:pPr marR="0" indent="0" algn="ctr" rtl="0">
                        <a:lnSpc>
                          <a:spcPct val="119000"/>
                        </a:lnSpc>
                        <a:spcBef>
                          <a:spcPts val="0"/>
                        </a:spcBef>
                        <a:spcAft>
                          <a:spcPts val="0"/>
                        </a:spcAft>
                      </a:pPr>
                      <a:r>
                        <a:rPr lang="en-US" sz="1600" b="1" kern="1400">
                          <a:solidFill>
                            <a:schemeClr val="bg1"/>
                          </a:solidFill>
                          <a:effectLst/>
                          <a:latin typeface="Calibri"/>
                        </a:rPr>
                        <a:t>FSA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0"/>
                        </a:spcAft>
                      </a:pPr>
                      <a:r>
                        <a:rPr lang="en-US" sz="1600" b="1" kern="1400">
                          <a:solidFill>
                            <a:schemeClr val="bg1"/>
                          </a:solidFill>
                          <a:effectLst/>
                          <a:latin typeface="Calibri"/>
                        </a:rPr>
                        <a:t> Election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0"/>
                        </a:spcAft>
                      </a:pPr>
                      <a:r>
                        <a:rPr lang="en-US" sz="1600" b="1" kern="1400">
                          <a:solidFill>
                            <a:schemeClr val="bg1"/>
                          </a:solidFill>
                          <a:effectLst/>
                          <a:latin typeface="Calibri"/>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0"/>
                  </a:ext>
                </a:extLst>
              </a:tr>
              <a:tr h="1294258">
                <a:tc>
                  <a:txBody>
                    <a:bodyPr/>
                    <a:lstStyle/>
                    <a:p>
                      <a:pPr marR="9931" indent="0" algn="ctr" rtl="0">
                        <a:lnSpc>
                          <a:spcPct val="119000"/>
                        </a:lnSpc>
                        <a:spcBef>
                          <a:spcPts val="0"/>
                        </a:spcBef>
                        <a:spcAft>
                          <a:spcPts val="0"/>
                        </a:spcAft>
                      </a:pPr>
                      <a:r>
                        <a:rPr lang="en-US" sz="1600" b="1" kern="1400">
                          <a:solidFill>
                            <a:srgbClr val="000000"/>
                          </a:solidFill>
                          <a:effectLst/>
                          <a:latin typeface="Calibri"/>
                        </a:rPr>
                        <a:t>Health Care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solidFill>
                            <a:srgbClr val="000000"/>
                          </a:solidFill>
                          <a:effectLst/>
                          <a:latin typeface="Calibri"/>
                        </a:rPr>
                        <a:t>$3,300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0188" marR="0" indent="-230188" algn="l" rtl="0">
                        <a:lnSpc>
                          <a:spcPct val="119000"/>
                        </a:lnSpc>
                        <a:spcBef>
                          <a:spcPts val="0"/>
                        </a:spcBef>
                        <a:spcAft>
                          <a:spcPts val="0"/>
                        </a:spcAft>
                        <a:buFont typeface="Arial" panose="020B0604020202020204" pitchFamily="34" charset="0"/>
                        <a:buChar char="•"/>
                      </a:pPr>
                      <a:r>
                        <a:rPr lang="en-US" sz="1400" kern="1400" dirty="0">
                          <a:solidFill>
                            <a:srgbClr val="000000"/>
                          </a:solidFill>
                          <a:effectLst/>
                          <a:latin typeface="Calibri"/>
                        </a:rPr>
                        <a:t>Pre-tax dollars that can be used to pay for </a:t>
                      </a:r>
                      <a:r>
                        <a:rPr lang="en-US" sz="1400" u="sng" kern="1400" dirty="0">
                          <a:solidFill>
                            <a:srgbClr val="000000"/>
                          </a:solidFill>
                          <a:effectLst/>
                          <a:latin typeface="Calibri"/>
                        </a:rPr>
                        <a:t>eligible medical expenses</a:t>
                      </a:r>
                      <a:r>
                        <a:rPr lang="en-US" sz="1400" kern="1400" dirty="0">
                          <a:solidFill>
                            <a:srgbClr val="000000"/>
                          </a:solidFill>
                          <a:effectLst/>
                          <a:latin typeface="Calibri"/>
                        </a:rPr>
                        <a:t> such as plan deductibles, doctor copayments, prescriptions, dental and vision services.</a:t>
                      </a:r>
                    </a:p>
                    <a:p>
                      <a:pPr marL="230188" marR="0" indent="-230188" algn="l" rtl="0">
                        <a:lnSpc>
                          <a:spcPct val="119000"/>
                        </a:lnSpc>
                        <a:spcBef>
                          <a:spcPts val="0"/>
                        </a:spcBef>
                        <a:spcAft>
                          <a:spcPts val="0"/>
                        </a:spcAft>
                        <a:buFont typeface="Arial" panose="020B0604020202020204" pitchFamily="34" charset="0"/>
                        <a:buChar char="•"/>
                      </a:pPr>
                      <a:r>
                        <a:rPr lang="en-US" sz="1400" b="1" kern="1400" dirty="0">
                          <a:solidFill>
                            <a:srgbClr val="000000"/>
                          </a:solidFill>
                          <a:effectLst/>
                          <a:latin typeface="Calibri"/>
                        </a:rPr>
                        <a:t>The full FSA election amount is available as of the FSA effective date.</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207">
                <a:tc gridSpan="3">
                  <a:txBody>
                    <a:bodyPr/>
                    <a:lstStyle/>
                    <a:p>
                      <a:pPr marR="0" indent="0" algn="ctr" rtl="0">
                        <a:lnSpc>
                          <a:spcPct val="119000"/>
                        </a:lnSpc>
                        <a:spcBef>
                          <a:spcPts val="0"/>
                        </a:spcBef>
                        <a:spcAft>
                          <a:spcPts val="0"/>
                        </a:spcAft>
                      </a:pPr>
                      <a:r>
                        <a:rPr lang="en-US" sz="1600" b="1" kern="140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8103"/>
                    </a:solidFill>
                  </a:tcPr>
                </a:tc>
                <a:tc hMerge="1">
                  <a:txBody>
                    <a:bodyPr/>
                    <a:lstStyle/>
                    <a:p>
                      <a:endParaRPr lang="en-US"/>
                    </a:p>
                  </a:txBody>
                  <a:tcPr/>
                </a:tc>
                <a:tc hMerge="1">
                  <a:txBody>
                    <a:bodyPr/>
                    <a:lstStyle/>
                    <a:p>
                      <a:pPr marR="0" indent="0" algn="ctr" rtl="0">
                        <a:lnSpc>
                          <a:spcPct val="119000"/>
                        </a:lnSpc>
                        <a:spcBef>
                          <a:spcPts val="0"/>
                        </a:spcBef>
                        <a:spcAft>
                          <a:spcPts val="0"/>
                        </a:spcAft>
                      </a:pPr>
                      <a:endParaRPr lang="en-US" sz="1800" b="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10002"/>
                  </a:ext>
                </a:extLst>
              </a:tr>
              <a:tr h="1556521">
                <a:tc>
                  <a:txBody>
                    <a:bodyPr/>
                    <a:lstStyle/>
                    <a:p>
                      <a:pPr marR="0" indent="0" algn="ctr" rtl="0">
                        <a:lnSpc>
                          <a:spcPct val="119000"/>
                        </a:lnSpc>
                        <a:spcBef>
                          <a:spcPts val="0"/>
                        </a:spcBef>
                        <a:spcAft>
                          <a:spcPts val="0"/>
                        </a:spcAft>
                      </a:pPr>
                      <a:r>
                        <a:rPr lang="en-US" sz="1600" b="1" kern="1400">
                          <a:solidFill>
                            <a:srgbClr val="000000"/>
                          </a:solidFill>
                          <a:effectLst/>
                          <a:latin typeface="Calibri"/>
                        </a:rPr>
                        <a:t>Dependent Care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a:solidFill>
                            <a:srgbClr val="000000"/>
                          </a:solidFill>
                          <a:effectLst/>
                          <a:latin typeface="Calibri"/>
                        </a:rPr>
                        <a:t>$5,000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0188" marR="0" indent="-230188" algn="l" rtl="0">
                        <a:lnSpc>
                          <a:spcPct val="119000"/>
                        </a:lnSpc>
                        <a:spcBef>
                          <a:spcPts val="0"/>
                        </a:spcBef>
                        <a:spcAft>
                          <a:spcPts val="0"/>
                        </a:spcAft>
                        <a:buFont typeface="Arial" panose="020B0604020202020204" pitchFamily="34" charset="0"/>
                        <a:buChar char="•"/>
                      </a:pPr>
                      <a:r>
                        <a:rPr lang="en-US" sz="1400" kern="1400" dirty="0">
                          <a:solidFill>
                            <a:srgbClr val="000000"/>
                          </a:solidFill>
                          <a:effectLst/>
                          <a:latin typeface="Calibri"/>
                        </a:rPr>
                        <a:t>Pre-tax dollars that can be used for </a:t>
                      </a:r>
                      <a:r>
                        <a:rPr lang="en-US" sz="1400" u="sng" kern="1400" dirty="0">
                          <a:solidFill>
                            <a:srgbClr val="000000"/>
                          </a:solidFill>
                          <a:effectLst/>
                          <a:latin typeface="Calibri"/>
                        </a:rPr>
                        <a:t>eligible child and adult daycare expenses</a:t>
                      </a:r>
                      <a:r>
                        <a:rPr lang="en-US" sz="1400" kern="1400" dirty="0">
                          <a:solidFill>
                            <a:srgbClr val="000000"/>
                          </a:solidFill>
                          <a:effectLst/>
                          <a:latin typeface="Calibri"/>
                        </a:rPr>
                        <a:t>.  </a:t>
                      </a:r>
                    </a:p>
                    <a:p>
                      <a:pPr marL="230188" marR="0" indent="-230188" algn="l" rtl="0">
                        <a:lnSpc>
                          <a:spcPct val="119000"/>
                        </a:lnSpc>
                        <a:spcBef>
                          <a:spcPts val="0"/>
                        </a:spcBef>
                        <a:spcAft>
                          <a:spcPts val="0"/>
                        </a:spcAft>
                        <a:buFont typeface="Arial" panose="020B0604020202020204" pitchFamily="34" charset="0"/>
                        <a:buChar char="•"/>
                      </a:pPr>
                      <a:r>
                        <a:rPr lang="en-US" sz="1400" kern="1400" dirty="0">
                          <a:solidFill>
                            <a:srgbClr val="000000"/>
                          </a:solidFill>
                          <a:effectLst/>
                          <a:latin typeface="Calibri"/>
                        </a:rPr>
                        <a:t>Both the employee and spouse must be working in order to utilize this FSA.</a:t>
                      </a:r>
                    </a:p>
                    <a:p>
                      <a:pPr marL="230188" marR="0" indent="-230188" algn="l" rtl="0">
                        <a:lnSpc>
                          <a:spcPct val="119000"/>
                        </a:lnSpc>
                        <a:spcBef>
                          <a:spcPts val="0"/>
                        </a:spcBef>
                        <a:spcAft>
                          <a:spcPts val="0"/>
                        </a:spcAft>
                        <a:buFont typeface="Arial" panose="020B0604020202020204" pitchFamily="34" charset="0"/>
                        <a:buChar char="•"/>
                      </a:pPr>
                      <a:r>
                        <a:rPr lang="en-US" sz="1400" kern="1400" dirty="0">
                          <a:solidFill>
                            <a:srgbClr val="000000"/>
                          </a:solidFill>
                          <a:effectLst/>
                          <a:latin typeface="Calibri"/>
                        </a:rPr>
                        <a:t>Funds are accessed only as they are deducted from your pay.  </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70988A6-E7C6-01B0-5C45-69A9D0A5E21B}"/>
              </a:ext>
            </a:extLst>
          </p:cNvPr>
          <p:cNvSpPr txBox="1"/>
          <p:nvPr/>
        </p:nvSpPr>
        <p:spPr>
          <a:xfrm>
            <a:off x="612648" y="5288484"/>
            <a:ext cx="8397492" cy="132343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adeGothic LT Light" panose="02000503020000020004"/>
                <a:cs typeface="Calibri" panose="020F0502020204030204" pitchFamily="34" charset="0"/>
              </a:rPr>
              <a:t>Offered through Ameriflex</a:t>
            </a:r>
          </a:p>
          <a:p>
            <a:pPr marL="285750" indent="-285750">
              <a:buFont typeface="Arial" panose="020B0604020202020204" pitchFamily="34" charset="0"/>
              <a:buChar char="•"/>
            </a:pPr>
            <a:r>
              <a:rPr lang="en-US" dirty="0">
                <a:latin typeface="TradeGothic LT Light" panose="02000503020000020004"/>
                <a:cs typeface="Calibri" panose="020F0502020204030204" pitchFamily="34" charset="0"/>
              </a:rPr>
              <a:t>FSAs are subject to the </a:t>
            </a:r>
            <a:r>
              <a:rPr lang="en-US" b="1" dirty="0">
                <a:latin typeface="TradeGothic LT Light" panose="02000503020000020004"/>
                <a:cs typeface="Calibri" panose="020F0502020204030204" pitchFamily="34" charset="0"/>
              </a:rPr>
              <a:t>“</a:t>
            </a:r>
            <a:r>
              <a:rPr lang="en-US" b="1" u="sng" dirty="0">
                <a:latin typeface="TradeGothic LT Light" panose="02000503020000020004"/>
                <a:cs typeface="Calibri" panose="020F0502020204030204" pitchFamily="34" charset="0"/>
              </a:rPr>
              <a:t>use it or lose it</a:t>
            </a:r>
            <a:r>
              <a:rPr lang="en-US" b="1" dirty="0">
                <a:latin typeface="TradeGothic LT Light" panose="02000503020000020004"/>
                <a:cs typeface="Calibri" panose="020F0502020204030204" pitchFamily="34" charset="0"/>
              </a:rPr>
              <a:t>” </a:t>
            </a:r>
            <a:r>
              <a:rPr lang="en-US" dirty="0">
                <a:latin typeface="TradeGothic LT Light" panose="02000503020000020004"/>
                <a:cs typeface="Calibri" panose="020F0502020204030204" pitchFamily="34" charset="0"/>
              </a:rPr>
              <a:t>rule!</a:t>
            </a:r>
          </a:p>
          <a:p>
            <a:pPr marL="742950" lvl="1" indent="-285750">
              <a:buFont typeface="Arial" panose="020B0604020202020204" pitchFamily="34" charset="0"/>
              <a:buChar char="•"/>
            </a:pPr>
            <a:r>
              <a:rPr lang="en-US" sz="1600" dirty="0">
                <a:latin typeface="TradeGothic LT Light" panose="02000503020000020004"/>
                <a:cs typeface="Calibri" panose="020F0502020204030204" pitchFamily="34" charset="0"/>
              </a:rPr>
              <a:t>Employees can carry over $500 of unused Healthcare FSA funds</a:t>
            </a:r>
          </a:p>
          <a:p>
            <a:pPr marL="742950" lvl="1" indent="-285750">
              <a:buFont typeface="Arial" panose="020B0604020202020204" pitchFamily="34" charset="0"/>
              <a:buChar char="•"/>
            </a:pPr>
            <a:r>
              <a:rPr lang="en-US" sz="1600" dirty="0">
                <a:latin typeface="TradeGothic LT Light" panose="02000503020000020004"/>
                <a:cs typeface="Calibri" panose="020F0502020204030204" pitchFamily="34" charset="0"/>
              </a:rPr>
              <a:t>There is a 2.5-month grace period for the Dependent Care FSA</a:t>
            </a:r>
          </a:p>
          <a:p>
            <a:pPr marL="742950" lvl="1" indent="-285750">
              <a:buFont typeface="Arial" panose="020B0604020202020204" pitchFamily="34" charset="0"/>
              <a:buChar char="•"/>
            </a:pPr>
            <a:r>
              <a:rPr lang="en-US" sz="1600" dirty="0">
                <a:latin typeface="TradeGothic LT Light" panose="02000503020000020004"/>
                <a:cs typeface="Calibri" panose="020F0502020204030204" pitchFamily="34" charset="0"/>
              </a:rPr>
              <a:t>A 90-day run-out period</a:t>
            </a:r>
          </a:p>
        </p:txBody>
      </p:sp>
    </p:spTree>
    <p:extLst>
      <p:ext uri="{BB962C8B-B14F-4D97-AF65-F5344CB8AC3E}">
        <p14:creationId xmlns:p14="http://schemas.microsoft.com/office/powerpoint/2010/main" val="1631265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a:solidFill>
                  <a:schemeClr val="tx1"/>
                </a:solidFill>
                <a:latin typeface="TradeGothic LT Light"/>
              </a:rPr>
              <a:t>HSA vs FSA</a:t>
            </a:r>
          </a:p>
        </p:txBody>
      </p:sp>
      <p:graphicFrame>
        <p:nvGraphicFramePr>
          <p:cNvPr id="3" name="Table 2">
            <a:extLst>
              <a:ext uri="{FF2B5EF4-FFF2-40B4-BE49-F238E27FC236}">
                <a16:creationId xmlns:a16="http://schemas.microsoft.com/office/drawing/2014/main" id="{9B45823A-D860-AC73-8C29-094FE4B9B3D8}"/>
              </a:ext>
            </a:extLst>
          </p:cNvPr>
          <p:cNvGraphicFramePr>
            <a:graphicFrameLocks noGrp="1"/>
          </p:cNvGraphicFramePr>
          <p:nvPr>
            <p:extLst>
              <p:ext uri="{D42A27DB-BD31-4B8C-83A1-F6EECF244321}">
                <p14:modId xmlns:p14="http://schemas.microsoft.com/office/powerpoint/2010/main" val="2931675045"/>
              </p:ext>
            </p:extLst>
          </p:nvPr>
        </p:nvGraphicFramePr>
        <p:xfrm>
          <a:off x="952500" y="1676400"/>
          <a:ext cx="7239000" cy="3353913"/>
        </p:xfrm>
        <a:graphic>
          <a:graphicData uri="http://schemas.openxmlformats.org/drawingml/2006/table">
            <a:tbl>
              <a:tblPr firstRow="1" bandRow="1">
                <a:tableStyleId>{5C22544A-7EE6-4342-B048-85BDC9FD1C3A}</a:tableStyleId>
              </a:tblPr>
              <a:tblGrid>
                <a:gridCol w="1998246">
                  <a:extLst>
                    <a:ext uri="{9D8B030D-6E8A-4147-A177-3AD203B41FA5}">
                      <a16:colId xmlns:a16="http://schemas.microsoft.com/office/drawing/2014/main" val="2739570300"/>
                    </a:ext>
                  </a:extLst>
                </a:gridCol>
                <a:gridCol w="2660881">
                  <a:extLst>
                    <a:ext uri="{9D8B030D-6E8A-4147-A177-3AD203B41FA5}">
                      <a16:colId xmlns:a16="http://schemas.microsoft.com/office/drawing/2014/main" val="1762477011"/>
                    </a:ext>
                  </a:extLst>
                </a:gridCol>
                <a:gridCol w="2579873">
                  <a:extLst>
                    <a:ext uri="{9D8B030D-6E8A-4147-A177-3AD203B41FA5}">
                      <a16:colId xmlns:a16="http://schemas.microsoft.com/office/drawing/2014/main" val="1806015232"/>
                    </a:ext>
                  </a:extLst>
                </a:gridCol>
              </a:tblGrid>
              <a:tr h="430373">
                <a:tc>
                  <a:txBody>
                    <a:bodyPr/>
                    <a:lstStyle/>
                    <a:p>
                      <a:endParaRPr lang="en-US" sz="1600">
                        <a:solidFill>
                          <a:schemeClr val="bg1"/>
                        </a:solidFill>
                      </a:endParaRPr>
                    </a:p>
                  </a:txBody>
                  <a:tcPr marL="150791" marR="150791" marT="75396" marB="75396">
                    <a:solidFill>
                      <a:srgbClr val="005CB9"/>
                    </a:solidFill>
                  </a:tcPr>
                </a:tc>
                <a:tc>
                  <a:txBody>
                    <a:bodyPr/>
                    <a:lstStyle/>
                    <a:p>
                      <a:pPr algn="ctr"/>
                      <a:r>
                        <a:rPr lang="en-US" sz="1800">
                          <a:solidFill>
                            <a:schemeClr val="bg1"/>
                          </a:solidFill>
                        </a:rPr>
                        <a:t>HSA</a:t>
                      </a:r>
                    </a:p>
                  </a:txBody>
                  <a:tcPr marL="150791" marR="150791" marT="75396" marB="75396" anchor="ctr">
                    <a:solidFill>
                      <a:srgbClr val="005CB9"/>
                    </a:solidFill>
                  </a:tcPr>
                </a:tc>
                <a:tc>
                  <a:txBody>
                    <a:bodyPr/>
                    <a:lstStyle/>
                    <a:p>
                      <a:pPr algn="ctr"/>
                      <a:r>
                        <a:rPr lang="en-US" sz="1800">
                          <a:solidFill>
                            <a:schemeClr val="bg1"/>
                          </a:solidFill>
                        </a:rPr>
                        <a:t>Health FSA</a:t>
                      </a:r>
                    </a:p>
                  </a:txBody>
                  <a:tcPr marL="150791" marR="150791" marT="75396" marB="75396" anchor="ctr">
                    <a:solidFill>
                      <a:srgbClr val="005CB9"/>
                    </a:solidFill>
                  </a:tcPr>
                </a:tc>
                <a:extLst>
                  <a:ext uri="{0D108BD9-81ED-4DB2-BD59-A6C34878D82A}">
                    <a16:rowId xmlns:a16="http://schemas.microsoft.com/office/drawing/2014/main" val="4042764654"/>
                  </a:ext>
                </a:extLst>
              </a:tr>
              <a:tr h="571267">
                <a:tc>
                  <a:txBody>
                    <a:bodyPr/>
                    <a:lstStyle/>
                    <a:p>
                      <a:r>
                        <a:rPr lang="en-US" sz="1600" b="1"/>
                        <a:t>Definition</a:t>
                      </a:r>
                    </a:p>
                  </a:txBody>
                  <a:tcPr marL="150791" marR="150791" marT="75396" marB="75396" anchor="ctr"/>
                </a:tc>
                <a:tc>
                  <a:txBody>
                    <a:bodyPr/>
                    <a:lstStyle/>
                    <a:p>
                      <a:pPr algn="ctr"/>
                      <a:r>
                        <a:rPr lang="en-US" sz="1600" b="0" dirty="0"/>
                        <a:t>Tax-advantaged savings account</a:t>
                      </a:r>
                    </a:p>
                  </a:txBody>
                  <a:tcPr marL="150791" marR="150791" marT="75396" marB="753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t>Tax-advantaged savings account</a:t>
                      </a:r>
                    </a:p>
                  </a:txBody>
                  <a:tcPr marL="150791" marR="150791" marT="75396" marB="75396" anchor="ctr"/>
                </a:tc>
                <a:extLst>
                  <a:ext uri="{0D108BD9-81ED-4DB2-BD59-A6C34878D82A}">
                    <a16:rowId xmlns:a16="http://schemas.microsoft.com/office/drawing/2014/main" val="249800460"/>
                  </a:ext>
                </a:extLst>
              </a:tr>
              <a:tr h="571267">
                <a:tc>
                  <a:txBody>
                    <a:bodyPr/>
                    <a:lstStyle/>
                    <a:p>
                      <a:r>
                        <a:rPr lang="en-US" sz="1600" b="1"/>
                        <a:t>Owned by</a:t>
                      </a:r>
                    </a:p>
                  </a:txBody>
                  <a:tcPr marL="150791" marR="150791" marT="75396" marB="75396" anchor="ctr"/>
                </a:tc>
                <a:tc>
                  <a:txBody>
                    <a:bodyPr/>
                    <a:lstStyle/>
                    <a:p>
                      <a:pPr algn="ctr"/>
                      <a:r>
                        <a:rPr lang="en-US" sz="1600" b="1"/>
                        <a:t>Employee</a:t>
                      </a:r>
                    </a:p>
                  </a:txBody>
                  <a:tcPr marL="150791" marR="150791" marT="75396" marB="75396" anchor="ctr"/>
                </a:tc>
                <a:tc>
                  <a:txBody>
                    <a:bodyPr/>
                    <a:lstStyle/>
                    <a:p>
                      <a:pPr algn="ctr"/>
                      <a:r>
                        <a:rPr lang="en-US" sz="1600" b="0"/>
                        <a:t>Employer</a:t>
                      </a:r>
                    </a:p>
                  </a:txBody>
                  <a:tcPr marL="150791" marR="150791" marT="75396" marB="75396" anchor="ctr"/>
                </a:tc>
                <a:extLst>
                  <a:ext uri="{0D108BD9-81ED-4DB2-BD59-A6C34878D82A}">
                    <a16:rowId xmlns:a16="http://schemas.microsoft.com/office/drawing/2014/main" val="1699106473"/>
                  </a:ext>
                </a:extLst>
              </a:tr>
              <a:tr h="571267">
                <a:tc>
                  <a:txBody>
                    <a:bodyPr/>
                    <a:lstStyle/>
                    <a:p>
                      <a:r>
                        <a:rPr lang="en-US" sz="1600" b="1"/>
                        <a:t>Contribution from</a:t>
                      </a:r>
                    </a:p>
                  </a:txBody>
                  <a:tcPr marL="150791" marR="150791" marT="75396" marB="75396" anchor="ctr"/>
                </a:tc>
                <a:tc>
                  <a:txBody>
                    <a:bodyPr/>
                    <a:lstStyle/>
                    <a:p>
                      <a:pPr algn="ctr"/>
                      <a:r>
                        <a:rPr lang="en-US" sz="1600" b="0" dirty="0"/>
                        <a:t>Employee</a:t>
                      </a:r>
                    </a:p>
                  </a:txBody>
                  <a:tcPr marL="150791" marR="150791" marT="75396" marB="75396" anchor="ctr"/>
                </a:tc>
                <a:tc>
                  <a:txBody>
                    <a:bodyPr/>
                    <a:lstStyle/>
                    <a:p>
                      <a:pPr algn="ctr"/>
                      <a:r>
                        <a:rPr lang="en-US" sz="1600" b="0"/>
                        <a:t>Employee</a:t>
                      </a:r>
                    </a:p>
                  </a:txBody>
                  <a:tcPr marL="150791" marR="150791" marT="75396" marB="75396" anchor="ctr"/>
                </a:tc>
                <a:extLst>
                  <a:ext uri="{0D108BD9-81ED-4DB2-BD59-A6C34878D82A}">
                    <a16:rowId xmlns:a16="http://schemas.microsoft.com/office/drawing/2014/main" val="2132776723"/>
                  </a:ext>
                </a:extLst>
              </a:tr>
              <a:tr h="571267">
                <a:tc>
                  <a:txBody>
                    <a:bodyPr/>
                    <a:lstStyle/>
                    <a:p>
                      <a:r>
                        <a:rPr lang="en-US" sz="1600" b="1"/>
                        <a:t>Pre-Tax Dollars</a:t>
                      </a:r>
                    </a:p>
                  </a:txBody>
                  <a:tcPr marL="150791" marR="150791" marT="75396" marB="75396" anchor="ctr"/>
                </a:tc>
                <a:tc>
                  <a:txBody>
                    <a:bodyPr/>
                    <a:lstStyle/>
                    <a:p>
                      <a:pPr algn="ctr"/>
                      <a:r>
                        <a:rPr lang="en-US" sz="1600" b="0"/>
                        <a:t>Yes</a:t>
                      </a:r>
                    </a:p>
                  </a:txBody>
                  <a:tcPr marL="150791" marR="150791" marT="75396" marB="75396" anchor="ctr"/>
                </a:tc>
                <a:tc>
                  <a:txBody>
                    <a:bodyPr/>
                    <a:lstStyle/>
                    <a:p>
                      <a:pPr algn="ctr"/>
                      <a:r>
                        <a:rPr lang="en-US" sz="1600" b="0"/>
                        <a:t>Yes</a:t>
                      </a:r>
                    </a:p>
                  </a:txBody>
                  <a:tcPr marL="150791" marR="150791" marT="75396" marB="75396" anchor="ctr"/>
                </a:tc>
                <a:extLst>
                  <a:ext uri="{0D108BD9-81ED-4DB2-BD59-A6C34878D82A}">
                    <a16:rowId xmlns:a16="http://schemas.microsoft.com/office/drawing/2014/main" val="3259395714"/>
                  </a:ext>
                </a:extLst>
              </a:tr>
              <a:tr h="571267">
                <a:tc>
                  <a:txBody>
                    <a:bodyPr/>
                    <a:lstStyle/>
                    <a:p>
                      <a:r>
                        <a:rPr lang="en-US" sz="1600" b="1"/>
                        <a:t>Rollover/Portability</a:t>
                      </a:r>
                    </a:p>
                  </a:txBody>
                  <a:tcPr marL="150791" marR="150791" marT="75396" marB="75396" anchor="ctr"/>
                </a:tc>
                <a:tc>
                  <a:txBody>
                    <a:bodyPr/>
                    <a:lstStyle/>
                    <a:p>
                      <a:pPr algn="ctr"/>
                      <a:r>
                        <a:rPr lang="en-US" sz="1600" b="0"/>
                        <a:t>Yes</a:t>
                      </a:r>
                    </a:p>
                  </a:txBody>
                  <a:tcPr marL="150791" marR="150791" marT="75396" marB="75396" anchor="ctr"/>
                </a:tc>
                <a:tc>
                  <a:txBody>
                    <a:bodyPr/>
                    <a:lstStyle/>
                    <a:p>
                      <a:pPr algn="ctr"/>
                      <a:r>
                        <a:rPr lang="en-US" sz="1600" b="0" dirty="0"/>
                        <a:t>Only $500</a:t>
                      </a:r>
                    </a:p>
                  </a:txBody>
                  <a:tcPr marL="150791" marR="150791" marT="75396" marB="75396" anchor="ctr"/>
                </a:tc>
                <a:extLst>
                  <a:ext uri="{0D108BD9-81ED-4DB2-BD59-A6C34878D82A}">
                    <a16:rowId xmlns:a16="http://schemas.microsoft.com/office/drawing/2014/main" val="4087721832"/>
                  </a:ext>
                </a:extLst>
              </a:tr>
            </a:tbl>
          </a:graphicData>
        </a:graphic>
      </p:graphicFrame>
      <p:sp>
        <p:nvSpPr>
          <p:cNvPr id="5" name="TextBox 4">
            <a:extLst>
              <a:ext uri="{FF2B5EF4-FFF2-40B4-BE49-F238E27FC236}">
                <a16:creationId xmlns:a16="http://schemas.microsoft.com/office/drawing/2014/main" id="{9A145AE2-CF07-3189-2CF7-E33D8D2E34DD}"/>
              </a:ext>
            </a:extLst>
          </p:cNvPr>
          <p:cNvSpPr txBox="1"/>
          <p:nvPr/>
        </p:nvSpPr>
        <p:spPr>
          <a:xfrm>
            <a:off x="379741" y="5152072"/>
            <a:ext cx="8397492" cy="10772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adeGothic LT Light" panose="02000503020000020004"/>
                <a:cs typeface="Calibri" panose="020F0502020204030204" pitchFamily="34" charset="0"/>
              </a:rPr>
              <a:t>Employees can rollover up to $500 of their medical FSA from year to year</a:t>
            </a:r>
          </a:p>
          <a:p>
            <a:pPr marL="285750" indent="-285750">
              <a:buFont typeface="Arial" panose="020B0604020202020204" pitchFamily="34" charset="0"/>
              <a:buChar char="•"/>
            </a:pPr>
            <a:r>
              <a:rPr lang="en-US" dirty="0">
                <a:latin typeface="TradeGothic LT Light" panose="02000503020000020004"/>
                <a:cs typeface="Calibri" panose="020F0502020204030204" pitchFamily="34" charset="0"/>
              </a:rPr>
              <a:t>Please Note – You cannot contribute to an FSA account if you are enrolled in the HSA. You can contribute to Limited Purpose FSA, which is reserved for employees who are enrolled in a Health Savings Account. This account is to be used on eligible vision and dental expenses only</a:t>
            </a:r>
          </a:p>
        </p:txBody>
      </p:sp>
    </p:spTree>
    <p:extLst>
      <p:ext uri="{BB962C8B-B14F-4D97-AF65-F5344CB8AC3E}">
        <p14:creationId xmlns:p14="http://schemas.microsoft.com/office/powerpoint/2010/main" val="1024059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dirty="0" err="1">
                <a:solidFill>
                  <a:schemeClr val="tx1"/>
                </a:solidFill>
                <a:latin typeface="TradeGothic LT Light"/>
              </a:rPr>
              <a:t>HealthJoy</a:t>
            </a:r>
            <a:endParaRPr lang="en-US" b="1" dirty="0">
              <a:solidFill>
                <a:schemeClr val="tx1"/>
              </a:solidFill>
              <a:latin typeface="TradeGothic LT Light"/>
            </a:endParaRPr>
          </a:p>
        </p:txBody>
      </p:sp>
      <p:pic>
        <p:nvPicPr>
          <p:cNvPr id="7" name="Picture 6">
            <a:extLst>
              <a:ext uri="{FF2B5EF4-FFF2-40B4-BE49-F238E27FC236}">
                <a16:creationId xmlns:a16="http://schemas.microsoft.com/office/drawing/2014/main" id="{4290DA97-CAB8-C84F-B653-39732EB4B9A5}"/>
              </a:ext>
            </a:extLst>
          </p:cNvPr>
          <p:cNvPicPr>
            <a:picLocks noChangeAspect="1"/>
          </p:cNvPicPr>
          <p:nvPr/>
        </p:nvPicPr>
        <p:blipFill>
          <a:blip r:embed="rId3"/>
          <a:stretch>
            <a:fillRect/>
          </a:stretch>
        </p:blipFill>
        <p:spPr>
          <a:xfrm>
            <a:off x="160999" y="1551905"/>
            <a:ext cx="3889407" cy="5219163"/>
          </a:xfrm>
          <a:prstGeom prst="rect">
            <a:avLst/>
          </a:prstGeom>
        </p:spPr>
      </p:pic>
      <p:pic>
        <p:nvPicPr>
          <p:cNvPr id="9" name="Picture 8">
            <a:extLst>
              <a:ext uri="{FF2B5EF4-FFF2-40B4-BE49-F238E27FC236}">
                <a16:creationId xmlns:a16="http://schemas.microsoft.com/office/drawing/2014/main" id="{BEE2E95C-EF60-1EDF-A371-AA36CE6ACEA0}"/>
              </a:ext>
            </a:extLst>
          </p:cNvPr>
          <p:cNvPicPr>
            <a:picLocks noChangeAspect="1"/>
          </p:cNvPicPr>
          <p:nvPr/>
        </p:nvPicPr>
        <p:blipFill>
          <a:blip r:embed="rId4"/>
          <a:stretch>
            <a:fillRect/>
          </a:stretch>
        </p:blipFill>
        <p:spPr>
          <a:xfrm>
            <a:off x="4107556" y="1551905"/>
            <a:ext cx="4968058" cy="2867508"/>
          </a:xfrm>
          <a:prstGeom prst="rect">
            <a:avLst/>
          </a:prstGeom>
        </p:spPr>
      </p:pic>
      <p:pic>
        <p:nvPicPr>
          <p:cNvPr id="3" name="Google Shape;75;g8fb3d289c8_0_236">
            <a:extLst>
              <a:ext uri="{FF2B5EF4-FFF2-40B4-BE49-F238E27FC236}">
                <a16:creationId xmlns:a16="http://schemas.microsoft.com/office/drawing/2014/main" id="{115991DB-74ED-581B-ED2E-E1836AA9217D}"/>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7240582" y="4703788"/>
            <a:ext cx="488336" cy="388268"/>
          </a:xfrm>
          <a:prstGeom prst="rect">
            <a:avLst/>
          </a:prstGeom>
          <a:noFill/>
          <a:ln>
            <a:noFill/>
          </a:ln>
        </p:spPr>
      </p:pic>
      <p:sp>
        <p:nvSpPr>
          <p:cNvPr id="4" name="Google Shape;76;g8fb3d289c8_0_236">
            <a:extLst>
              <a:ext uri="{FF2B5EF4-FFF2-40B4-BE49-F238E27FC236}">
                <a16:creationId xmlns:a16="http://schemas.microsoft.com/office/drawing/2014/main" id="{66E73FDA-933D-A66D-6DB6-8A1B939AC5D3}"/>
              </a:ext>
            </a:extLst>
          </p:cNvPr>
          <p:cNvSpPr txBox="1"/>
          <p:nvPr/>
        </p:nvSpPr>
        <p:spPr>
          <a:xfrm>
            <a:off x="4348707" y="5117576"/>
            <a:ext cx="813000" cy="3099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Personalized Benefits Wallet</a:t>
            </a:r>
            <a:endParaRPr sz="1400" kern="0">
              <a:solidFill>
                <a:srgbClr val="000000"/>
              </a:solidFill>
              <a:latin typeface="Poppins"/>
              <a:ea typeface="Poppins"/>
              <a:cs typeface="Poppins"/>
              <a:sym typeface="Poppins"/>
            </a:endParaRPr>
          </a:p>
        </p:txBody>
      </p:sp>
      <p:sp>
        <p:nvSpPr>
          <p:cNvPr id="5" name="Google Shape;77;g8fb3d289c8_0_236">
            <a:extLst>
              <a:ext uri="{FF2B5EF4-FFF2-40B4-BE49-F238E27FC236}">
                <a16:creationId xmlns:a16="http://schemas.microsoft.com/office/drawing/2014/main" id="{375172F4-5FC3-F7AE-7B59-5F9D3F321AB8}"/>
              </a:ext>
            </a:extLst>
          </p:cNvPr>
          <p:cNvSpPr txBox="1"/>
          <p:nvPr/>
        </p:nvSpPr>
        <p:spPr>
          <a:xfrm>
            <a:off x="5663412" y="6412920"/>
            <a:ext cx="888000" cy="2067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Telemedicine</a:t>
            </a:r>
            <a:endParaRPr sz="1400" kern="0">
              <a:solidFill>
                <a:srgbClr val="000000"/>
              </a:solidFill>
              <a:latin typeface="Poppins"/>
              <a:ea typeface="Poppins"/>
              <a:cs typeface="Poppins"/>
              <a:sym typeface="Poppins"/>
            </a:endParaRPr>
          </a:p>
        </p:txBody>
      </p:sp>
      <p:sp>
        <p:nvSpPr>
          <p:cNvPr id="6" name="Google Shape;78;g8fb3d289c8_0_236">
            <a:extLst>
              <a:ext uri="{FF2B5EF4-FFF2-40B4-BE49-F238E27FC236}">
                <a16:creationId xmlns:a16="http://schemas.microsoft.com/office/drawing/2014/main" id="{06BC3637-372B-8C49-D386-70A52AF28C66}"/>
              </a:ext>
            </a:extLst>
          </p:cNvPr>
          <p:cNvSpPr txBox="1"/>
          <p:nvPr/>
        </p:nvSpPr>
        <p:spPr>
          <a:xfrm>
            <a:off x="8392938" y="5228415"/>
            <a:ext cx="636000" cy="1032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Rx Savings Review</a:t>
            </a:r>
            <a:endParaRPr sz="1400" kern="0">
              <a:solidFill>
                <a:srgbClr val="000000"/>
              </a:solidFill>
              <a:latin typeface="Poppins"/>
              <a:ea typeface="Poppins"/>
              <a:cs typeface="Poppins"/>
              <a:sym typeface="Poppins"/>
            </a:endParaRPr>
          </a:p>
        </p:txBody>
      </p:sp>
      <p:sp>
        <p:nvSpPr>
          <p:cNvPr id="8" name="Google Shape;79;g8fb3d289c8_0_236">
            <a:extLst>
              <a:ext uri="{FF2B5EF4-FFF2-40B4-BE49-F238E27FC236}">
                <a16:creationId xmlns:a16="http://schemas.microsoft.com/office/drawing/2014/main" id="{C0E2477B-3A85-A89E-AF0D-8C96A395E328}"/>
              </a:ext>
            </a:extLst>
          </p:cNvPr>
          <p:cNvSpPr txBox="1"/>
          <p:nvPr/>
        </p:nvSpPr>
        <p:spPr>
          <a:xfrm>
            <a:off x="4487702" y="6309570"/>
            <a:ext cx="573600" cy="2067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Medical Bill Review</a:t>
            </a:r>
            <a:endParaRPr sz="1400" kern="0">
              <a:solidFill>
                <a:srgbClr val="000000"/>
              </a:solidFill>
              <a:latin typeface="Poppins"/>
              <a:ea typeface="Poppins"/>
              <a:cs typeface="Poppins"/>
              <a:sym typeface="Poppins"/>
            </a:endParaRPr>
          </a:p>
        </p:txBody>
      </p:sp>
      <p:sp>
        <p:nvSpPr>
          <p:cNvPr id="10" name="Google Shape;80;g8fb3d289c8_0_236">
            <a:extLst>
              <a:ext uri="{FF2B5EF4-FFF2-40B4-BE49-F238E27FC236}">
                <a16:creationId xmlns:a16="http://schemas.microsoft.com/office/drawing/2014/main" id="{9F1801D6-BC6B-EF13-12C6-7946F18385C1}"/>
              </a:ext>
            </a:extLst>
          </p:cNvPr>
          <p:cNvSpPr txBox="1"/>
          <p:nvPr/>
        </p:nvSpPr>
        <p:spPr>
          <a:xfrm>
            <a:off x="7031823" y="6422700"/>
            <a:ext cx="813000" cy="2067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Appointment Booking</a:t>
            </a:r>
            <a:endParaRPr sz="1400" kern="0">
              <a:solidFill>
                <a:srgbClr val="000000"/>
              </a:solidFill>
              <a:latin typeface="Poppins"/>
              <a:ea typeface="Poppins"/>
              <a:cs typeface="Poppins"/>
              <a:sym typeface="Poppins"/>
            </a:endParaRPr>
          </a:p>
        </p:txBody>
      </p:sp>
      <p:sp>
        <p:nvSpPr>
          <p:cNvPr id="11" name="Google Shape;81;g8fb3d289c8_0_236">
            <a:extLst>
              <a:ext uri="{FF2B5EF4-FFF2-40B4-BE49-F238E27FC236}">
                <a16:creationId xmlns:a16="http://schemas.microsoft.com/office/drawing/2014/main" id="{118B199F-95D3-577F-5AD3-1D727DAE3998}"/>
              </a:ext>
            </a:extLst>
          </p:cNvPr>
          <p:cNvSpPr txBox="1"/>
          <p:nvPr/>
        </p:nvSpPr>
        <p:spPr>
          <a:xfrm>
            <a:off x="5556890" y="5145645"/>
            <a:ext cx="1026000" cy="2067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Provider Recommendations</a:t>
            </a:r>
            <a:endParaRPr sz="1400" kern="0">
              <a:solidFill>
                <a:srgbClr val="000000"/>
              </a:solidFill>
              <a:latin typeface="Poppins"/>
              <a:ea typeface="Poppins"/>
              <a:cs typeface="Poppins"/>
              <a:sym typeface="Poppins"/>
            </a:endParaRPr>
          </a:p>
        </p:txBody>
      </p:sp>
      <p:pic>
        <p:nvPicPr>
          <p:cNvPr id="12" name="Google Shape;82;g8fb3d289c8_0_236">
            <a:extLst>
              <a:ext uri="{FF2B5EF4-FFF2-40B4-BE49-F238E27FC236}">
                <a16:creationId xmlns:a16="http://schemas.microsoft.com/office/drawing/2014/main" id="{EFDD3F08-9D7E-0F49-CC9B-5E547A8CCE6E}"/>
              </a:ext>
            </a:extLst>
          </p:cNvPr>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7236235" y="5909434"/>
            <a:ext cx="404170" cy="422681"/>
          </a:xfrm>
          <a:prstGeom prst="rect">
            <a:avLst/>
          </a:prstGeom>
          <a:noFill/>
          <a:ln>
            <a:noFill/>
          </a:ln>
        </p:spPr>
      </p:pic>
      <p:pic>
        <p:nvPicPr>
          <p:cNvPr id="13" name="Google Shape;83;g8fb3d289c8_0_236">
            <a:extLst>
              <a:ext uri="{FF2B5EF4-FFF2-40B4-BE49-F238E27FC236}">
                <a16:creationId xmlns:a16="http://schemas.microsoft.com/office/drawing/2014/main" id="{02D70281-26C3-0281-881F-681E83C79FFE}"/>
              </a:ext>
            </a:extLst>
          </p:cNvPr>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4570308" y="5824904"/>
            <a:ext cx="408281" cy="365478"/>
          </a:xfrm>
          <a:prstGeom prst="rect">
            <a:avLst/>
          </a:prstGeom>
          <a:noFill/>
          <a:ln>
            <a:noFill/>
          </a:ln>
        </p:spPr>
      </p:pic>
      <p:pic>
        <p:nvPicPr>
          <p:cNvPr id="14" name="Google Shape;84;g8fb3d289c8_0_236">
            <a:extLst>
              <a:ext uri="{FF2B5EF4-FFF2-40B4-BE49-F238E27FC236}">
                <a16:creationId xmlns:a16="http://schemas.microsoft.com/office/drawing/2014/main" id="{0B61BAB1-27BC-73C0-BB41-3EA0479A1AB8}"/>
              </a:ext>
            </a:extLst>
          </p:cNvPr>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4615130" y="4645029"/>
            <a:ext cx="274150" cy="378039"/>
          </a:xfrm>
          <a:prstGeom prst="rect">
            <a:avLst/>
          </a:prstGeom>
          <a:noFill/>
          <a:ln>
            <a:noFill/>
          </a:ln>
        </p:spPr>
      </p:pic>
      <p:pic>
        <p:nvPicPr>
          <p:cNvPr id="15" name="Google Shape;85;g8fb3d289c8_0_236">
            <a:extLst>
              <a:ext uri="{FF2B5EF4-FFF2-40B4-BE49-F238E27FC236}">
                <a16:creationId xmlns:a16="http://schemas.microsoft.com/office/drawing/2014/main" id="{94BC1E1F-E446-AA17-22D5-BAACAAAEA0EC}"/>
              </a:ext>
            </a:extLst>
          </p:cNvPr>
          <p:cNvPicPr preferRelativeResize="0"/>
          <p:nvPr/>
        </p:nvPicPr>
        <p:blipFill rotWithShape="1">
          <a:blip r:embed="rId9" cstate="hqprint">
            <a:alphaModFix/>
            <a:extLst>
              <a:ext uri="{28A0092B-C50C-407E-A947-70E740481C1C}">
                <a14:useLocalDpi xmlns:a14="http://schemas.microsoft.com/office/drawing/2010/main"/>
              </a:ext>
            </a:extLst>
          </a:blip>
          <a:srcRect b="-7018"/>
          <a:stretch/>
        </p:blipFill>
        <p:spPr>
          <a:xfrm>
            <a:off x="5863231" y="5910726"/>
            <a:ext cx="488350" cy="428625"/>
          </a:xfrm>
          <a:prstGeom prst="rect">
            <a:avLst/>
          </a:prstGeom>
          <a:noFill/>
          <a:ln>
            <a:noFill/>
          </a:ln>
        </p:spPr>
      </p:pic>
      <p:pic>
        <p:nvPicPr>
          <p:cNvPr id="16" name="Google Shape;86;g8fb3d289c8_0_236">
            <a:extLst>
              <a:ext uri="{FF2B5EF4-FFF2-40B4-BE49-F238E27FC236}">
                <a16:creationId xmlns:a16="http://schemas.microsoft.com/office/drawing/2014/main" id="{753C7F3D-140F-A072-4370-C402FF0D507E}"/>
              </a:ext>
            </a:extLst>
          </p:cNvPr>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5825717" y="4651057"/>
            <a:ext cx="488350" cy="422100"/>
          </a:xfrm>
          <a:prstGeom prst="rect">
            <a:avLst/>
          </a:prstGeom>
          <a:noFill/>
          <a:ln>
            <a:noFill/>
          </a:ln>
        </p:spPr>
      </p:pic>
      <p:sp>
        <p:nvSpPr>
          <p:cNvPr id="17" name="Google Shape;87;g8fb3d289c8_0_236">
            <a:extLst>
              <a:ext uri="{FF2B5EF4-FFF2-40B4-BE49-F238E27FC236}">
                <a16:creationId xmlns:a16="http://schemas.microsoft.com/office/drawing/2014/main" id="{0482D686-EFCA-6718-10AC-24EE05579651}"/>
              </a:ext>
            </a:extLst>
          </p:cNvPr>
          <p:cNvSpPr txBox="1"/>
          <p:nvPr/>
        </p:nvSpPr>
        <p:spPr>
          <a:xfrm>
            <a:off x="6792497" y="5181463"/>
            <a:ext cx="1384500" cy="246900"/>
          </a:xfrm>
          <a:prstGeom prst="rect">
            <a:avLst/>
          </a:prstGeom>
          <a:noFill/>
          <a:ln>
            <a:noFill/>
          </a:ln>
        </p:spPr>
        <p:txBody>
          <a:bodyPr spcFirstLastPara="1" wrap="square" lIns="0" tIns="0" rIns="0" bIns="0" anchor="t" anchorCtr="0">
            <a:noAutofit/>
          </a:bodyPr>
          <a:lstStyle/>
          <a:p>
            <a:pPr algn="ctr">
              <a:buClr>
                <a:srgbClr val="000000"/>
              </a:buClr>
              <a:buSzPts val="800"/>
            </a:pPr>
            <a:r>
              <a:rPr lang="en-US" sz="800" b="1" kern="0">
                <a:solidFill>
                  <a:srgbClr val="434443"/>
                </a:solidFill>
                <a:latin typeface="Poppins"/>
                <a:ea typeface="Poppins"/>
                <a:cs typeface="Poppins"/>
                <a:sym typeface="Poppins"/>
              </a:rPr>
              <a:t>Procedure and Facility Recommendations</a:t>
            </a:r>
            <a:endParaRPr sz="1400" kern="0">
              <a:solidFill>
                <a:srgbClr val="000000"/>
              </a:solidFill>
              <a:latin typeface="Poppins"/>
              <a:ea typeface="Poppins"/>
              <a:cs typeface="Poppins"/>
              <a:sym typeface="Poppins"/>
            </a:endParaRPr>
          </a:p>
        </p:txBody>
      </p:sp>
      <p:pic>
        <p:nvPicPr>
          <p:cNvPr id="18" name="Google Shape;89;g8fb3d289c8_0_236">
            <a:extLst>
              <a:ext uri="{FF2B5EF4-FFF2-40B4-BE49-F238E27FC236}">
                <a16:creationId xmlns:a16="http://schemas.microsoft.com/office/drawing/2014/main" id="{F49BC2DF-309A-8849-2724-0B9A07F46652}"/>
              </a:ext>
            </a:extLst>
          </p:cNvPr>
          <p:cNvPicPr preferRelativeResize="0"/>
          <p:nvPr/>
        </p:nvPicPr>
        <p:blipFill rotWithShape="1">
          <a:blip r:embed="rId11">
            <a:alphaModFix/>
          </a:blip>
          <a:srcRect/>
          <a:stretch/>
        </p:blipFill>
        <p:spPr>
          <a:xfrm>
            <a:off x="8392928" y="4685818"/>
            <a:ext cx="636000" cy="454295"/>
          </a:xfrm>
          <a:prstGeom prst="rect">
            <a:avLst/>
          </a:prstGeom>
          <a:noFill/>
          <a:ln>
            <a:noFill/>
          </a:ln>
        </p:spPr>
      </p:pic>
    </p:spTree>
    <p:extLst>
      <p:ext uri="{BB962C8B-B14F-4D97-AF65-F5344CB8AC3E}">
        <p14:creationId xmlns:p14="http://schemas.microsoft.com/office/powerpoint/2010/main" val="2928574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84663" y="1110343"/>
            <a:ext cx="6409508" cy="739779"/>
          </a:xfrm>
        </p:spPr>
        <p:txBody>
          <a:bodyPr>
            <a:noAutofit/>
          </a:bodyPr>
          <a:lstStyle/>
          <a:p>
            <a:endParaRPr lang="en-US" sz="1400">
              <a:latin typeface="Rubik Medium" panose="00000600000000000000" pitchFamily="2" charset="-79"/>
              <a:cs typeface="Rubik Medium" panose="00000600000000000000" pitchFamily="2" charset="-79"/>
            </a:endParaRPr>
          </a:p>
          <a:p>
            <a:endParaRPr lang="en-US" sz="1400"/>
          </a:p>
        </p:txBody>
      </p:sp>
      <p:sp>
        <p:nvSpPr>
          <p:cNvPr id="3" name="Title 2"/>
          <p:cNvSpPr>
            <a:spLocks noGrp="1"/>
          </p:cNvSpPr>
          <p:nvPr>
            <p:ph type="title"/>
          </p:nvPr>
        </p:nvSpPr>
        <p:spPr>
          <a:xfrm>
            <a:off x="345233" y="227494"/>
            <a:ext cx="8434873" cy="402460"/>
          </a:xfrm>
        </p:spPr>
        <p:txBody>
          <a:bodyPr anchor="t"/>
          <a:lstStyle/>
          <a:p>
            <a:r>
              <a:rPr lang="en-US" sz="2400" dirty="0">
                <a:solidFill>
                  <a:srgbClr val="FD8103"/>
                </a:solidFill>
                <a:latin typeface="Proxima Nova" panose="02000506030000020004" pitchFamily="50" charset="0"/>
                <a:cs typeface="Rubik Medium" panose="00000600000000000000" pitchFamily="2" charset="-79"/>
              </a:rPr>
              <a:t>Regenexx</a:t>
            </a:r>
            <a:r>
              <a:rPr lang="en-US" sz="2400" dirty="0">
                <a:solidFill>
                  <a:srgbClr val="FD8103"/>
                </a:solidFill>
                <a:latin typeface="Proxima Nova" panose="02000506030000020004" pitchFamily="50" charset="0"/>
              </a:rPr>
              <a:t>®</a:t>
            </a:r>
            <a:r>
              <a:rPr lang="en-US" sz="2400" dirty="0">
                <a:solidFill>
                  <a:srgbClr val="FD8103"/>
                </a:solidFill>
                <a:latin typeface="Proxima Nova" panose="02000506030000020004" pitchFamily="50" charset="0"/>
                <a:cs typeface="Rubik Medium" panose="00000600000000000000" pitchFamily="2" charset="-79"/>
              </a:rPr>
              <a:t> is a covered benefit</a:t>
            </a:r>
          </a:p>
        </p:txBody>
      </p:sp>
      <p:sp>
        <p:nvSpPr>
          <p:cNvPr id="5" name="TextBox 4">
            <a:extLst>
              <a:ext uri="{FF2B5EF4-FFF2-40B4-BE49-F238E27FC236}">
                <a16:creationId xmlns:a16="http://schemas.microsoft.com/office/drawing/2014/main" id="{2F0980B5-BE50-4BC2-86B5-C4259CE6C9D3}"/>
              </a:ext>
            </a:extLst>
          </p:cNvPr>
          <p:cNvSpPr txBox="1"/>
          <p:nvPr/>
        </p:nvSpPr>
        <p:spPr>
          <a:xfrm>
            <a:off x="345233" y="629954"/>
            <a:ext cx="8453534"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5CB9"/>
                </a:solidFill>
                <a:effectLst/>
                <a:uLnTx/>
                <a:uFillTx/>
                <a:latin typeface="Proxima Nova" panose="02000506030000020004" pitchFamily="50" charset="0"/>
                <a:ea typeface="+mn-ea"/>
                <a:cs typeface="Rubik Medium" panose="00000600000000000000" pitchFamily="2" charset="-79"/>
              </a:rPr>
              <a:t>Regenexx</a:t>
            </a:r>
            <a:r>
              <a:rPr kumimoji="0" lang="en-US" sz="1500" b="0" i="0" u="none" strike="noStrike" kern="1200" cap="none" spc="0" normalizeH="0" baseline="0" noProof="0" dirty="0">
                <a:ln>
                  <a:noFill/>
                </a:ln>
                <a:solidFill>
                  <a:srgbClr val="005CB9"/>
                </a:solidFill>
                <a:effectLst/>
                <a:uLnTx/>
                <a:uFillTx/>
                <a:latin typeface="Proxima Nova" panose="02000506030000020004" pitchFamily="50" charset="0"/>
                <a:ea typeface="+mn-ea"/>
                <a:cs typeface="+mn-cs"/>
              </a:rPr>
              <a:t>®</a:t>
            </a:r>
            <a:r>
              <a:rPr kumimoji="0" lang="en-US" sz="1500" b="0" i="0" u="none" strike="noStrike" kern="1200" cap="none" spc="0" normalizeH="0" baseline="0" noProof="0" dirty="0">
                <a:ln>
                  <a:noFill/>
                </a:ln>
                <a:solidFill>
                  <a:srgbClr val="005CB9"/>
                </a:solidFill>
                <a:effectLst/>
                <a:uLnTx/>
                <a:uFillTx/>
                <a:latin typeface="Proxima Nova" panose="02000506030000020004" pitchFamily="50" charset="0"/>
                <a:ea typeface="+mn-ea"/>
                <a:cs typeface="Rubik Medium" panose="00000600000000000000" pitchFamily="2" charset="-79"/>
              </a:rPr>
              <a:t> </a:t>
            </a:r>
            <a:r>
              <a:rPr kumimoji="0" lang="en-US" sz="1500" b="0" i="0" u="none" strike="noStrike" kern="1200" cap="none" spc="0" normalizeH="0" baseline="0" noProof="0" dirty="0">
                <a:ln>
                  <a:noFill/>
                </a:ln>
                <a:solidFill>
                  <a:srgbClr val="12000A"/>
                </a:solidFill>
                <a:effectLst/>
                <a:uLnTx/>
                <a:uFillTx/>
                <a:latin typeface="Proxima Nova" panose="02000506030000020004" pitchFamily="50" charset="0"/>
                <a:ea typeface="+mn-ea"/>
                <a:cs typeface="Rubik Medium" panose="00000600000000000000" pitchFamily="2" charset="-79"/>
              </a:rPr>
              <a:t>invented the field of Interventional Orthopedics, a medical specialty that uses regenerative medicine to treat a broad range of orthopedic conditions. Regenexx</a:t>
            </a:r>
            <a:r>
              <a:rPr kumimoji="0" lang="en-US" sz="1500" b="0" i="0" u="none" strike="noStrike" kern="1200" cap="none" spc="0" normalizeH="0" baseline="0" noProof="0" dirty="0">
                <a:ln>
                  <a:noFill/>
                </a:ln>
                <a:solidFill>
                  <a:srgbClr val="12000A"/>
                </a:solidFill>
                <a:effectLst/>
                <a:uLnTx/>
                <a:uFillTx/>
                <a:latin typeface="Proxima Nova" panose="02000506030000020004" pitchFamily="50" charset="0"/>
                <a:ea typeface="+mn-ea"/>
                <a:cs typeface="+mn-cs"/>
              </a:rPr>
              <a:t>®</a:t>
            </a:r>
            <a:r>
              <a:rPr kumimoji="0" lang="en-US" sz="1500" b="0" i="0" u="none" strike="noStrike" kern="1200" cap="none" spc="0" normalizeH="0" baseline="0" noProof="0" dirty="0">
                <a:ln>
                  <a:noFill/>
                </a:ln>
                <a:solidFill>
                  <a:srgbClr val="12000A"/>
                </a:solidFill>
                <a:effectLst/>
                <a:uLnTx/>
                <a:uFillTx/>
                <a:latin typeface="Proxima Nova" panose="02000506030000020004" pitchFamily="50" charset="0"/>
                <a:ea typeface="+mn-ea"/>
                <a:cs typeface="Rubik Medium" panose="00000600000000000000" pitchFamily="2" charset="-79"/>
              </a:rPr>
              <a:t> provides an innovative, non-surgical relief, to treat damaged bone, cartilage, muscles, tendons, and ligaments through outpatient procedures that prevent up to 70% of patients from continuing to elective orthopedic surgery</a:t>
            </a:r>
          </a:p>
        </p:txBody>
      </p:sp>
      <p:sp>
        <p:nvSpPr>
          <p:cNvPr id="9" name="TextBox 8">
            <a:extLst>
              <a:ext uri="{FF2B5EF4-FFF2-40B4-BE49-F238E27FC236}">
                <a16:creationId xmlns:a16="http://schemas.microsoft.com/office/drawing/2014/main" id="{EDB7C1EA-F822-406F-8C2D-A4792534AA95}"/>
              </a:ext>
            </a:extLst>
          </p:cNvPr>
          <p:cNvSpPr txBox="1"/>
          <p:nvPr/>
        </p:nvSpPr>
        <p:spPr>
          <a:xfrm>
            <a:off x="326571" y="5545652"/>
            <a:ext cx="8453533" cy="600164"/>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2000A"/>
                </a:solidFill>
                <a:effectLst/>
                <a:uLnTx/>
                <a:uFillTx/>
                <a:latin typeface="Proxima Nova" panose="02000506030000020004" pitchFamily="50" charset="0"/>
                <a:ea typeface="+mn-ea"/>
                <a:cs typeface="Rubik Medium" panose="00000600000000000000" pitchFamily="2" charset="-79"/>
              </a:rPr>
              <a:t>For more information, call</a:t>
            </a:r>
            <a:r>
              <a:rPr kumimoji="0" lang="en-US" sz="1500" b="1" i="0" u="none" strike="noStrike" kern="1200" cap="none" spc="0" normalizeH="0" baseline="0" noProof="0" dirty="0">
                <a:ln>
                  <a:noFill/>
                </a:ln>
                <a:solidFill>
                  <a:srgbClr val="FF0000"/>
                </a:solidFill>
                <a:effectLst/>
                <a:uLnTx/>
                <a:uFillTx/>
                <a:latin typeface="Proxima Nova" panose="02000506030000020004" pitchFamily="50" charset="0"/>
                <a:ea typeface="+mn-ea"/>
                <a:cs typeface="Rubik Medium" panose="00000600000000000000" pitchFamily="2" charset="-79"/>
              </a:rPr>
              <a:t> </a:t>
            </a:r>
            <a:r>
              <a:rPr kumimoji="0" lang="en-US" sz="1500" b="1" i="0" u="none" strike="noStrike" kern="1200" cap="none" spc="0" normalizeH="0" baseline="0" noProof="0" dirty="0">
                <a:ln>
                  <a:noFill/>
                </a:ln>
                <a:solidFill>
                  <a:srgbClr val="005CB9"/>
                </a:solidFill>
                <a:effectLst/>
                <a:uLnTx/>
                <a:uFillTx/>
                <a:latin typeface="Proxima Nova" panose="02000506030000020004" pitchFamily="50" charset="0"/>
                <a:ea typeface="+mn-ea"/>
                <a:cs typeface="Rubik Medium" panose="00000600000000000000" pitchFamily="2" charset="-79"/>
              </a:rPr>
              <a:t>(866) 936-5811</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2000A"/>
                </a:solidFill>
                <a:effectLst/>
                <a:uLnTx/>
                <a:uFillTx/>
                <a:latin typeface="Proxima Nova" panose="02000506030000020004" pitchFamily="50" charset="0"/>
                <a:ea typeface="+mn-ea"/>
                <a:cs typeface="Rubik Medium" panose="00000600000000000000" pitchFamily="2" charset="-79"/>
              </a:rPr>
              <a:t>or visit </a:t>
            </a:r>
            <a:r>
              <a:rPr lang="en-US" sz="1800" b="1" i="0" u="sng" dirty="0">
                <a:solidFill>
                  <a:srgbClr val="005CB9"/>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regenexxbenefits.com/</a:t>
            </a:r>
            <a:r>
              <a:rPr lang="en-US" sz="1800" b="1" i="0" u="sng" dirty="0" err="1">
                <a:solidFill>
                  <a:srgbClr val="005CB9"/>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americancrane</a:t>
            </a:r>
            <a:endParaRPr kumimoji="0" lang="en-US" sz="1500" b="1" i="0" u="none" strike="noStrike" kern="1200" cap="none" spc="0" normalizeH="0" baseline="0" noProof="0" dirty="0">
              <a:ln>
                <a:noFill/>
              </a:ln>
              <a:solidFill>
                <a:srgbClr val="005CB9"/>
              </a:solidFill>
              <a:effectLst/>
              <a:uLnTx/>
              <a:uFillTx/>
              <a:latin typeface="Proxima Nova" panose="02000506030000020004"/>
              <a:ea typeface="+mn-ea"/>
              <a:cs typeface="Rubik Medium" panose="00000600000000000000" pitchFamily="2" charset="-79"/>
            </a:endParaRPr>
          </a:p>
        </p:txBody>
      </p:sp>
      <p:pic>
        <p:nvPicPr>
          <p:cNvPr id="6" name="Picture 5" descr="Diagram&#10;&#10;Description automatically generated">
            <a:extLst>
              <a:ext uri="{FF2B5EF4-FFF2-40B4-BE49-F238E27FC236}">
                <a16:creationId xmlns:a16="http://schemas.microsoft.com/office/drawing/2014/main" id="{5E41DA51-4EC3-414F-B183-C8AFF7464C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2349" y="1940647"/>
            <a:ext cx="5120640" cy="3540807"/>
          </a:xfrm>
          <a:prstGeom prst="rect">
            <a:avLst/>
          </a:prstGeom>
        </p:spPr>
      </p:pic>
    </p:spTree>
    <p:extLst>
      <p:ext uri="{BB962C8B-B14F-4D97-AF65-F5344CB8AC3E}">
        <p14:creationId xmlns:p14="http://schemas.microsoft.com/office/powerpoint/2010/main" val="422438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a:solidFill>
                  <a:schemeClr val="tx1"/>
                </a:solidFill>
                <a:latin typeface="TradeGothic LT Light"/>
              </a:rPr>
              <a:t>Life Insurance</a:t>
            </a:r>
          </a:p>
        </p:txBody>
      </p:sp>
      <p:graphicFrame>
        <p:nvGraphicFramePr>
          <p:cNvPr id="4" name="Table 3">
            <a:extLst>
              <a:ext uri="{FF2B5EF4-FFF2-40B4-BE49-F238E27FC236}">
                <a16:creationId xmlns:a16="http://schemas.microsoft.com/office/drawing/2014/main" id="{C7F9A184-5D6F-452A-7B4B-A19F7DC87F48}"/>
              </a:ext>
            </a:extLst>
          </p:cNvPr>
          <p:cNvGraphicFramePr>
            <a:graphicFrameLocks noGrp="1"/>
          </p:cNvGraphicFramePr>
          <p:nvPr>
            <p:extLst>
              <p:ext uri="{D42A27DB-BD31-4B8C-83A1-F6EECF244321}">
                <p14:modId xmlns:p14="http://schemas.microsoft.com/office/powerpoint/2010/main" val="1801164749"/>
              </p:ext>
            </p:extLst>
          </p:nvPr>
        </p:nvGraphicFramePr>
        <p:xfrm>
          <a:off x="1143000" y="1676400"/>
          <a:ext cx="6858000" cy="1460514"/>
        </p:xfrm>
        <a:graphic>
          <a:graphicData uri="http://schemas.openxmlformats.org/drawingml/2006/table">
            <a:tbl>
              <a:tblPr/>
              <a:tblGrid>
                <a:gridCol w="1912993">
                  <a:extLst>
                    <a:ext uri="{9D8B030D-6E8A-4147-A177-3AD203B41FA5}">
                      <a16:colId xmlns:a16="http://schemas.microsoft.com/office/drawing/2014/main" val="20000"/>
                    </a:ext>
                  </a:extLst>
                </a:gridCol>
                <a:gridCol w="4945007">
                  <a:extLst>
                    <a:ext uri="{9D8B030D-6E8A-4147-A177-3AD203B41FA5}">
                      <a16:colId xmlns:a16="http://schemas.microsoft.com/office/drawing/2014/main" val="20001"/>
                    </a:ext>
                  </a:extLst>
                </a:gridCol>
              </a:tblGrid>
              <a:tr h="0">
                <a:tc gridSpan="2">
                  <a:txBody>
                    <a:bodyPr/>
                    <a:lstStyle/>
                    <a:p>
                      <a:pPr marR="0" indent="0" algn="ctr" rtl="0">
                        <a:lnSpc>
                          <a:spcPct val="119000"/>
                        </a:lnSpc>
                        <a:spcBef>
                          <a:spcPts val="0"/>
                        </a:spcBef>
                        <a:spcAft>
                          <a:spcPts val="0"/>
                        </a:spcAft>
                        <a:tabLst>
                          <a:tab pos="-2008936800" algn="l"/>
                          <a:tab pos="27432" algn="l"/>
                        </a:tabLst>
                      </a:pPr>
                      <a:r>
                        <a:rPr lang="en-US" sz="1600" b="1" kern="100" dirty="0">
                          <a:solidFill>
                            <a:srgbClr val="FFFFFF"/>
                          </a:solidFill>
                          <a:effectLst/>
                          <a:latin typeface="Calibri"/>
                        </a:rPr>
                        <a:t>Company Paid Life and AD&amp;D Insurance</a:t>
                      </a:r>
                      <a:endParaRPr lang="en-US" sz="1200" kern="1400" dirty="0">
                        <a:solidFill>
                          <a:srgbClr val="FFFFFF"/>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9"/>
                    </a:solidFill>
                  </a:tcPr>
                </a:tc>
                <a:tc hMerge="1">
                  <a:txBody>
                    <a:bodyPr/>
                    <a:lstStyle/>
                    <a:p>
                      <a:endParaRPr lang="en-US"/>
                    </a:p>
                  </a:txBody>
                  <a:tcPr/>
                </a:tc>
                <a:extLst>
                  <a:ext uri="{0D108BD9-81ED-4DB2-BD59-A6C34878D82A}">
                    <a16:rowId xmlns:a16="http://schemas.microsoft.com/office/drawing/2014/main" val="10000"/>
                  </a:ext>
                </a:extLst>
              </a:tr>
              <a:tr h="262854">
                <a:tc>
                  <a:txBody>
                    <a:bodyPr/>
                    <a:lstStyle/>
                    <a:p>
                      <a:pPr marR="0" indent="0" algn="ctr" rtl="0">
                        <a:lnSpc>
                          <a:spcPct val="119000"/>
                        </a:lnSpc>
                        <a:spcBef>
                          <a:spcPts val="400"/>
                        </a:spcBef>
                        <a:spcAft>
                          <a:spcPts val="600"/>
                        </a:spcAft>
                      </a:pPr>
                      <a:r>
                        <a:rPr lang="en-US" sz="1400" b="1" kern="100">
                          <a:solidFill>
                            <a:srgbClr val="000000"/>
                          </a:solidFill>
                          <a:effectLst/>
                          <a:latin typeface="Calibri"/>
                        </a:rPr>
                        <a:t>Basic Life Benefit</a:t>
                      </a:r>
                      <a:endParaRPr lang="en-US" sz="1400" kern="140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400"/>
                        </a:spcBef>
                        <a:spcAft>
                          <a:spcPts val="600"/>
                        </a:spcAft>
                      </a:pPr>
                      <a:r>
                        <a:rPr lang="en-US" sz="1400" kern="1400" dirty="0">
                          <a:solidFill>
                            <a:srgbClr val="000000"/>
                          </a:solidFill>
                          <a:effectLst/>
                          <a:latin typeface="Calibri"/>
                        </a:rPr>
                        <a:t>Varies by Class</a:t>
                      </a:r>
                      <a:endParaRPr lang="en-US" sz="18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875">
                <a:tc>
                  <a:txBody>
                    <a:bodyPr/>
                    <a:lstStyle/>
                    <a:p>
                      <a:pPr marR="0" indent="0" algn="ctr" rtl="0">
                        <a:lnSpc>
                          <a:spcPct val="119000"/>
                        </a:lnSpc>
                        <a:spcBef>
                          <a:spcPts val="400"/>
                        </a:spcBef>
                        <a:spcAft>
                          <a:spcPts val="600"/>
                        </a:spcAft>
                      </a:pPr>
                      <a:r>
                        <a:rPr lang="en-US" sz="1400" b="1" kern="100">
                          <a:solidFill>
                            <a:srgbClr val="000000"/>
                          </a:solidFill>
                          <a:effectLst/>
                          <a:latin typeface="Calibri"/>
                        </a:rPr>
                        <a:t>Basic AD&amp;D Benefit</a:t>
                      </a:r>
                      <a:endParaRPr lang="en-US" sz="1400" kern="140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400"/>
                        </a:spcBef>
                        <a:spcAft>
                          <a:spcPts val="600"/>
                        </a:spcAft>
                      </a:pPr>
                      <a:r>
                        <a:rPr lang="en-US" sz="1400" kern="100" dirty="0">
                          <a:solidFill>
                            <a:srgbClr val="000000"/>
                          </a:solidFill>
                          <a:effectLst/>
                          <a:latin typeface="Calibri"/>
                        </a:rPr>
                        <a:t>Varies by Class</a:t>
                      </a:r>
                      <a:endParaRPr lang="en-US" sz="18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8100">
                <a:tc>
                  <a:txBody>
                    <a:bodyPr/>
                    <a:lstStyle/>
                    <a:p>
                      <a:pPr marR="0" indent="0" algn="ctr" rtl="0">
                        <a:lnSpc>
                          <a:spcPct val="119000"/>
                        </a:lnSpc>
                        <a:spcBef>
                          <a:spcPts val="400"/>
                        </a:spcBef>
                        <a:spcAft>
                          <a:spcPts val="600"/>
                        </a:spcAft>
                      </a:pPr>
                      <a:r>
                        <a:rPr lang="en-US" sz="1400" b="1" kern="1400">
                          <a:solidFill>
                            <a:srgbClr val="000000"/>
                          </a:solidFill>
                          <a:effectLst/>
                          <a:latin typeface="Calibri"/>
                        </a:rPr>
                        <a:t>Reduction Schedule</a:t>
                      </a:r>
                      <a:endParaRPr lang="en-US" sz="1400" kern="140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At Age 70, 35% reduction</a:t>
                      </a:r>
                      <a:br>
                        <a:rPr lang="en-US" sz="1400" kern="1400" dirty="0">
                          <a:solidFill>
                            <a:srgbClr val="000000"/>
                          </a:solidFill>
                          <a:effectLst/>
                          <a:latin typeface="Calibri"/>
                        </a:rPr>
                      </a:br>
                      <a:r>
                        <a:rPr lang="en-US" sz="1400" kern="1400" dirty="0">
                          <a:solidFill>
                            <a:srgbClr val="000000"/>
                          </a:solidFill>
                          <a:effectLst/>
                          <a:latin typeface="Calibri"/>
                        </a:rPr>
                        <a:t>At Age 75, 50% reduction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AF174545-4C8A-26C8-5853-A8FDE556ADC2}"/>
              </a:ext>
            </a:extLst>
          </p:cNvPr>
          <p:cNvGraphicFramePr>
            <a:graphicFrameLocks noGrp="1"/>
          </p:cNvGraphicFramePr>
          <p:nvPr>
            <p:extLst>
              <p:ext uri="{D42A27DB-BD31-4B8C-83A1-F6EECF244321}">
                <p14:modId xmlns:p14="http://schemas.microsoft.com/office/powerpoint/2010/main" val="896191611"/>
              </p:ext>
            </p:extLst>
          </p:nvPr>
        </p:nvGraphicFramePr>
        <p:xfrm>
          <a:off x="1143000" y="3276600"/>
          <a:ext cx="6849999" cy="2873422"/>
        </p:xfrm>
        <a:graphic>
          <a:graphicData uri="http://schemas.openxmlformats.org/drawingml/2006/table">
            <a:tbl>
              <a:tblPr/>
              <a:tblGrid>
                <a:gridCol w="1923669">
                  <a:extLst>
                    <a:ext uri="{9D8B030D-6E8A-4147-A177-3AD203B41FA5}">
                      <a16:colId xmlns:a16="http://schemas.microsoft.com/office/drawing/2014/main" val="20000"/>
                    </a:ext>
                  </a:extLst>
                </a:gridCol>
                <a:gridCol w="4926330">
                  <a:extLst>
                    <a:ext uri="{9D8B030D-6E8A-4147-A177-3AD203B41FA5}">
                      <a16:colId xmlns:a16="http://schemas.microsoft.com/office/drawing/2014/main" val="20001"/>
                    </a:ext>
                  </a:extLst>
                </a:gridCol>
              </a:tblGrid>
              <a:tr h="0">
                <a:tc gridSpan="2">
                  <a:txBody>
                    <a:bodyPr/>
                    <a:lstStyle/>
                    <a:p>
                      <a:pPr marR="0" indent="0" algn="ctr" rtl="0">
                        <a:lnSpc>
                          <a:spcPct val="119000"/>
                        </a:lnSpc>
                        <a:spcBef>
                          <a:spcPts val="0"/>
                        </a:spcBef>
                        <a:spcAft>
                          <a:spcPts val="0"/>
                        </a:spcAft>
                        <a:tabLst>
                          <a:tab pos="-2008936800" algn="l"/>
                          <a:tab pos="27432" algn="l"/>
                        </a:tabLst>
                      </a:pPr>
                      <a:r>
                        <a:rPr lang="en-US" sz="1600" b="1" kern="100">
                          <a:solidFill>
                            <a:srgbClr val="FFFFFF"/>
                          </a:solidFill>
                          <a:effectLst/>
                          <a:latin typeface="+mn-lt"/>
                        </a:rPr>
                        <a:t>Supplemental Life and AD&amp;D Insurance</a:t>
                      </a:r>
                      <a:endParaRPr lang="en-US" sz="1200" kern="1400">
                        <a:solidFill>
                          <a:srgbClr val="FFFFFF"/>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8103"/>
                    </a:solidFill>
                  </a:tcPr>
                </a:tc>
                <a:tc hMerge="1">
                  <a:txBody>
                    <a:bodyPr/>
                    <a:lstStyle/>
                    <a:p>
                      <a:endParaRPr lang="en-US"/>
                    </a:p>
                  </a:txBody>
                  <a:tcPr/>
                </a:tc>
                <a:extLst>
                  <a:ext uri="{0D108BD9-81ED-4DB2-BD59-A6C34878D82A}">
                    <a16:rowId xmlns:a16="http://schemas.microsoft.com/office/drawing/2014/main" val="10000"/>
                  </a:ext>
                </a:extLst>
              </a:tr>
              <a:tr h="862059">
                <a:tc>
                  <a:txBody>
                    <a:bodyPr/>
                    <a:lstStyle/>
                    <a:p>
                      <a:pPr marR="0" indent="0" algn="ctr" rtl="0">
                        <a:lnSpc>
                          <a:spcPct val="119000"/>
                        </a:lnSpc>
                        <a:spcBef>
                          <a:spcPts val="400"/>
                        </a:spcBef>
                        <a:spcAft>
                          <a:spcPts val="600"/>
                        </a:spcAft>
                      </a:pPr>
                      <a:r>
                        <a:rPr lang="en-US" sz="1400" b="1" kern="100" dirty="0">
                          <a:solidFill>
                            <a:srgbClr val="000000"/>
                          </a:solidFill>
                          <a:effectLst/>
                          <a:latin typeface="+mn-lt"/>
                        </a:rPr>
                        <a:t>Supp Life/ AD&amp;D Benefit</a:t>
                      </a:r>
                      <a:endParaRPr lang="en-US" sz="1400" kern="1400" dirty="0">
                        <a:solidFill>
                          <a:srgbClr val="000000"/>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0"/>
                        </a:spcAft>
                      </a:pPr>
                      <a:r>
                        <a:rPr lang="en-US" sz="1400" b="1" kern="100" dirty="0">
                          <a:solidFill>
                            <a:srgbClr val="000000"/>
                          </a:solidFill>
                          <a:effectLst/>
                          <a:latin typeface="+mn-lt"/>
                        </a:rPr>
                        <a:t>Employee</a:t>
                      </a:r>
                      <a:r>
                        <a:rPr lang="en-US" sz="1400" kern="100" dirty="0">
                          <a:solidFill>
                            <a:srgbClr val="000000"/>
                          </a:solidFill>
                          <a:effectLst/>
                          <a:latin typeface="+mn-lt"/>
                        </a:rPr>
                        <a:t>: Increments in $10,000 </a:t>
                      </a:r>
                      <a:endParaRPr lang="en-US" sz="1400" kern="1400" dirty="0">
                        <a:solidFill>
                          <a:srgbClr val="000000"/>
                        </a:solidFill>
                        <a:effectLst/>
                        <a:latin typeface="+mn-lt"/>
                      </a:endParaRPr>
                    </a:p>
                    <a:p>
                      <a:pPr marR="0" indent="0" algn="l" rtl="0">
                        <a:lnSpc>
                          <a:spcPct val="119000"/>
                        </a:lnSpc>
                        <a:spcBef>
                          <a:spcPts val="0"/>
                        </a:spcBef>
                        <a:spcAft>
                          <a:spcPts val="0"/>
                        </a:spcAft>
                      </a:pPr>
                      <a:r>
                        <a:rPr lang="en-US" sz="1400" b="1" kern="100" dirty="0">
                          <a:solidFill>
                            <a:srgbClr val="000000"/>
                          </a:solidFill>
                          <a:effectLst/>
                          <a:latin typeface="+mn-lt"/>
                        </a:rPr>
                        <a:t>Spouse</a:t>
                      </a:r>
                      <a:r>
                        <a:rPr lang="en-US" sz="1400" kern="100" dirty="0">
                          <a:solidFill>
                            <a:srgbClr val="000000"/>
                          </a:solidFill>
                          <a:effectLst/>
                          <a:latin typeface="+mn-lt"/>
                        </a:rPr>
                        <a:t>: Increments in $5,000</a:t>
                      </a:r>
                      <a:endParaRPr lang="en-US" sz="1400" kern="1400" dirty="0">
                        <a:solidFill>
                          <a:srgbClr val="000000"/>
                        </a:solidFill>
                        <a:effectLst/>
                        <a:latin typeface="+mn-lt"/>
                      </a:endParaRPr>
                    </a:p>
                    <a:p>
                      <a:pPr marR="0" indent="0" algn="l" rtl="0">
                        <a:lnSpc>
                          <a:spcPct val="119000"/>
                        </a:lnSpc>
                        <a:spcBef>
                          <a:spcPts val="0"/>
                        </a:spcBef>
                        <a:spcAft>
                          <a:spcPts val="0"/>
                        </a:spcAft>
                      </a:pPr>
                      <a:r>
                        <a:rPr lang="en-US" sz="1400" b="1" kern="100" dirty="0">
                          <a:solidFill>
                            <a:srgbClr val="000000"/>
                          </a:solidFill>
                          <a:effectLst/>
                          <a:latin typeface="+mn-lt"/>
                        </a:rPr>
                        <a:t>Children</a:t>
                      </a:r>
                      <a:r>
                        <a:rPr lang="en-US" sz="1400" kern="100" dirty="0">
                          <a:solidFill>
                            <a:srgbClr val="000000"/>
                          </a:solidFill>
                          <a:effectLst/>
                          <a:latin typeface="+mn-lt"/>
                        </a:rPr>
                        <a:t>: Increments in $1,000 (birth to 1 month) or $10,000 (1 month to 26 years)</a:t>
                      </a:r>
                      <a:endParaRPr lang="en-US" sz="1400" kern="1400" dirty="0">
                        <a:solidFill>
                          <a:srgbClr val="000000"/>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2059">
                <a:tc>
                  <a:txBody>
                    <a:bodyPr/>
                    <a:lstStyle/>
                    <a:p>
                      <a:pPr marR="0" indent="0" algn="ctr" rtl="0">
                        <a:lnSpc>
                          <a:spcPct val="119000"/>
                        </a:lnSpc>
                        <a:spcBef>
                          <a:spcPts val="400"/>
                        </a:spcBef>
                        <a:spcAft>
                          <a:spcPts val="600"/>
                        </a:spcAft>
                      </a:pPr>
                      <a:r>
                        <a:rPr lang="en-US" sz="1400" b="1" kern="1400" dirty="0">
                          <a:solidFill>
                            <a:srgbClr val="000000"/>
                          </a:solidFill>
                          <a:effectLst/>
                          <a:latin typeface="+mn-lt"/>
                        </a:rPr>
                        <a:t>Guaranteed Issue for Supp Life</a:t>
                      </a:r>
                      <a:endParaRPr lang="en-US" sz="1400" kern="1400" dirty="0">
                        <a:solidFill>
                          <a:srgbClr val="000000"/>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0"/>
                        </a:spcAft>
                      </a:pPr>
                      <a:r>
                        <a:rPr lang="en-US" sz="1400" b="1" kern="100" dirty="0">
                          <a:solidFill>
                            <a:srgbClr val="000000"/>
                          </a:solidFill>
                          <a:effectLst/>
                          <a:latin typeface="+mn-lt"/>
                        </a:rPr>
                        <a:t>Employee</a:t>
                      </a:r>
                      <a:r>
                        <a:rPr lang="en-US" sz="1400" kern="100" dirty="0">
                          <a:solidFill>
                            <a:srgbClr val="000000"/>
                          </a:solidFill>
                          <a:effectLst/>
                          <a:latin typeface="+mn-lt"/>
                        </a:rPr>
                        <a:t>: $50,000</a:t>
                      </a:r>
                      <a:endParaRPr lang="en-US" sz="1400" kern="1400" dirty="0">
                        <a:solidFill>
                          <a:srgbClr val="000000"/>
                        </a:solidFill>
                        <a:effectLst/>
                        <a:latin typeface="+mn-lt"/>
                      </a:endParaRPr>
                    </a:p>
                    <a:p>
                      <a:pPr marR="0" indent="0" algn="l" rtl="0">
                        <a:lnSpc>
                          <a:spcPct val="119000"/>
                        </a:lnSpc>
                        <a:spcBef>
                          <a:spcPts val="0"/>
                        </a:spcBef>
                        <a:spcAft>
                          <a:spcPts val="0"/>
                        </a:spcAft>
                      </a:pPr>
                      <a:r>
                        <a:rPr lang="en-US" sz="1400" b="1" kern="100" dirty="0">
                          <a:solidFill>
                            <a:srgbClr val="000000"/>
                          </a:solidFill>
                          <a:effectLst/>
                          <a:latin typeface="+mn-lt"/>
                        </a:rPr>
                        <a:t>Spouse</a:t>
                      </a:r>
                      <a:r>
                        <a:rPr lang="en-US" sz="1400" kern="100" dirty="0">
                          <a:solidFill>
                            <a:srgbClr val="000000"/>
                          </a:solidFill>
                          <a:effectLst/>
                          <a:latin typeface="+mn-lt"/>
                        </a:rPr>
                        <a:t>: $25,000</a:t>
                      </a:r>
                      <a:endParaRPr lang="en-US" sz="1400" kern="1400" dirty="0">
                        <a:solidFill>
                          <a:srgbClr val="000000"/>
                        </a:solidFill>
                        <a:effectLst/>
                        <a:latin typeface="+mn-lt"/>
                      </a:endParaRPr>
                    </a:p>
                    <a:p>
                      <a:pPr marR="0" indent="0" algn="l" rtl="0">
                        <a:lnSpc>
                          <a:spcPct val="119000"/>
                        </a:lnSpc>
                        <a:spcBef>
                          <a:spcPts val="0"/>
                        </a:spcBef>
                        <a:spcAft>
                          <a:spcPts val="0"/>
                        </a:spcAft>
                      </a:pPr>
                      <a:r>
                        <a:rPr lang="en-US" sz="1400" b="1" kern="100" dirty="0">
                          <a:solidFill>
                            <a:srgbClr val="000000"/>
                          </a:solidFill>
                          <a:effectLst/>
                          <a:latin typeface="+mn-lt"/>
                        </a:rPr>
                        <a:t>Children</a:t>
                      </a:r>
                      <a:r>
                        <a:rPr lang="en-US" sz="1400" kern="100" dirty="0">
                          <a:solidFill>
                            <a:srgbClr val="000000"/>
                          </a:solidFill>
                          <a:effectLst/>
                          <a:latin typeface="+mn-lt"/>
                        </a:rPr>
                        <a:t>: All GI</a:t>
                      </a:r>
                      <a:endParaRPr lang="en-US" sz="1400" kern="1400" dirty="0">
                        <a:solidFill>
                          <a:srgbClr val="000000"/>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R="0" indent="0" algn="ctr" rtl="0">
                        <a:lnSpc>
                          <a:spcPct val="119000"/>
                        </a:lnSpc>
                        <a:spcBef>
                          <a:spcPts val="400"/>
                        </a:spcBef>
                        <a:spcAft>
                          <a:spcPts val="600"/>
                        </a:spcAft>
                      </a:pPr>
                      <a:r>
                        <a:rPr lang="en-US" sz="1400" b="1" kern="1400" dirty="0">
                          <a:solidFill>
                            <a:srgbClr val="000000"/>
                          </a:solidFill>
                          <a:effectLst/>
                          <a:latin typeface="+mn-lt"/>
                        </a:rPr>
                        <a:t>Supp Life/AD&amp;D Benefit                Maximums</a:t>
                      </a:r>
                      <a:endParaRPr lang="en-US" sz="1400" kern="1400" dirty="0">
                        <a:solidFill>
                          <a:srgbClr val="000000"/>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0"/>
                        </a:spcAft>
                      </a:pPr>
                      <a:r>
                        <a:rPr lang="en-US" sz="1400" b="1" kern="100" dirty="0">
                          <a:solidFill>
                            <a:srgbClr val="000000"/>
                          </a:solidFill>
                          <a:effectLst/>
                          <a:latin typeface="+mn-lt"/>
                        </a:rPr>
                        <a:t>Employee</a:t>
                      </a:r>
                      <a:r>
                        <a:rPr lang="en-US" sz="1400" kern="100" dirty="0">
                          <a:solidFill>
                            <a:srgbClr val="000000"/>
                          </a:solidFill>
                          <a:effectLst/>
                          <a:latin typeface="+mn-lt"/>
                        </a:rPr>
                        <a:t>: Lesser of 5x annual earnings or $500,000</a:t>
                      </a:r>
                      <a:endParaRPr lang="en-US" sz="1400" kern="1400" dirty="0">
                        <a:solidFill>
                          <a:srgbClr val="000000"/>
                        </a:solidFill>
                        <a:effectLst/>
                        <a:latin typeface="+mn-lt"/>
                      </a:endParaRPr>
                    </a:p>
                    <a:p>
                      <a:pPr marR="0" indent="0" algn="l" rtl="0">
                        <a:lnSpc>
                          <a:spcPct val="119000"/>
                        </a:lnSpc>
                        <a:spcBef>
                          <a:spcPts val="0"/>
                        </a:spcBef>
                        <a:spcAft>
                          <a:spcPts val="0"/>
                        </a:spcAft>
                      </a:pPr>
                      <a:r>
                        <a:rPr lang="en-US" sz="1400" b="1" kern="100" dirty="0">
                          <a:solidFill>
                            <a:srgbClr val="000000"/>
                          </a:solidFill>
                          <a:effectLst/>
                          <a:latin typeface="+mn-lt"/>
                        </a:rPr>
                        <a:t>Spouse</a:t>
                      </a:r>
                      <a:r>
                        <a:rPr lang="en-US" sz="1400" kern="100" dirty="0">
                          <a:solidFill>
                            <a:srgbClr val="000000"/>
                          </a:solidFill>
                          <a:effectLst/>
                          <a:latin typeface="+mn-lt"/>
                        </a:rPr>
                        <a:t>: Lesser of 50% of your amount of insurance or $250,000</a:t>
                      </a:r>
                      <a:endParaRPr lang="en-US" sz="1400" kern="1400" dirty="0">
                        <a:solidFill>
                          <a:srgbClr val="000000"/>
                        </a:solidFill>
                        <a:effectLst/>
                        <a:latin typeface="+mn-lt"/>
                      </a:endParaRPr>
                    </a:p>
                    <a:p>
                      <a:pPr marR="0" indent="0" algn="l" rtl="0">
                        <a:lnSpc>
                          <a:spcPct val="119000"/>
                        </a:lnSpc>
                        <a:spcBef>
                          <a:spcPts val="0"/>
                        </a:spcBef>
                        <a:spcAft>
                          <a:spcPts val="0"/>
                        </a:spcAft>
                      </a:pPr>
                      <a:r>
                        <a:rPr lang="en-US" sz="1400" b="1" kern="100" dirty="0">
                          <a:solidFill>
                            <a:srgbClr val="000000"/>
                          </a:solidFill>
                          <a:effectLst/>
                          <a:latin typeface="+mn-lt"/>
                        </a:rPr>
                        <a:t>Children</a:t>
                      </a:r>
                      <a:r>
                        <a:rPr lang="en-US" sz="1400" kern="100" dirty="0">
                          <a:solidFill>
                            <a:srgbClr val="000000"/>
                          </a:solidFill>
                          <a:effectLst/>
                          <a:latin typeface="+mn-lt"/>
                        </a:rPr>
                        <a:t>: $10,000</a:t>
                      </a:r>
                      <a:endParaRPr lang="en-US" sz="1400" kern="1400" dirty="0">
                        <a:solidFill>
                          <a:srgbClr val="000000"/>
                        </a:solidFill>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7" name="Picture 2">
            <a:extLst>
              <a:ext uri="{FF2B5EF4-FFF2-40B4-BE49-F238E27FC236}">
                <a16:creationId xmlns:a16="http://schemas.microsoft.com/office/drawing/2014/main" id="{AE13A354-D3FE-73C1-0B2A-96FB806F19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597739"/>
            <a:ext cx="841099" cy="84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1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a:solidFill>
                  <a:schemeClr val="tx1"/>
                </a:solidFill>
                <a:latin typeface="TradeGothic LT Light"/>
              </a:rPr>
              <a:t>Disability Insurance</a:t>
            </a:r>
          </a:p>
        </p:txBody>
      </p:sp>
      <p:graphicFrame>
        <p:nvGraphicFramePr>
          <p:cNvPr id="5" name="Table 4">
            <a:extLst>
              <a:ext uri="{FF2B5EF4-FFF2-40B4-BE49-F238E27FC236}">
                <a16:creationId xmlns:a16="http://schemas.microsoft.com/office/drawing/2014/main" id="{6F83248E-1CB1-B7ED-4623-744584081A6E}"/>
              </a:ext>
            </a:extLst>
          </p:cNvPr>
          <p:cNvGraphicFramePr>
            <a:graphicFrameLocks noGrp="1"/>
          </p:cNvGraphicFramePr>
          <p:nvPr>
            <p:extLst>
              <p:ext uri="{D42A27DB-BD31-4B8C-83A1-F6EECF244321}">
                <p14:modId xmlns:p14="http://schemas.microsoft.com/office/powerpoint/2010/main" val="583543597"/>
              </p:ext>
            </p:extLst>
          </p:nvPr>
        </p:nvGraphicFramePr>
        <p:xfrm>
          <a:off x="1140778" y="1685643"/>
          <a:ext cx="6862444" cy="2683009"/>
        </p:xfrm>
        <a:graphic>
          <a:graphicData uri="http://schemas.openxmlformats.org/drawingml/2006/table">
            <a:tbl>
              <a:tblPr/>
              <a:tblGrid>
                <a:gridCol w="1975352">
                  <a:extLst>
                    <a:ext uri="{9D8B030D-6E8A-4147-A177-3AD203B41FA5}">
                      <a16:colId xmlns:a16="http://schemas.microsoft.com/office/drawing/2014/main" val="20000"/>
                    </a:ext>
                  </a:extLst>
                </a:gridCol>
                <a:gridCol w="4887092">
                  <a:extLst>
                    <a:ext uri="{9D8B030D-6E8A-4147-A177-3AD203B41FA5}">
                      <a16:colId xmlns:a16="http://schemas.microsoft.com/office/drawing/2014/main" val="20001"/>
                    </a:ext>
                  </a:extLst>
                </a:gridCol>
              </a:tblGrid>
              <a:tr h="318414">
                <a:tc gridSpan="2">
                  <a:txBody>
                    <a:bodyPr/>
                    <a:lstStyle/>
                    <a:p>
                      <a:pPr marR="0" indent="0" algn="ctr" rtl="0">
                        <a:lnSpc>
                          <a:spcPct val="119000"/>
                        </a:lnSpc>
                        <a:spcBef>
                          <a:spcPts val="0"/>
                        </a:spcBef>
                        <a:spcAft>
                          <a:spcPts val="0"/>
                        </a:spcAft>
                        <a:tabLst>
                          <a:tab pos="-2008936800" algn="l"/>
                          <a:tab pos="27432" algn="l"/>
                        </a:tabLst>
                      </a:pPr>
                      <a:r>
                        <a:rPr lang="en-US" sz="1600" b="1" kern="100" dirty="0">
                          <a:solidFill>
                            <a:srgbClr val="FFFFFF"/>
                          </a:solidFill>
                          <a:effectLst/>
                          <a:latin typeface="Calibri"/>
                        </a:rPr>
                        <a:t>Short-Term Disability</a:t>
                      </a:r>
                      <a:endParaRPr lang="en-US" sz="1200" kern="1400" dirty="0">
                        <a:solidFill>
                          <a:srgbClr val="FFFFFF"/>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9"/>
                    </a:solidFill>
                  </a:tcPr>
                </a:tc>
                <a:tc hMerge="1">
                  <a:txBody>
                    <a:bodyPr/>
                    <a:lstStyle/>
                    <a:p>
                      <a:endParaRPr lang="en-US"/>
                    </a:p>
                  </a:txBody>
                  <a:tcPr/>
                </a:tc>
                <a:extLst>
                  <a:ext uri="{0D108BD9-81ED-4DB2-BD59-A6C34878D82A}">
                    <a16:rowId xmlns:a16="http://schemas.microsoft.com/office/drawing/2014/main" val="10000"/>
                  </a:ext>
                </a:extLst>
              </a:tr>
              <a:tr h="511007">
                <a:tc>
                  <a:txBody>
                    <a:bodyPr/>
                    <a:lstStyle/>
                    <a:p>
                      <a:pPr marR="0" indent="0" algn="ctr" rtl="0">
                        <a:lnSpc>
                          <a:spcPct val="119000"/>
                        </a:lnSpc>
                        <a:spcBef>
                          <a:spcPts val="400"/>
                        </a:spcBef>
                        <a:spcAft>
                          <a:spcPts val="600"/>
                        </a:spcAft>
                      </a:pPr>
                      <a:r>
                        <a:rPr lang="en-US" sz="1200" b="1" kern="100" dirty="0">
                          <a:solidFill>
                            <a:srgbClr val="000000"/>
                          </a:solidFill>
                          <a:effectLst/>
                          <a:latin typeface="Calibri"/>
                        </a:rPr>
                        <a:t>Purpose of Insurance</a:t>
                      </a:r>
                      <a:endParaRPr lang="en-US" sz="12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400"/>
                        </a:spcBef>
                        <a:spcAft>
                          <a:spcPts val="600"/>
                        </a:spcAft>
                      </a:pPr>
                      <a:r>
                        <a:rPr lang="en-US" sz="1200" kern="100" dirty="0">
                          <a:solidFill>
                            <a:srgbClr val="000000"/>
                          </a:solidFill>
                          <a:effectLst/>
                          <a:latin typeface="Calibri"/>
                        </a:rPr>
                        <a:t>STD coverage continues a percentage of your regular pay if you become injured or ill due to a non-occupational illness or injury and cannot work</a:t>
                      </a:r>
                      <a:endParaRPr lang="en-US" sz="12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525">
                <a:tc>
                  <a:txBody>
                    <a:bodyPr/>
                    <a:lstStyle/>
                    <a:p>
                      <a:pPr marR="0" indent="0" algn="ctr" rtl="0">
                        <a:lnSpc>
                          <a:spcPct val="119000"/>
                        </a:lnSpc>
                        <a:spcBef>
                          <a:spcPts val="400"/>
                        </a:spcBef>
                        <a:spcAft>
                          <a:spcPts val="600"/>
                        </a:spcAft>
                      </a:pPr>
                      <a:r>
                        <a:rPr lang="en-US" sz="1200" b="1" kern="100" dirty="0">
                          <a:solidFill>
                            <a:srgbClr val="000000"/>
                          </a:solidFill>
                          <a:effectLst/>
                          <a:latin typeface="Calibri"/>
                        </a:rPr>
                        <a:t>Employee Contribution Required</a:t>
                      </a:r>
                      <a:endParaRPr lang="en-US" sz="12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400"/>
                        </a:spcBef>
                        <a:spcAft>
                          <a:spcPts val="600"/>
                        </a:spcAft>
                      </a:pPr>
                      <a:r>
                        <a:rPr lang="en-US" sz="1200" kern="100" dirty="0">
                          <a:solidFill>
                            <a:srgbClr val="000000"/>
                          </a:solidFill>
                          <a:effectLst/>
                          <a:latin typeface="Calibri"/>
                        </a:rPr>
                        <a:t>No, 100% paid by American Crane</a:t>
                      </a:r>
                      <a:endParaRPr lang="en-US" sz="12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83525">
                <a:tc>
                  <a:txBody>
                    <a:bodyPr/>
                    <a:lstStyle/>
                    <a:p>
                      <a:pPr marR="0" indent="0" algn="ctr" rtl="0">
                        <a:lnSpc>
                          <a:spcPct val="119000"/>
                        </a:lnSpc>
                        <a:spcBef>
                          <a:spcPts val="400"/>
                        </a:spcBef>
                        <a:spcAft>
                          <a:spcPts val="600"/>
                        </a:spcAft>
                      </a:pPr>
                      <a:r>
                        <a:rPr lang="en-US" sz="1200" b="1" kern="1400" dirty="0">
                          <a:solidFill>
                            <a:srgbClr val="000000"/>
                          </a:solidFill>
                          <a:effectLst/>
                          <a:latin typeface="Calibri"/>
                        </a:rPr>
                        <a:t>Waiting Period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400"/>
                        </a:spcBef>
                        <a:spcAft>
                          <a:spcPts val="600"/>
                        </a:spcAft>
                      </a:pPr>
                      <a:r>
                        <a:rPr lang="en-US" sz="1200" b="1" kern="1400" dirty="0">
                          <a:solidFill>
                            <a:srgbClr val="000000"/>
                          </a:solidFill>
                          <a:effectLst/>
                          <a:latin typeface="Calibri" panose="020F0502020204030204" pitchFamily="34" charset="0"/>
                          <a:cs typeface="Calibri" panose="020F0502020204030204" pitchFamily="34" charset="0"/>
                        </a:rPr>
                        <a:t>Employees become eligible for Short-Term Disability after </a:t>
                      </a:r>
                      <a:r>
                        <a:rPr lang="en-US" sz="1200" b="1" u="sng" kern="1400" dirty="0">
                          <a:solidFill>
                            <a:srgbClr val="000000"/>
                          </a:solidFill>
                          <a:effectLst/>
                          <a:latin typeface="Calibri" panose="020F0502020204030204" pitchFamily="34" charset="0"/>
                          <a:cs typeface="Calibri" panose="020F0502020204030204" pitchFamily="34" charset="0"/>
                        </a:rPr>
                        <a:t>90 days</a:t>
                      </a:r>
                      <a:r>
                        <a:rPr lang="en-US" sz="1200" b="1" kern="1400" dirty="0">
                          <a:solidFill>
                            <a:srgbClr val="000000"/>
                          </a:solidFill>
                          <a:effectLst/>
                          <a:latin typeface="Calibri" panose="020F0502020204030204" pitchFamily="34" charset="0"/>
                          <a:cs typeface="Calibri" panose="020F0502020204030204" pitchFamily="34" charset="0"/>
                        </a:rPr>
                        <a:t> of employment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442471009"/>
                  </a:ext>
                </a:extLst>
              </a:tr>
              <a:tr h="337108">
                <a:tc>
                  <a:txBody>
                    <a:bodyPr/>
                    <a:lstStyle/>
                    <a:p>
                      <a:pPr marR="0" indent="0" algn="ctr" rtl="0">
                        <a:lnSpc>
                          <a:spcPct val="119000"/>
                        </a:lnSpc>
                        <a:spcBef>
                          <a:spcPts val="400"/>
                        </a:spcBef>
                        <a:spcAft>
                          <a:spcPts val="600"/>
                        </a:spcAft>
                      </a:pPr>
                      <a:r>
                        <a:rPr lang="en-US" sz="1200" b="1" kern="100">
                          <a:solidFill>
                            <a:srgbClr val="000000"/>
                          </a:solidFill>
                          <a:effectLst/>
                          <a:latin typeface="Calibri"/>
                        </a:rPr>
                        <a:t>Elimination Period</a:t>
                      </a:r>
                      <a:endParaRPr lang="en-US" sz="1200" kern="140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400"/>
                        </a:spcBef>
                        <a:spcAft>
                          <a:spcPts val="600"/>
                        </a:spcAft>
                      </a:pPr>
                      <a:r>
                        <a:rPr lang="en-US" sz="1200" kern="100" dirty="0">
                          <a:solidFill>
                            <a:srgbClr val="000000"/>
                          </a:solidFill>
                          <a:effectLst/>
                          <a:latin typeface="Calibri"/>
                        </a:rPr>
                        <a:t>0 days for accident / 7 days for sickness</a:t>
                      </a:r>
                      <a:endParaRPr lang="en-US" sz="12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108">
                <a:tc>
                  <a:txBody>
                    <a:bodyPr/>
                    <a:lstStyle/>
                    <a:p>
                      <a:pPr marR="0" indent="0" algn="ctr" rtl="0">
                        <a:lnSpc>
                          <a:spcPct val="119000"/>
                        </a:lnSpc>
                        <a:spcBef>
                          <a:spcPts val="400"/>
                        </a:spcBef>
                        <a:spcAft>
                          <a:spcPts val="600"/>
                        </a:spcAft>
                      </a:pPr>
                      <a:r>
                        <a:rPr lang="en-US" sz="1200" b="1" kern="100">
                          <a:solidFill>
                            <a:srgbClr val="000000"/>
                          </a:solidFill>
                          <a:effectLst/>
                          <a:latin typeface="Calibri"/>
                        </a:rPr>
                        <a:t>Benefit Amount</a:t>
                      </a:r>
                      <a:endParaRPr lang="en-US" sz="1200" kern="140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400"/>
                        </a:spcBef>
                        <a:spcAft>
                          <a:spcPts val="600"/>
                        </a:spcAft>
                      </a:pPr>
                      <a:r>
                        <a:rPr lang="en-US" sz="1200" kern="100" dirty="0">
                          <a:solidFill>
                            <a:srgbClr val="000000"/>
                          </a:solidFill>
                          <a:effectLst/>
                          <a:latin typeface="Calibri"/>
                        </a:rPr>
                        <a:t>66</a:t>
                      </a:r>
                      <a:r>
                        <a:rPr lang="en-US" sz="1200" kern="100" baseline="0" dirty="0">
                          <a:solidFill>
                            <a:srgbClr val="000000"/>
                          </a:solidFill>
                          <a:effectLst/>
                          <a:latin typeface="Calibri"/>
                        </a:rPr>
                        <a:t> 2/3</a:t>
                      </a:r>
                      <a:r>
                        <a:rPr lang="en-US" sz="1200" kern="100" dirty="0">
                          <a:solidFill>
                            <a:srgbClr val="000000"/>
                          </a:solidFill>
                          <a:effectLst/>
                          <a:latin typeface="Calibri"/>
                        </a:rPr>
                        <a:t>% of base weekly salary; up to $1000 per week</a:t>
                      </a:r>
                      <a:endParaRPr lang="en-US" sz="12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7108">
                <a:tc>
                  <a:txBody>
                    <a:bodyPr/>
                    <a:lstStyle/>
                    <a:p>
                      <a:pPr marR="0" indent="0" algn="ctr" rtl="0">
                        <a:lnSpc>
                          <a:spcPct val="119000"/>
                        </a:lnSpc>
                        <a:spcBef>
                          <a:spcPts val="400"/>
                        </a:spcBef>
                        <a:spcAft>
                          <a:spcPts val="600"/>
                        </a:spcAft>
                      </a:pPr>
                      <a:r>
                        <a:rPr lang="en-US" sz="1200" b="1" kern="1400" dirty="0">
                          <a:solidFill>
                            <a:srgbClr val="000000"/>
                          </a:solidFill>
                          <a:effectLst/>
                          <a:latin typeface="Calibri"/>
                        </a:rPr>
                        <a:t>Benefit Duration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400"/>
                        </a:spcBef>
                        <a:spcAft>
                          <a:spcPts val="600"/>
                        </a:spcAft>
                      </a:pPr>
                      <a:r>
                        <a:rPr lang="en-US" sz="1200" kern="1400" dirty="0">
                          <a:solidFill>
                            <a:srgbClr val="000000"/>
                          </a:solidFill>
                          <a:effectLst/>
                          <a:latin typeface="Calibri" panose="020F0502020204030204" pitchFamily="34" charset="0"/>
                          <a:cs typeface="Calibri" panose="020F0502020204030204" pitchFamily="34" charset="0"/>
                        </a:rPr>
                        <a:t>26 weeks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343048"/>
                  </a:ext>
                </a:extLst>
              </a:tr>
            </a:tbl>
          </a:graphicData>
        </a:graphic>
      </p:graphicFrame>
      <p:graphicFrame>
        <p:nvGraphicFramePr>
          <p:cNvPr id="8" name="Table 7">
            <a:extLst>
              <a:ext uri="{FF2B5EF4-FFF2-40B4-BE49-F238E27FC236}">
                <a16:creationId xmlns:a16="http://schemas.microsoft.com/office/drawing/2014/main" id="{9FD67D0C-158C-E73A-E001-300082CCEC3E}"/>
              </a:ext>
            </a:extLst>
          </p:cNvPr>
          <p:cNvGraphicFramePr>
            <a:graphicFrameLocks noGrp="1"/>
          </p:cNvGraphicFramePr>
          <p:nvPr>
            <p:extLst>
              <p:ext uri="{D42A27DB-BD31-4B8C-83A1-F6EECF244321}">
                <p14:modId xmlns:p14="http://schemas.microsoft.com/office/powerpoint/2010/main" val="4203373230"/>
              </p:ext>
            </p:extLst>
          </p:nvPr>
        </p:nvGraphicFramePr>
        <p:xfrm>
          <a:off x="1140778" y="4547831"/>
          <a:ext cx="6856223" cy="2182159"/>
        </p:xfrm>
        <a:graphic>
          <a:graphicData uri="http://schemas.openxmlformats.org/drawingml/2006/table">
            <a:tbl>
              <a:tblPr/>
              <a:tblGrid>
                <a:gridCol w="1976121">
                  <a:extLst>
                    <a:ext uri="{9D8B030D-6E8A-4147-A177-3AD203B41FA5}">
                      <a16:colId xmlns:a16="http://schemas.microsoft.com/office/drawing/2014/main" val="20000"/>
                    </a:ext>
                  </a:extLst>
                </a:gridCol>
                <a:gridCol w="4880102">
                  <a:extLst>
                    <a:ext uri="{9D8B030D-6E8A-4147-A177-3AD203B41FA5}">
                      <a16:colId xmlns:a16="http://schemas.microsoft.com/office/drawing/2014/main" val="20001"/>
                    </a:ext>
                  </a:extLst>
                </a:gridCol>
              </a:tblGrid>
              <a:tr h="311018">
                <a:tc gridSpan="2">
                  <a:txBody>
                    <a:bodyPr/>
                    <a:lstStyle/>
                    <a:p>
                      <a:pPr marR="0" indent="0" algn="ctr" rtl="0">
                        <a:lnSpc>
                          <a:spcPct val="119000"/>
                        </a:lnSpc>
                        <a:spcBef>
                          <a:spcPts val="0"/>
                        </a:spcBef>
                        <a:spcAft>
                          <a:spcPts val="0"/>
                        </a:spcAft>
                        <a:tabLst>
                          <a:tab pos="-2008936800" algn="l"/>
                          <a:tab pos="27432" algn="l"/>
                        </a:tabLst>
                      </a:pPr>
                      <a:r>
                        <a:rPr lang="en-US" sz="1600" b="1" kern="100" dirty="0">
                          <a:solidFill>
                            <a:srgbClr val="FFFFFF"/>
                          </a:solidFill>
                          <a:effectLst/>
                          <a:latin typeface="Calibri"/>
                        </a:rPr>
                        <a:t>Long-Term Disability</a:t>
                      </a:r>
                      <a:endParaRPr lang="en-US" sz="1200" kern="1400" dirty="0">
                        <a:solidFill>
                          <a:srgbClr val="FFFFFF"/>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8103"/>
                    </a:solidFill>
                  </a:tcPr>
                </a:tc>
                <a:tc hMerge="1">
                  <a:txBody>
                    <a:bodyPr/>
                    <a:lstStyle/>
                    <a:p>
                      <a:endParaRPr lang="en-US"/>
                    </a:p>
                  </a:txBody>
                  <a:tcPr/>
                </a:tc>
                <a:extLst>
                  <a:ext uri="{0D108BD9-81ED-4DB2-BD59-A6C34878D82A}">
                    <a16:rowId xmlns:a16="http://schemas.microsoft.com/office/drawing/2014/main" val="10000"/>
                  </a:ext>
                </a:extLst>
              </a:tr>
              <a:tr h="395608">
                <a:tc>
                  <a:txBody>
                    <a:bodyPr/>
                    <a:lstStyle/>
                    <a:p>
                      <a:pPr marR="0" indent="0" algn="ctr" rtl="0">
                        <a:lnSpc>
                          <a:spcPct val="119000"/>
                        </a:lnSpc>
                        <a:spcBef>
                          <a:spcPts val="400"/>
                        </a:spcBef>
                        <a:spcAft>
                          <a:spcPts val="600"/>
                        </a:spcAft>
                      </a:pPr>
                      <a:r>
                        <a:rPr lang="en-US" sz="1200" b="1" kern="100" dirty="0">
                          <a:solidFill>
                            <a:srgbClr val="000000"/>
                          </a:solidFill>
                          <a:effectLst/>
                          <a:latin typeface="Calibri"/>
                        </a:rPr>
                        <a:t>Purpose of Insurance</a:t>
                      </a:r>
                      <a:endParaRPr lang="en-US" sz="12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400"/>
                        </a:spcBef>
                        <a:spcAft>
                          <a:spcPts val="600"/>
                        </a:spcAft>
                      </a:pPr>
                      <a:r>
                        <a:rPr lang="en-US" sz="1200" kern="100">
                          <a:solidFill>
                            <a:srgbClr val="000000"/>
                          </a:solidFill>
                          <a:effectLst/>
                          <a:latin typeface="Calibri"/>
                        </a:rPr>
                        <a:t>For enduring, serious non-work-related illnesses or injuries that prevent you from working longer than 180 days</a:t>
                      </a:r>
                      <a:endParaRPr lang="en-US" sz="1100" kern="140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6245">
                <a:tc>
                  <a:txBody>
                    <a:bodyPr/>
                    <a:lstStyle/>
                    <a:p>
                      <a:pPr marR="0" indent="0" algn="ctr" rtl="0">
                        <a:lnSpc>
                          <a:spcPct val="119000"/>
                        </a:lnSpc>
                        <a:spcBef>
                          <a:spcPts val="400"/>
                        </a:spcBef>
                        <a:spcAft>
                          <a:spcPts val="600"/>
                        </a:spcAft>
                      </a:pPr>
                      <a:r>
                        <a:rPr lang="en-US" sz="1200" b="1" kern="100" dirty="0">
                          <a:solidFill>
                            <a:srgbClr val="000000"/>
                          </a:solidFill>
                          <a:effectLst/>
                          <a:latin typeface="Calibri"/>
                        </a:rPr>
                        <a:t>Employee Contribution Required</a:t>
                      </a:r>
                      <a:endParaRPr lang="en-US" sz="12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400"/>
                        </a:spcBef>
                        <a:spcAft>
                          <a:spcPts val="600"/>
                        </a:spcAft>
                      </a:pPr>
                      <a:r>
                        <a:rPr lang="en-US" sz="1200" kern="100" dirty="0">
                          <a:solidFill>
                            <a:srgbClr val="000000"/>
                          </a:solidFill>
                          <a:effectLst/>
                          <a:latin typeface="Calibri"/>
                        </a:rPr>
                        <a:t>Yes, 100% paid by employees</a:t>
                      </a:r>
                      <a:endParaRPr lang="en-US" sz="11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232690">
                <a:tc>
                  <a:txBody>
                    <a:bodyPr/>
                    <a:lstStyle/>
                    <a:p>
                      <a:pPr marR="0" indent="0" algn="ctr" rtl="0">
                        <a:lnSpc>
                          <a:spcPct val="119000"/>
                        </a:lnSpc>
                        <a:spcBef>
                          <a:spcPts val="400"/>
                        </a:spcBef>
                        <a:spcAft>
                          <a:spcPts val="600"/>
                        </a:spcAft>
                      </a:pPr>
                      <a:r>
                        <a:rPr lang="en-US" sz="1200" b="1" kern="1400" dirty="0">
                          <a:solidFill>
                            <a:srgbClr val="000000"/>
                          </a:solidFill>
                          <a:effectLst/>
                          <a:latin typeface="Calibri"/>
                        </a:rPr>
                        <a:t>Waiting Period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R="0" indent="0" algn="ctr" rtl="0">
                        <a:lnSpc>
                          <a:spcPct val="119000"/>
                        </a:lnSpc>
                        <a:spcBef>
                          <a:spcPts val="400"/>
                        </a:spcBef>
                        <a:spcAft>
                          <a:spcPts val="600"/>
                        </a:spcAft>
                      </a:pPr>
                      <a:r>
                        <a:rPr lang="en-US" sz="1200" b="0" kern="1400" dirty="0">
                          <a:solidFill>
                            <a:srgbClr val="000000"/>
                          </a:solidFill>
                          <a:effectLst/>
                          <a:latin typeface="Calibri" panose="020F0502020204030204" pitchFamily="34" charset="0"/>
                          <a:cs typeface="Calibri" panose="020F0502020204030204" pitchFamily="34" charset="0"/>
                        </a:rPr>
                        <a:t>Employees become eligible for Long-Term Disability immediately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52836082"/>
                  </a:ext>
                </a:extLst>
              </a:tr>
              <a:tr h="232690">
                <a:tc>
                  <a:txBody>
                    <a:bodyPr/>
                    <a:lstStyle/>
                    <a:p>
                      <a:pPr marR="0" indent="0" algn="ctr" rtl="0">
                        <a:lnSpc>
                          <a:spcPct val="119000"/>
                        </a:lnSpc>
                        <a:spcBef>
                          <a:spcPts val="400"/>
                        </a:spcBef>
                        <a:spcAft>
                          <a:spcPts val="600"/>
                        </a:spcAft>
                      </a:pPr>
                      <a:r>
                        <a:rPr lang="en-US" sz="1200" b="1" kern="100" dirty="0">
                          <a:solidFill>
                            <a:srgbClr val="000000"/>
                          </a:solidFill>
                          <a:effectLst/>
                          <a:latin typeface="Calibri"/>
                        </a:rPr>
                        <a:t>Elimination Period</a:t>
                      </a:r>
                      <a:endParaRPr lang="en-US" sz="12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400"/>
                        </a:spcBef>
                        <a:spcAft>
                          <a:spcPts val="600"/>
                        </a:spcAft>
                      </a:pPr>
                      <a:r>
                        <a:rPr lang="en-US" sz="1200" kern="100" dirty="0">
                          <a:solidFill>
                            <a:srgbClr val="000000"/>
                          </a:solidFill>
                          <a:effectLst/>
                          <a:latin typeface="Calibri"/>
                        </a:rPr>
                        <a:t>180 days</a:t>
                      </a:r>
                      <a:endParaRPr lang="en-US" sz="1100" kern="1400" dirty="0">
                        <a:solidFill>
                          <a:srgbClr val="00000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690">
                <a:tc>
                  <a:txBody>
                    <a:bodyPr/>
                    <a:lstStyle/>
                    <a:p>
                      <a:pPr marR="0" indent="0" algn="ctr" rtl="0">
                        <a:lnSpc>
                          <a:spcPct val="119000"/>
                        </a:lnSpc>
                        <a:spcBef>
                          <a:spcPts val="400"/>
                        </a:spcBef>
                        <a:spcAft>
                          <a:spcPts val="600"/>
                        </a:spcAft>
                      </a:pPr>
                      <a:r>
                        <a:rPr lang="en-US" sz="1200" b="1" kern="100" dirty="0">
                          <a:solidFill>
                            <a:srgbClr val="000000"/>
                          </a:solidFill>
                          <a:effectLst/>
                          <a:latin typeface="Calibri"/>
                        </a:rPr>
                        <a:t>Benefit Amount</a:t>
                      </a:r>
                      <a:endParaRPr lang="en-US" sz="12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200" dirty="0">
                          <a:solidFill>
                            <a:srgbClr val="000000"/>
                          </a:solidFill>
                          <a:effectLst/>
                          <a:latin typeface="+mn-lt"/>
                          <a:ea typeface="+mn-ea"/>
                          <a:cs typeface="+mn-cs"/>
                        </a:rPr>
                        <a:t>Units of $100 to $7,500 (not to exceed 60% of monthly earnings)</a:t>
                      </a:r>
                      <a:endParaRPr lang="en-US" sz="2800"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2013">
                <a:tc>
                  <a:txBody>
                    <a:bodyPr/>
                    <a:lstStyle/>
                    <a:p>
                      <a:pPr marR="0" indent="0" algn="ctr" rtl="0">
                        <a:lnSpc>
                          <a:spcPct val="119000"/>
                        </a:lnSpc>
                        <a:spcBef>
                          <a:spcPts val="400"/>
                        </a:spcBef>
                        <a:spcAft>
                          <a:spcPts val="600"/>
                        </a:spcAft>
                      </a:pPr>
                      <a:r>
                        <a:rPr lang="en-US" sz="1200" kern="1400" dirty="0">
                          <a:solidFill>
                            <a:srgbClr val="000000"/>
                          </a:solidFill>
                          <a:effectLst/>
                          <a:latin typeface="Calibri"/>
                        </a:rPr>
                        <a:t>Benefit Duration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200" kern="1200" dirty="0">
                          <a:solidFill>
                            <a:srgbClr val="000000"/>
                          </a:solidFill>
                          <a:effectLst/>
                          <a:latin typeface="Calibri" panose="020F0502020204030204" pitchFamily="34" charset="0"/>
                          <a:ea typeface="+mn-ea"/>
                          <a:cs typeface="Calibri" panose="020F0502020204030204" pitchFamily="34" charset="0"/>
                        </a:rPr>
                        <a:t>Until SSNRA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196892"/>
                  </a:ext>
                </a:extLst>
              </a:tr>
            </a:tbl>
          </a:graphicData>
        </a:graphic>
      </p:graphicFrame>
      <p:pic>
        <p:nvPicPr>
          <p:cNvPr id="9" name="Picture 2">
            <a:extLst>
              <a:ext uri="{FF2B5EF4-FFF2-40B4-BE49-F238E27FC236}">
                <a16:creationId xmlns:a16="http://schemas.microsoft.com/office/drawing/2014/main" id="{9C82B66D-321B-FA8D-6917-13F6B55DF6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597739"/>
            <a:ext cx="841099" cy="84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56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dirty="0">
                <a:solidFill>
                  <a:schemeClr val="tx1"/>
                </a:solidFill>
                <a:latin typeface="TradeGothic LT Light"/>
              </a:rPr>
              <a:t>Voluntary Benefits</a:t>
            </a:r>
          </a:p>
        </p:txBody>
      </p:sp>
      <p:sp>
        <p:nvSpPr>
          <p:cNvPr id="3" name="Text Box 2">
            <a:extLst>
              <a:ext uri="{FF2B5EF4-FFF2-40B4-BE49-F238E27FC236}">
                <a16:creationId xmlns:a16="http://schemas.microsoft.com/office/drawing/2014/main" id="{BA89D9E6-FE67-DE05-488F-00E054BABA7C}"/>
              </a:ext>
            </a:extLst>
          </p:cNvPr>
          <p:cNvSpPr txBox="1">
            <a:spLocks noChangeArrowheads="1"/>
          </p:cNvSpPr>
          <p:nvPr/>
        </p:nvSpPr>
        <p:spPr bwMode="auto">
          <a:xfrm>
            <a:off x="304800" y="1585482"/>
            <a:ext cx="8534400" cy="4741619"/>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sng" strike="noStrike" cap="none" normalizeH="0" baseline="0" dirty="0">
                <a:ln>
                  <a:noFill/>
                </a:ln>
                <a:effectLst/>
                <a:latin typeface="Calibri" panose="020F0502020204030204" pitchFamily="34" charset="0"/>
              </a:rPr>
              <a:t>Accident Insurance</a:t>
            </a:r>
            <a:r>
              <a:rPr kumimoji="0" lang="en-US" altLang="en-US" sz="1200" b="1" i="0" u="none" strike="noStrike" cap="none" normalizeH="0" baseline="0" dirty="0">
                <a:ln>
                  <a:noFill/>
                </a:ln>
                <a:effectLst/>
                <a:latin typeface="Calibri" panose="020F0502020204030204" pitchFamily="34" charset="0"/>
              </a:rPr>
              <a:t> </a:t>
            </a:r>
            <a:r>
              <a:rPr kumimoji="0" lang="en-US" altLang="en-US" sz="1200" b="0" i="0" u="none" strike="noStrike" cap="none" normalizeH="0" baseline="0" dirty="0">
                <a:ln>
                  <a:noFill/>
                </a:ln>
                <a:effectLst/>
                <a:latin typeface="Calibri" panose="020F0502020204030204" pitchFamily="34" charset="0"/>
              </a:rPr>
              <a:t>is designed to help you meet those out-of-pocket expenses and extra bills that can follow even ordinary accidents.  In addition to providing coverage choices for you and your family, your base policy is guaranteed renewable for life as long as premiums are paid on time.   This plan also includes a </a:t>
            </a:r>
            <a:r>
              <a:rPr kumimoji="0" lang="en-US" altLang="en-US" sz="1200" b="1" i="0" u="none" strike="noStrike" cap="none" normalizeH="0" baseline="0" dirty="0">
                <a:ln>
                  <a:noFill/>
                </a:ln>
                <a:effectLst/>
                <a:latin typeface="Calibri" panose="020F0502020204030204" pitchFamily="34" charset="0"/>
              </a:rPr>
              <a:t>$60 wellness benefit</a:t>
            </a:r>
            <a:r>
              <a:rPr kumimoji="0" lang="en-US" altLang="en-US" sz="1200" b="0" i="0" u="none" strike="noStrike" cap="none" normalizeH="0" baseline="0" dirty="0">
                <a:ln>
                  <a:noFill/>
                </a:ln>
                <a:effectLst/>
                <a:latin typeface="Calibri" panose="020F0502020204030204" pitchFamily="34" charset="0"/>
              </a:rPr>
              <a:t> per insured per calendar year.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a:ln>
                <a:noFill/>
              </a:ln>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sng" strike="noStrike" cap="none" normalizeH="0" baseline="0" dirty="0">
                <a:ln>
                  <a:noFill/>
                </a:ln>
                <a:effectLst/>
                <a:latin typeface="Calibri" panose="020F0502020204030204" pitchFamily="34" charset="0"/>
              </a:rPr>
              <a:t>Critical Illness Insurance</a:t>
            </a:r>
            <a:r>
              <a:rPr kumimoji="0" lang="en-US" altLang="en-US" sz="1200" b="0" i="0" u="none" strike="noStrike" cap="none" normalizeH="0" baseline="0" dirty="0">
                <a:ln>
                  <a:noFill/>
                </a:ln>
                <a:effectLst/>
                <a:latin typeface="Calibri" panose="020F0502020204030204" pitchFamily="34" charset="0"/>
              </a:rPr>
              <a:t> pays a lump sum benefit up to 100% of the face amount if you or a covered family member is diagnosed with a covered critical illness including cancer, heart attack, stroke, major organ transplant, end-stage renal failure and coronary artery bypass surgery.  The benefit can be used any way you choose, and you don’t have to be disabled or terminally ill to receive the benefits.  Critical Illness also includes a </a:t>
            </a:r>
            <a:r>
              <a:rPr kumimoji="0" lang="en-US" altLang="en-US" sz="1200" b="1" i="0" u="none" strike="noStrike" cap="none" normalizeH="0" baseline="0" dirty="0">
                <a:ln>
                  <a:noFill/>
                </a:ln>
                <a:effectLst/>
                <a:latin typeface="Calibri" panose="020F0502020204030204" pitchFamily="34" charset="0"/>
              </a:rPr>
              <a:t>$50 wellness benefit</a:t>
            </a:r>
            <a:r>
              <a:rPr kumimoji="0" lang="en-US" altLang="en-US" sz="1200" b="0" i="0" u="none" strike="noStrike" cap="none" normalizeH="0" baseline="0" dirty="0">
                <a:ln>
                  <a:noFill/>
                </a:ln>
                <a:effectLst/>
                <a:latin typeface="Calibri" panose="020F0502020204030204" pitchFamily="34" charset="0"/>
              </a:rPr>
              <a:t> per insured per calendar year.</a:t>
            </a:r>
          </a:p>
          <a:p>
            <a:pPr marR="0" lvl="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sng" strike="noStrike" cap="none" normalizeH="0" baseline="0" dirty="0">
                <a:ln>
                  <a:noFill/>
                </a:ln>
                <a:effectLst/>
                <a:latin typeface="Calibri" panose="020F0502020204030204" pitchFamily="34" charset="0"/>
              </a:rPr>
              <a:t>Cancer Insurance</a:t>
            </a:r>
            <a:r>
              <a:rPr kumimoji="0" lang="en-US" altLang="en-US" sz="1200" b="0" i="0" u="none" strike="noStrike" cap="none" normalizeH="0" baseline="0" dirty="0">
                <a:ln>
                  <a:noFill/>
                </a:ln>
                <a:effectLst/>
                <a:latin typeface="Calibri" panose="020F0502020204030204" pitchFamily="34" charset="0"/>
              </a:rPr>
              <a:t> is a supplemental policy that provides meaningful direct and indirect medical benefits to your employees to help pay the costs of cancer treatment.  Cancer Select Plus benefits are paid in addition to any other insurance your employees may have.  Benefits are paid directly to the employee or directly to anyone else he or she chooses.  Cancer Select Plus also includes a cancer screening wellness rider that pays a </a:t>
            </a:r>
            <a:r>
              <a:rPr kumimoji="0" lang="en-US" altLang="en-US" sz="1200" b="1" i="0" u="none" strike="noStrike" cap="none" normalizeH="0" baseline="0" dirty="0">
                <a:ln>
                  <a:noFill/>
                </a:ln>
                <a:effectLst/>
                <a:latin typeface="Calibri" panose="020F0502020204030204" pitchFamily="34" charset="0"/>
              </a:rPr>
              <a:t>$100 benefit</a:t>
            </a:r>
            <a:r>
              <a:rPr kumimoji="0" lang="en-US" altLang="en-US" sz="1200" b="0" i="0" u="none" strike="noStrike" cap="none" normalizeH="0" baseline="0" dirty="0">
                <a:ln>
                  <a:noFill/>
                </a:ln>
                <a:effectLst/>
                <a:latin typeface="Calibri" panose="020F0502020204030204" pitchFamily="34" charset="0"/>
              </a:rPr>
              <a:t> per calendar year to each insured for specific tests performed to determine whether cancer exists in an insured person.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a:ln>
                <a:noFill/>
              </a:ln>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sng" strike="noStrike" cap="none" normalizeH="0" baseline="0" dirty="0">
                <a:ln>
                  <a:noFill/>
                </a:ln>
                <a:effectLst/>
                <a:latin typeface="Calibri" panose="020F0502020204030204" pitchFamily="34" charset="0"/>
              </a:rPr>
              <a:t>Hospital Indemnity</a:t>
            </a:r>
            <a:r>
              <a:rPr kumimoji="0" lang="en-US" altLang="en-US" sz="1200" b="0" i="0" u="none" strike="noStrike" cap="none" normalizeH="0" baseline="0" dirty="0">
                <a:ln>
                  <a:noFill/>
                </a:ln>
                <a:effectLst/>
                <a:latin typeface="Calibri" panose="020F0502020204030204" pitchFamily="34" charset="0"/>
              </a:rPr>
              <a:t> is designed to help provide financial protection for covered individual by paying a benefit due to a hospitalization.  Employees can use the benefit to meet the out-of-pocket expenses and extra bills that can occur.  Indemnity lump sum benefits are paid directly to the employee based on the amount of coverage listed, regardless of the actual cost of treatment.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200" dirty="0">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sng" strike="noStrike" cap="none" normalizeH="0" baseline="0" dirty="0">
                <a:ln>
                  <a:noFill/>
                </a:ln>
                <a:effectLst/>
                <a:latin typeface="Calibri" panose="020F0502020204030204" pitchFamily="34" charset="0"/>
              </a:rPr>
              <a:t>Universal Life Insurance</a:t>
            </a:r>
            <a:r>
              <a:rPr kumimoji="0" lang="en-US" altLang="en-US" sz="1200" b="1" i="0" u="none" strike="noStrike" cap="none" normalizeH="0" baseline="0" dirty="0">
                <a:ln>
                  <a:noFill/>
                </a:ln>
                <a:effectLst/>
                <a:latin typeface="Calibri" panose="020F0502020204030204" pitchFamily="34" charset="0"/>
              </a:rPr>
              <a:t> </a:t>
            </a:r>
            <a:r>
              <a:rPr kumimoji="0" lang="en-US" altLang="en-US" sz="1200" b="0" i="0" u="none" strike="noStrike" cap="none" normalizeH="0" baseline="0" dirty="0">
                <a:ln>
                  <a:noFill/>
                </a:ln>
                <a:effectLst/>
                <a:latin typeface="Calibri" panose="020F0502020204030204" pitchFamily="34" charset="0"/>
              </a:rPr>
              <a:t>can be used to help you meet long-term financial goals.  Universal Life Insurance provides death benefit protection and builds cash value, while offering flexibility to meet your changing needs.  Cash value accumulations are tax-deferred under current federal income tax laws and earn a competitive rate of interest.  </a:t>
            </a:r>
            <a:r>
              <a:rPr kumimoji="0" lang="en-US" altLang="en-US" sz="1200" b="1" i="0" u="none" strike="noStrike" cap="none" normalizeH="0" baseline="0" dirty="0">
                <a:ln>
                  <a:noFill/>
                </a:ln>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ts val="600"/>
              </a:spcAft>
              <a:buClrTx/>
              <a:buSzTx/>
              <a:buFontTx/>
              <a:buNone/>
              <a:tabLst/>
            </a:pPr>
            <a:br>
              <a:rPr lang="en-US" altLang="en-US" sz="1000" b="1" dirty="0">
                <a:solidFill>
                  <a:srgbClr val="000000"/>
                </a:solidFill>
                <a:latin typeface="Calibri" panose="020F0502020204030204" pitchFamily="34" charset="0"/>
              </a:rPr>
            </a:br>
            <a:r>
              <a:rPr kumimoji="0" lang="en-US" altLang="en-US" sz="1200" i="0" u="none" strike="noStrike" cap="none" normalizeH="0" baseline="0" dirty="0">
                <a:ln>
                  <a:noFill/>
                </a:ln>
                <a:solidFill>
                  <a:srgbClr val="000000"/>
                </a:solidFill>
                <a:effectLst/>
                <a:latin typeface="Calibri" panose="020F0502020204030204" pitchFamily="34" charset="0"/>
              </a:rPr>
              <a:t>Please sign up for a one-on-one consultation –</a:t>
            </a:r>
            <a:endParaRPr lang="en-US" altLang="en-US" sz="1200"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0"/>
              </a:spcAft>
              <a:buClrTx/>
              <a:buSzTx/>
              <a:buFontTx/>
              <a:buNone/>
              <a:tabLst/>
            </a:pPr>
            <a:r>
              <a:rPr lang="en-US" altLang="en-US" sz="1500" b="1" dirty="0">
                <a:solidFill>
                  <a:srgbClr val="000000"/>
                </a:solidFill>
              </a:rPr>
              <a:t>Doug Easlick </a:t>
            </a:r>
            <a:br>
              <a:rPr lang="en-US" altLang="en-US" sz="1500" b="1" dirty="0">
                <a:solidFill>
                  <a:srgbClr val="000000"/>
                </a:solidFill>
              </a:rPr>
            </a:br>
            <a:r>
              <a:rPr lang="en-US" altLang="en-US" sz="1500" b="1" dirty="0">
                <a:solidFill>
                  <a:srgbClr val="000000"/>
                </a:solidFill>
                <a:hlinkClick r:id="rId3"/>
              </a:rPr>
              <a:t>DEaslick@grahamco.com</a:t>
            </a:r>
            <a:br>
              <a:rPr lang="en-US" altLang="en-US" sz="1500" b="1" dirty="0">
                <a:solidFill>
                  <a:srgbClr val="000000"/>
                </a:solidFill>
              </a:rPr>
            </a:br>
            <a:r>
              <a:rPr lang="en-US" sz="1500" b="1" i="0" dirty="0">
                <a:solidFill>
                  <a:srgbClr val="000000"/>
                </a:solidFill>
                <a:effectLst/>
              </a:rPr>
              <a:t>(610) 715-1360</a:t>
            </a:r>
            <a:endParaRPr kumimoji="0" lang="en-US" altLang="en-US" sz="1500" b="1" i="0" u="none" strike="noStrike" cap="none" normalizeH="0" baseline="0" dirty="0">
              <a:ln>
                <a:noFill/>
              </a:ln>
              <a:solidFill>
                <a:schemeClr val="tx1"/>
              </a:solidFill>
              <a:effectLst/>
            </a:endParaRPr>
          </a:p>
        </p:txBody>
      </p:sp>
      <p:pic>
        <p:nvPicPr>
          <p:cNvPr id="4" name="Picture 3" descr="Transamerica-Logo-2color - African American Museum of Iowa">
            <a:extLst>
              <a:ext uri="{FF2B5EF4-FFF2-40B4-BE49-F238E27FC236}">
                <a16:creationId xmlns:a16="http://schemas.microsoft.com/office/drawing/2014/main" id="{67BFEAB8-21B5-A821-E8FC-F77C50EEAA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9" y="5815627"/>
            <a:ext cx="2656398" cy="9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5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TradeGothic LT Light"/>
              </a:rPr>
              <a:t>Key Benefit Points for 2025</a:t>
            </a:r>
          </a:p>
        </p:txBody>
      </p:sp>
      <p:sp>
        <p:nvSpPr>
          <p:cNvPr id="3" name="Content Placeholder 2"/>
          <p:cNvSpPr>
            <a:spLocks noGrp="1"/>
          </p:cNvSpPr>
          <p:nvPr>
            <p:ph sz="quarter" idx="1"/>
          </p:nvPr>
        </p:nvSpPr>
        <p:spPr>
          <a:xfrm>
            <a:off x="152400" y="1828800"/>
            <a:ext cx="8915400" cy="4495800"/>
          </a:xfrm>
        </p:spPr>
        <p:txBody>
          <a:bodyPr/>
          <a:lstStyle/>
          <a:p>
            <a:pPr marL="457200" indent="-457200">
              <a:buSzPct val="95000"/>
              <a:buFont typeface="+mj-lt"/>
              <a:buAutoNum type="arabicPeriod"/>
            </a:pPr>
            <a:r>
              <a:rPr lang="en-US" sz="1600" b="1" dirty="0">
                <a:latin typeface="TradeGothic LT Light"/>
              </a:rPr>
              <a:t>Enroll in all benefits during this Open Enrollment period – </a:t>
            </a:r>
            <a:r>
              <a:rPr lang="en-US" sz="1600" b="1" u="sng" dirty="0">
                <a:solidFill>
                  <a:srgbClr val="FF0000"/>
                </a:solidFill>
                <a:latin typeface="TradeGothic LT Light"/>
              </a:rPr>
              <a:t>ACTIVE ENROLLMENT</a:t>
            </a:r>
          </a:p>
          <a:p>
            <a:pPr marL="777875" lvl="1" indent="-457200">
              <a:buSzPct val="95000"/>
              <a:buFont typeface="Wingdings" panose="05000000000000000000" pitchFamily="2" charset="2"/>
              <a:buChar char="ü"/>
            </a:pPr>
            <a:r>
              <a:rPr lang="en-US" sz="1400" b="1" dirty="0">
                <a:latin typeface="TradeGothic LT Light"/>
              </a:rPr>
              <a:t>Elections for all plans effective August 1, 2025 through July 31, 2026</a:t>
            </a:r>
          </a:p>
          <a:p>
            <a:pPr marL="777875" lvl="1" indent="-457200">
              <a:buSzPct val="95000"/>
              <a:buFont typeface="Wingdings" panose="05000000000000000000" pitchFamily="2" charset="2"/>
              <a:buChar char="ü"/>
            </a:pPr>
            <a:r>
              <a:rPr lang="en-US" sz="1400" b="1" dirty="0">
                <a:latin typeface="TradeGothic LT Light"/>
              </a:rPr>
              <a:t>Slight increase to employee contributions for the PPO Premium &amp; HDHP Premium Medical Plans</a:t>
            </a:r>
          </a:p>
          <a:p>
            <a:pPr marL="457200" indent="-457200">
              <a:buSzPct val="95000"/>
              <a:buFont typeface="+mj-lt"/>
              <a:buAutoNum type="arabicPeriod"/>
            </a:pPr>
            <a:r>
              <a:rPr lang="en-US" sz="1600" b="1" dirty="0">
                <a:latin typeface="TradeGothic LT Light"/>
              </a:rPr>
              <a:t>Medical carrier continues to be </a:t>
            </a:r>
            <a:r>
              <a:rPr lang="en-US" sz="1600" b="1" dirty="0">
                <a:solidFill>
                  <a:srgbClr val="00B050"/>
                </a:solidFill>
                <a:latin typeface="TradeGothic LT Light"/>
              </a:rPr>
              <a:t>Luminare Health </a:t>
            </a:r>
            <a:endParaRPr lang="en-US" sz="1600" b="1" dirty="0">
              <a:latin typeface="TradeGothic LT Light"/>
            </a:endParaRPr>
          </a:p>
          <a:p>
            <a:pPr marL="777875" lvl="1" indent="-457200">
              <a:buSzPct val="95000"/>
              <a:buFont typeface="Wingdings" panose="05000000000000000000" pitchFamily="2" charset="2"/>
              <a:buChar char="ü"/>
            </a:pPr>
            <a:r>
              <a:rPr lang="en-US" sz="1400" b="1" dirty="0">
                <a:latin typeface="TradeGothic LT Light"/>
              </a:rPr>
              <a:t>Same three plans offered:</a:t>
            </a:r>
          </a:p>
          <a:p>
            <a:pPr marL="1052195" lvl="2" indent="-457200">
              <a:buSzPct val="95000"/>
              <a:buFont typeface="+mj-lt"/>
              <a:buAutoNum type="arabicPeriod"/>
            </a:pPr>
            <a:r>
              <a:rPr lang="en-US" sz="1200" b="1" dirty="0">
                <a:latin typeface="TradeGothic LT Light"/>
              </a:rPr>
              <a:t>PPO Premium Plan (Highmark network)</a:t>
            </a:r>
          </a:p>
          <a:p>
            <a:pPr marL="1052195" lvl="2" indent="-457200">
              <a:buSzPct val="95000"/>
              <a:buFont typeface="+mj-lt"/>
              <a:buAutoNum type="arabicPeriod"/>
            </a:pPr>
            <a:r>
              <a:rPr lang="en-US" sz="1200" b="1" dirty="0">
                <a:latin typeface="TradeGothic LT Light"/>
              </a:rPr>
              <a:t>HDHP Premium Plan (Highmark network)</a:t>
            </a:r>
          </a:p>
          <a:p>
            <a:pPr marL="1052195" lvl="2" indent="-457200">
              <a:buSzPct val="95000"/>
              <a:buFont typeface="+mj-lt"/>
              <a:buAutoNum type="arabicPeriod"/>
            </a:pPr>
            <a:r>
              <a:rPr lang="en-US" sz="1200" b="1" dirty="0">
                <a:latin typeface="TradeGothic LT Light"/>
              </a:rPr>
              <a:t>HDHP Basic Plan (Reference-Based Pricing) - $250 HSA Funding Match!</a:t>
            </a:r>
          </a:p>
          <a:p>
            <a:pPr marL="1509395" lvl="3" indent="-457200">
              <a:buSzPct val="95000"/>
              <a:buFont typeface="+mj-lt"/>
              <a:buAutoNum type="romanLcPeriod"/>
            </a:pPr>
            <a:r>
              <a:rPr lang="en-US" sz="1050" dirty="0">
                <a:latin typeface="TradeGothic LT Light"/>
              </a:rPr>
              <a:t>The Deductible for the Imagine Health Network is increasing to </a:t>
            </a:r>
            <a:r>
              <a:rPr lang="en-US" sz="1050" b="1" dirty="0">
                <a:latin typeface="TradeGothic LT Light"/>
              </a:rPr>
              <a:t>$1,650/$3,300 </a:t>
            </a:r>
            <a:r>
              <a:rPr lang="en-US" sz="1050" dirty="0">
                <a:latin typeface="TradeGothic LT Light"/>
              </a:rPr>
              <a:t>in accordance with IRS guidelines</a:t>
            </a:r>
          </a:p>
          <a:p>
            <a:pPr marL="457200" indent="-457200">
              <a:buSzPct val="95000"/>
              <a:buAutoNum type="arabicPeriod"/>
            </a:pPr>
            <a:r>
              <a:rPr lang="en-US" sz="1600" b="1" dirty="0">
                <a:latin typeface="TradeGothic LT Light"/>
              </a:rPr>
              <a:t>3</a:t>
            </a:r>
            <a:r>
              <a:rPr lang="en-US" sz="1600" b="1" baseline="30000" dirty="0">
                <a:latin typeface="TradeGothic LT Light"/>
              </a:rPr>
              <a:t>rd</a:t>
            </a:r>
            <a:r>
              <a:rPr lang="en-US" sz="1600" b="1" dirty="0">
                <a:latin typeface="TradeGothic LT Light"/>
              </a:rPr>
              <a:t> plan – HDHP Basic Plan includes ELAP partnership to ensure you pay a fair and reasonable price for healthcare services</a:t>
            </a:r>
            <a:endParaRPr lang="en-US" sz="2800" dirty="0"/>
          </a:p>
          <a:p>
            <a:pPr marL="777875" lvl="1" indent="-457200">
              <a:buSzPct val="95000"/>
              <a:buFont typeface="Wingdings" panose="05000000000000000000" pitchFamily="2" charset="2"/>
              <a:buChar char="ü"/>
            </a:pPr>
            <a:r>
              <a:rPr lang="en-US" sz="1400" b="1" dirty="0">
                <a:latin typeface="TradeGothic LT Light"/>
              </a:rPr>
              <a:t>No medical network</a:t>
            </a:r>
          </a:p>
          <a:p>
            <a:pPr marL="777875" lvl="1" indent="-457200">
              <a:buSzPct val="95000"/>
              <a:buFont typeface="Wingdings" panose="05000000000000000000" pitchFamily="2" charset="2"/>
              <a:buChar char="ü"/>
            </a:pPr>
            <a:r>
              <a:rPr lang="en-US" sz="1400" b="1" dirty="0">
                <a:latin typeface="TradeGothic LT Light"/>
              </a:rPr>
              <a:t>No cost to employees</a:t>
            </a:r>
          </a:p>
          <a:p>
            <a:pPr marL="777875" lvl="1" indent="-457200">
              <a:buSzPct val="95000"/>
              <a:buFont typeface="Wingdings" panose="05000000000000000000" pitchFamily="2" charset="2"/>
              <a:buChar char="ü"/>
            </a:pPr>
            <a:r>
              <a:rPr lang="en-US" sz="1400" b="1" dirty="0">
                <a:latin typeface="TradeGothic LT Light"/>
              </a:rPr>
              <a:t>Partnership with Imagine Health</a:t>
            </a:r>
          </a:p>
          <a:p>
            <a:pPr marL="1052512" lvl="2" indent="-457200">
              <a:buSzPct val="95000"/>
              <a:buFont typeface="Wingdings" panose="05000000000000000000" pitchFamily="2" charset="2"/>
              <a:buChar char="ü"/>
            </a:pPr>
            <a:r>
              <a:rPr lang="en-US" sz="1200" b="1" dirty="0" err="1">
                <a:latin typeface="TradeGothic LT Light"/>
              </a:rPr>
              <a:t>HealthSmart</a:t>
            </a:r>
            <a:r>
              <a:rPr lang="en-US" sz="1200" b="1" dirty="0">
                <a:latin typeface="TradeGothic LT Light"/>
              </a:rPr>
              <a:t> Network</a:t>
            </a:r>
          </a:p>
          <a:p>
            <a:pPr marL="457200" indent="-457200">
              <a:buSzPct val="95000"/>
              <a:buFont typeface="+mj-lt"/>
              <a:buAutoNum type="arabicPeriod"/>
            </a:pPr>
            <a:r>
              <a:rPr lang="en-US" sz="1800" b="1" dirty="0">
                <a:solidFill>
                  <a:srgbClr val="00B050"/>
                </a:solidFill>
                <a:latin typeface="TradeGothic LT Light"/>
              </a:rPr>
              <a:t>(NEW!) Dental insurance is now through</a:t>
            </a:r>
          </a:p>
        </p:txBody>
      </p:sp>
      <p:pic>
        <p:nvPicPr>
          <p:cNvPr id="7" name="Picture 6">
            <a:extLst>
              <a:ext uri="{FF2B5EF4-FFF2-40B4-BE49-F238E27FC236}">
                <a16:creationId xmlns:a16="http://schemas.microsoft.com/office/drawing/2014/main" id="{9397FA8D-3440-6E78-DDBD-BE0A37E2535A}"/>
              </a:ext>
            </a:extLst>
          </p:cNvPr>
          <p:cNvPicPr>
            <a:picLocks noChangeAspect="1"/>
          </p:cNvPicPr>
          <p:nvPr/>
        </p:nvPicPr>
        <p:blipFill>
          <a:blip r:embed="rId3"/>
          <a:stretch>
            <a:fillRect/>
          </a:stretch>
        </p:blipFill>
        <p:spPr>
          <a:xfrm>
            <a:off x="3319796" y="2814795"/>
            <a:ext cx="1490996" cy="209545"/>
          </a:xfrm>
          <a:prstGeom prst="rect">
            <a:avLst/>
          </a:prstGeom>
        </p:spPr>
      </p:pic>
      <p:pic>
        <p:nvPicPr>
          <p:cNvPr id="1026" name="Picture 2" descr="Member Companies - Life Insurance Council of New York">
            <a:extLst>
              <a:ext uri="{FF2B5EF4-FFF2-40B4-BE49-F238E27FC236}">
                <a16:creationId xmlns:a16="http://schemas.microsoft.com/office/drawing/2014/main" id="{E0834343-BF78-CAD5-30D5-8F8AA5356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76" y="5560787"/>
            <a:ext cx="1740558" cy="120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32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81D599E-D741-D1E7-971B-CE4EED4C43BD}"/>
              </a:ext>
            </a:extLst>
          </p:cNvPr>
          <p:cNvSpPr/>
          <p:nvPr/>
        </p:nvSpPr>
        <p:spPr>
          <a:xfrm>
            <a:off x="6075504" y="2139458"/>
            <a:ext cx="2764681" cy="3101256"/>
          </a:xfrm>
          <a:prstGeom prst="rect">
            <a:avLst/>
          </a:prstGeom>
          <a:solidFill>
            <a:srgbClr val="F5F5F0"/>
          </a:solidFill>
          <a:ln>
            <a:noFill/>
          </a:ln>
          <a:effectLst>
            <a:glow rad="38100">
              <a:schemeClr val="bg2">
                <a:lumMod val="50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tIns="342900" bIns="342900" rtlCol="0" anchor="ctr"/>
          <a:lstStyle/>
          <a:p>
            <a:pPr algn="ctr"/>
            <a:endParaRPr lang="en-US" sz="1350" dirty="0"/>
          </a:p>
        </p:txBody>
      </p:sp>
      <p:sp>
        <p:nvSpPr>
          <p:cNvPr id="35" name="Rectangle 34">
            <a:extLst>
              <a:ext uri="{FF2B5EF4-FFF2-40B4-BE49-F238E27FC236}">
                <a16:creationId xmlns:a16="http://schemas.microsoft.com/office/drawing/2014/main" id="{12F6FE91-6745-EFE5-0739-4A07BFAF14AF}"/>
              </a:ext>
            </a:extLst>
          </p:cNvPr>
          <p:cNvSpPr/>
          <p:nvPr/>
        </p:nvSpPr>
        <p:spPr>
          <a:xfrm>
            <a:off x="350120" y="2132600"/>
            <a:ext cx="2751505" cy="3101255"/>
          </a:xfrm>
          <a:prstGeom prst="rect">
            <a:avLst/>
          </a:prstGeom>
          <a:solidFill>
            <a:srgbClr val="F5F5F0"/>
          </a:solidFill>
          <a:ln>
            <a:noFill/>
          </a:ln>
          <a:effectLst>
            <a:glow rad="38100">
              <a:schemeClr val="bg2">
                <a:lumMod val="50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tIns="342900" bIns="342900" rtlCol="0" anchor="ctr"/>
          <a:lstStyle/>
          <a:p>
            <a:pPr algn="ctr"/>
            <a:endParaRPr lang="en-US" sz="1350" dirty="0"/>
          </a:p>
        </p:txBody>
      </p:sp>
      <p:sp>
        <p:nvSpPr>
          <p:cNvPr id="36" name="Rectangle 35">
            <a:extLst>
              <a:ext uri="{FF2B5EF4-FFF2-40B4-BE49-F238E27FC236}">
                <a16:creationId xmlns:a16="http://schemas.microsoft.com/office/drawing/2014/main" id="{A0EAF971-C0BB-C4B8-5889-B53B906586F7}"/>
              </a:ext>
            </a:extLst>
          </p:cNvPr>
          <p:cNvSpPr/>
          <p:nvPr/>
        </p:nvSpPr>
        <p:spPr>
          <a:xfrm>
            <a:off x="3204957" y="2139458"/>
            <a:ext cx="2777485" cy="3101255"/>
          </a:xfrm>
          <a:prstGeom prst="rect">
            <a:avLst/>
          </a:prstGeom>
          <a:solidFill>
            <a:srgbClr val="F5F5F0"/>
          </a:solidFill>
          <a:ln>
            <a:noFill/>
          </a:ln>
          <a:effectLst>
            <a:glow rad="38100">
              <a:schemeClr val="bg2">
                <a:lumMod val="50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tIns="342900" bIns="342900" rtlCol="0" anchor="ctr"/>
          <a:lstStyle/>
          <a:p>
            <a:pPr algn="ctr"/>
            <a:endParaRPr lang="en-US" sz="1350" dirty="0"/>
          </a:p>
        </p:txBody>
      </p:sp>
      <p:sp>
        <p:nvSpPr>
          <p:cNvPr id="50" name="Rectangle 49">
            <a:extLst>
              <a:ext uri="{FF2B5EF4-FFF2-40B4-BE49-F238E27FC236}">
                <a16:creationId xmlns:a16="http://schemas.microsoft.com/office/drawing/2014/main" id="{75D85294-FACF-C24A-A782-7EADFED62E50}"/>
              </a:ext>
            </a:extLst>
          </p:cNvPr>
          <p:cNvSpPr/>
          <p:nvPr/>
        </p:nvSpPr>
        <p:spPr>
          <a:xfrm>
            <a:off x="337850" y="2777155"/>
            <a:ext cx="2766206" cy="707886"/>
          </a:xfrm>
          <a:prstGeom prst="rect">
            <a:avLst/>
          </a:prstGeom>
        </p:spPr>
        <p:txBody>
          <a:bodyPr wrap="square" lIns="68580" tIns="34290" rIns="68580" bIns="34290" anchor="t">
            <a:spAutoFit/>
          </a:bodyPr>
          <a:lstStyle/>
          <a:p>
            <a:pPr algn="ctr">
              <a:spcBef>
                <a:spcPts val="450"/>
              </a:spcBef>
            </a:pPr>
            <a:r>
              <a:rPr lang="en-US" b="1" dirty="0">
                <a:solidFill>
                  <a:srgbClr val="D9704C"/>
                </a:solidFill>
              </a:rPr>
              <a:t>Genetic Health Screen</a:t>
            </a:r>
          </a:p>
          <a:p>
            <a:pPr algn="ctr">
              <a:spcBef>
                <a:spcPts val="300"/>
              </a:spcBef>
            </a:pPr>
            <a:r>
              <a:rPr lang="en-US" sz="1050" dirty="0">
                <a:solidFill>
                  <a:srgbClr val="294765"/>
                </a:solidFill>
              </a:rPr>
              <a:t>Informs genetic predisposition </a:t>
            </a:r>
            <a:br>
              <a:rPr lang="en-US" sz="1050" dirty="0">
                <a:solidFill>
                  <a:srgbClr val="294765"/>
                </a:solidFill>
              </a:rPr>
            </a:br>
            <a:r>
              <a:rPr lang="en-US" sz="1050" dirty="0">
                <a:solidFill>
                  <a:srgbClr val="294765"/>
                </a:solidFill>
              </a:rPr>
              <a:t>for actionable conditions</a:t>
            </a:r>
          </a:p>
        </p:txBody>
      </p:sp>
      <p:grpSp>
        <p:nvGrpSpPr>
          <p:cNvPr id="5" name="Group 4">
            <a:extLst>
              <a:ext uri="{FF2B5EF4-FFF2-40B4-BE49-F238E27FC236}">
                <a16:creationId xmlns:a16="http://schemas.microsoft.com/office/drawing/2014/main" id="{DE998C72-442E-4AF3-B82B-58383A1F36A5}"/>
              </a:ext>
            </a:extLst>
          </p:cNvPr>
          <p:cNvGrpSpPr/>
          <p:nvPr/>
        </p:nvGrpSpPr>
        <p:grpSpPr>
          <a:xfrm>
            <a:off x="1501771" y="2296307"/>
            <a:ext cx="438362" cy="467873"/>
            <a:chOff x="2309250" y="1457659"/>
            <a:chExt cx="1049032" cy="1207682"/>
          </a:xfrm>
        </p:grpSpPr>
        <p:sp>
          <p:nvSpPr>
            <p:cNvPr id="62" name="Hexagon 61">
              <a:extLst>
                <a:ext uri="{FF2B5EF4-FFF2-40B4-BE49-F238E27FC236}">
                  <a16:creationId xmlns:a16="http://schemas.microsoft.com/office/drawing/2014/main" id="{14EA4B72-2652-4440-8A65-1F44403D7F01}"/>
                </a:ext>
              </a:extLst>
            </p:cNvPr>
            <p:cNvSpPr/>
            <p:nvPr/>
          </p:nvSpPr>
          <p:spPr>
            <a:xfrm rot="5400000">
              <a:off x="2229925" y="1536984"/>
              <a:ext cx="1207682" cy="1049032"/>
            </a:xfrm>
            <a:prstGeom prst="hexagon">
              <a:avLst>
                <a:gd name="adj" fmla="val 28618"/>
                <a:gd name="vf" fmla="val 115470"/>
              </a:avLst>
            </a:prstGeom>
            <a:solidFill>
              <a:srgbClr val="D9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Freeform 314">
              <a:extLst>
                <a:ext uri="{FF2B5EF4-FFF2-40B4-BE49-F238E27FC236}">
                  <a16:creationId xmlns:a16="http://schemas.microsoft.com/office/drawing/2014/main" id="{545A8435-AFF1-4C4F-8084-5BD2671E3684}"/>
                </a:ext>
              </a:extLst>
            </p:cNvPr>
            <p:cNvSpPr>
              <a:spLocks noChangeAspect="1" noEditPoints="1"/>
            </p:cNvSpPr>
            <p:nvPr/>
          </p:nvSpPr>
          <p:spPr bwMode="auto">
            <a:xfrm>
              <a:off x="2643502" y="1756509"/>
              <a:ext cx="375630" cy="589427"/>
            </a:xfrm>
            <a:custGeom>
              <a:avLst/>
              <a:gdLst>
                <a:gd name="T0" fmla="*/ 483 w 4150"/>
                <a:gd name="T1" fmla="*/ 5658 h 6512"/>
                <a:gd name="T2" fmla="*/ 472 w 4150"/>
                <a:gd name="T3" fmla="*/ 5873 h 6512"/>
                <a:gd name="T4" fmla="*/ 3675 w 4150"/>
                <a:gd name="T5" fmla="*/ 5727 h 6512"/>
                <a:gd name="T6" fmla="*/ 3621 w 4150"/>
                <a:gd name="T7" fmla="*/ 5401 h 6512"/>
                <a:gd name="T8" fmla="*/ 744 w 4150"/>
                <a:gd name="T9" fmla="*/ 4835 h 6512"/>
                <a:gd name="T10" fmla="*/ 3465 w 4150"/>
                <a:gd name="T11" fmla="*/ 4951 h 6512"/>
                <a:gd name="T12" fmla="*/ 888 w 4150"/>
                <a:gd name="T13" fmla="*/ 4592 h 6512"/>
                <a:gd name="T14" fmla="*/ 1614 w 4150"/>
                <a:gd name="T15" fmla="*/ 3830 h 6512"/>
                <a:gd name="T16" fmla="*/ 1151 w 4150"/>
                <a:gd name="T17" fmla="*/ 4255 h 6512"/>
                <a:gd name="T18" fmla="*/ 2668 w 4150"/>
                <a:gd name="T19" fmla="*/ 3935 h 6512"/>
                <a:gd name="T20" fmla="*/ 2076 w 4150"/>
                <a:gd name="T21" fmla="*/ 3526 h 6512"/>
                <a:gd name="T22" fmla="*/ 1484 w 4150"/>
                <a:gd name="T23" fmla="*/ 2577 h 6512"/>
                <a:gd name="T24" fmla="*/ 2076 w 4150"/>
                <a:gd name="T25" fmla="*/ 2986 h 6512"/>
                <a:gd name="T26" fmla="*/ 2668 w 4150"/>
                <a:gd name="T27" fmla="*/ 2577 h 6512"/>
                <a:gd name="T28" fmla="*/ 1151 w 4150"/>
                <a:gd name="T29" fmla="*/ 2257 h 6512"/>
                <a:gd name="T30" fmla="*/ 811 w 4150"/>
                <a:gd name="T31" fmla="*/ 1798 h 6512"/>
                <a:gd name="T32" fmla="*/ 3406 w 4150"/>
                <a:gd name="T33" fmla="*/ 1677 h 6512"/>
                <a:gd name="T34" fmla="*/ 472 w 4150"/>
                <a:gd name="T35" fmla="*/ 639 h 6512"/>
                <a:gd name="T36" fmla="*/ 483 w 4150"/>
                <a:gd name="T37" fmla="*/ 854 h 6512"/>
                <a:gd name="T38" fmla="*/ 3621 w 4150"/>
                <a:gd name="T39" fmla="*/ 1111 h 6512"/>
                <a:gd name="T40" fmla="*/ 3675 w 4150"/>
                <a:gd name="T41" fmla="*/ 785 h 6512"/>
                <a:gd name="T42" fmla="*/ 472 w 4150"/>
                <a:gd name="T43" fmla="*/ 639 h 6512"/>
                <a:gd name="T44" fmla="*/ 3677 w 4150"/>
                <a:gd name="T45" fmla="*/ 304 h 6512"/>
                <a:gd name="T46" fmla="*/ 4150 w 4150"/>
                <a:gd name="T47" fmla="*/ 594 h 6512"/>
                <a:gd name="T48" fmla="*/ 4148 w 4150"/>
                <a:gd name="T49" fmla="*/ 762 h 6512"/>
                <a:gd name="T50" fmla="*/ 4117 w 4150"/>
                <a:gd name="T51" fmla="*/ 1044 h 6512"/>
                <a:gd name="T52" fmla="*/ 4026 w 4150"/>
                <a:gd name="T53" fmla="*/ 1415 h 6512"/>
                <a:gd name="T54" fmla="*/ 3850 w 4150"/>
                <a:gd name="T55" fmla="*/ 1847 h 6512"/>
                <a:gd name="T56" fmla="*/ 3564 w 4150"/>
                <a:gd name="T57" fmla="*/ 2315 h 6512"/>
                <a:gd name="T58" fmla="*/ 3136 w 4150"/>
                <a:gd name="T59" fmla="*/ 2794 h 6512"/>
                <a:gd name="T60" fmla="*/ 2540 w 4150"/>
                <a:gd name="T61" fmla="*/ 3254 h 6512"/>
                <a:gd name="T62" fmla="*/ 3136 w 4150"/>
                <a:gd name="T63" fmla="*/ 3718 h 6512"/>
                <a:gd name="T64" fmla="*/ 3564 w 4150"/>
                <a:gd name="T65" fmla="*/ 4197 h 6512"/>
                <a:gd name="T66" fmla="*/ 3850 w 4150"/>
                <a:gd name="T67" fmla="*/ 4665 h 6512"/>
                <a:gd name="T68" fmla="*/ 4026 w 4150"/>
                <a:gd name="T69" fmla="*/ 5097 h 6512"/>
                <a:gd name="T70" fmla="*/ 4117 w 4150"/>
                <a:gd name="T71" fmla="*/ 5468 h 6512"/>
                <a:gd name="T72" fmla="*/ 4148 w 4150"/>
                <a:gd name="T73" fmla="*/ 5750 h 6512"/>
                <a:gd name="T74" fmla="*/ 4150 w 4150"/>
                <a:gd name="T75" fmla="*/ 5918 h 6512"/>
                <a:gd name="T76" fmla="*/ 3677 w 4150"/>
                <a:gd name="T77" fmla="*/ 6208 h 6512"/>
                <a:gd name="T78" fmla="*/ 2 w 4150"/>
                <a:gd name="T79" fmla="*/ 5940 h 6512"/>
                <a:gd name="T80" fmla="*/ 0 w 4150"/>
                <a:gd name="T81" fmla="*/ 5804 h 6512"/>
                <a:gd name="T82" fmla="*/ 22 w 4150"/>
                <a:gd name="T83" fmla="*/ 5549 h 6512"/>
                <a:gd name="T84" fmla="*/ 95 w 4150"/>
                <a:gd name="T85" fmla="*/ 5198 h 6512"/>
                <a:gd name="T86" fmla="*/ 247 w 4150"/>
                <a:gd name="T87" fmla="*/ 4777 h 6512"/>
                <a:gd name="T88" fmla="*/ 503 w 4150"/>
                <a:gd name="T89" fmla="*/ 4316 h 6512"/>
                <a:gd name="T90" fmla="*/ 894 w 4150"/>
                <a:gd name="T91" fmla="*/ 3838 h 6512"/>
                <a:gd name="T92" fmla="*/ 1447 w 4150"/>
                <a:gd name="T93" fmla="*/ 3368 h 6512"/>
                <a:gd name="T94" fmla="*/ 1149 w 4150"/>
                <a:gd name="T95" fmla="*/ 2913 h 6512"/>
                <a:gd name="T96" fmla="*/ 681 w 4150"/>
                <a:gd name="T97" fmla="*/ 2435 h 6512"/>
                <a:gd name="T98" fmla="*/ 361 w 4150"/>
                <a:gd name="T99" fmla="*/ 1961 h 6512"/>
                <a:gd name="T100" fmla="*/ 160 w 4150"/>
                <a:gd name="T101" fmla="*/ 1517 h 6512"/>
                <a:gd name="T102" fmla="*/ 51 w 4150"/>
                <a:gd name="T103" fmla="*/ 1129 h 6512"/>
                <a:gd name="T104" fmla="*/ 6 w 4150"/>
                <a:gd name="T105" fmla="*/ 823 h 6512"/>
                <a:gd name="T106" fmla="*/ 0 w 4150"/>
                <a:gd name="T107" fmla="*/ 624 h 6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50" h="6512">
                  <a:moveTo>
                    <a:pt x="529" y="5401"/>
                  </a:moveTo>
                  <a:lnTo>
                    <a:pt x="509" y="5494"/>
                  </a:lnTo>
                  <a:lnTo>
                    <a:pt x="493" y="5581"/>
                  </a:lnTo>
                  <a:lnTo>
                    <a:pt x="483" y="5658"/>
                  </a:lnTo>
                  <a:lnTo>
                    <a:pt x="476" y="5727"/>
                  </a:lnTo>
                  <a:lnTo>
                    <a:pt x="474" y="5786"/>
                  </a:lnTo>
                  <a:lnTo>
                    <a:pt x="472" y="5835"/>
                  </a:lnTo>
                  <a:lnTo>
                    <a:pt x="472" y="5873"/>
                  </a:lnTo>
                  <a:lnTo>
                    <a:pt x="3678" y="5873"/>
                  </a:lnTo>
                  <a:lnTo>
                    <a:pt x="3680" y="5835"/>
                  </a:lnTo>
                  <a:lnTo>
                    <a:pt x="3678" y="5786"/>
                  </a:lnTo>
                  <a:lnTo>
                    <a:pt x="3675" y="5727"/>
                  </a:lnTo>
                  <a:lnTo>
                    <a:pt x="3669" y="5658"/>
                  </a:lnTo>
                  <a:lnTo>
                    <a:pt x="3657" y="5581"/>
                  </a:lnTo>
                  <a:lnTo>
                    <a:pt x="3643" y="5494"/>
                  </a:lnTo>
                  <a:lnTo>
                    <a:pt x="3621" y="5401"/>
                  </a:lnTo>
                  <a:lnTo>
                    <a:pt x="529" y="5401"/>
                  </a:lnTo>
                  <a:close/>
                  <a:moveTo>
                    <a:pt x="888" y="4592"/>
                  </a:moveTo>
                  <a:lnTo>
                    <a:pt x="811" y="4714"/>
                  </a:lnTo>
                  <a:lnTo>
                    <a:pt x="744" y="4835"/>
                  </a:lnTo>
                  <a:lnTo>
                    <a:pt x="687" y="4951"/>
                  </a:lnTo>
                  <a:lnTo>
                    <a:pt x="637" y="5064"/>
                  </a:lnTo>
                  <a:lnTo>
                    <a:pt x="3513" y="5064"/>
                  </a:lnTo>
                  <a:lnTo>
                    <a:pt x="3465" y="4951"/>
                  </a:lnTo>
                  <a:lnTo>
                    <a:pt x="3406" y="4835"/>
                  </a:lnTo>
                  <a:lnTo>
                    <a:pt x="3341" y="4714"/>
                  </a:lnTo>
                  <a:lnTo>
                    <a:pt x="3264" y="4592"/>
                  </a:lnTo>
                  <a:lnTo>
                    <a:pt x="888" y="4592"/>
                  </a:lnTo>
                  <a:close/>
                  <a:moveTo>
                    <a:pt x="2076" y="3526"/>
                  </a:moveTo>
                  <a:lnTo>
                    <a:pt x="1910" y="3625"/>
                  </a:lnTo>
                  <a:lnTo>
                    <a:pt x="1756" y="3728"/>
                  </a:lnTo>
                  <a:lnTo>
                    <a:pt x="1614" y="3830"/>
                  </a:lnTo>
                  <a:lnTo>
                    <a:pt x="1484" y="3935"/>
                  </a:lnTo>
                  <a:lnTo>
                    <a:pt x="1362" y="4041"/>
                  </a:lnTo>
                  <a:lnTo>
                    <a:pt x="1251" y="4148"/>
                  </a:lnTo>
                  <a:lnTo>
                    <a:pt x="1151" y="4255"/>
                  </a:lnTo>
                  <a:lnTo>
                    <a:pt x="3002" y="4255"/>
                  </a:lnTo>
                  <a:lnTo>
                    <a:pt x="2899" y="4148"/>
                  </a:lnTo>
                  <a:lnTo>
                    <a:pt x="2788" y="4041"/>
                  </a:lnTo>
                  <a:lnTo>
                    <a:pt x="2668" y="3935"/>
                  </a:lnTo>
                  <a:lnTo>
                    <a:pt x="2536" y="3830"/>
                  </a:lnTo>
                  <a:lnTo>
                    <a:pt x="2394" y="3728"/>
                  </a:lnTo>
                  <a:lnTo>
                    <a:pt x="2240" y="3625"/>
                  </a:lnTo>
                  <a:lnTo>
                    <a:pt x="2076" y="3526"/>
                  </a:lnTo>
                  <a:close/>
                  <a:moveTo>
                    <a:pt x="1151" y="2257"/>
                  </a:moveTo>
                  <a:lnTo>
                    <a:pt x="1251" y="2364"/>
                  </a:lnTo>
                  <a:lnTo>
                    <a:pt x="1362" y="2471"/>
                  </a:lnTo>
                  <a:lnTo>
                    <a:pt x="1484" y="2577"/>
                  </a:lnTo>
                  <a:lnTo>
                    <a:pt x="1614" y="2682"/>
                  </a:lnTo>
                  <a:lnTo>
                    <a:pt x="1756" y="2784"/>
                  </a:lnTo>
                  <a:lnTo>
                    <a:pt x="1910" y="2887"/>
                  </a:lnTo>
                  <a:lnTo>
                    <a:pt x="2076" y="2986"/>
                  </a:lnTo>
                  <a:lnTo>
                    <a:pt x="2240" y="2887"/>
                  </a:lnTo>
                  <a:lnTo>
                    <a:pt x="2394" y="2784"/>
                  </a:lnTo>
                  <a:lnTo>
                    <a:pt x="2536" y="2682"/>
                  </a:lnTo>
                  <a:lnTo>
                    <a:pt x="2668" y="2577"/>
                  </a:lnTo>
                  <a:lnTo>
                    <a:pt x="2788" y="2471"/>
                  </a:lnTo>
                  <a:lnTo>
                    <a:pt x="2899" y="2364"/>
                  </a:lnTo>
                  <a:lnTo>
                    <a:pt x="3002" y="2257"/>
                  </a:lnTo>
                  <a:lnTo>
                    <a:pt x="1151" y="2257"/>
                  </a:lnTo>
                  <a:close/>
                  <a:moveTo>
                    <a:pt x="637" y="1448"/>
                  </a:moveTo>
                  <a:lnTo>
                    <a:pt x="687" y="1561"/>
                  </a:lnTo>
                  <a:lnTo>
                    <a:pt x="744" y="1677"/>
                  </a:lnTo>
                  <a:lnTo>
                    <a:pt x="811" y="1798"/>
                  </a:lnTo>
                  <a:lnTo>
                    <a:pt x="888" y="1920"/>
                  </a:lnTo>
                  <a:lnTo>
                    <a:pt x="3264" y="1920"/>
                  </a:lnTo>
                  <a:lnTo>
                    <a:pt x="3339" y="1798"/>
                  </a:lnTo>
                  <a:lnTo>
                    <a:pt x="3406" y="1677"/>
                  </a:lnTo>
                  <a:lnTo>
                    <a:pt x="3465" y="1561"/>
                  </a:lnTo>
                  <a:lnTo>
                    <a:pt x="3513" y="1448"/>
                  </a:lnTo>
                  <a:lnTo>
                    <a:pt x="637" y="1448"/>
                  </a:lnTo>
                  <a:close/>
                  <a:moveTo>
                    <a:pt x="472" y="639"/>
                  </a:moveTo>
                  <a:lnTo>
                    <a:pt x="472" y="677"/>
                  </a:lnTo>
                  <a:lnTo>
                    <a:pt x="474" y="726"/>
                  </a:lnTo>
                  <a:lnTo>
                    <a:pt x="476" y="785"/>
                  </a:lnTo>
                  <a:lnTo>
                    <a:pt x="483" y="854"/>
                  </a:lnTo>
                  <a:lnTo>
                    <a:pt x="493" y="931"/>
                  </a:lnTo>
                  <a:lnTo>
                    <a:pt x="509" y="1018"/>
                  </a:lnTo>
                  <a:lnTo>
                    <a:pt x="529" y="1111"/>
                  </a:lnTo>
                  <a:lnTo>
                    <a:pt x="3621" y="1111"/>
                  </a:lnTo>
                  <a:lnTo>
                    <a:pt x="3643" y="1018"/>
                  </a:lnTo>
                  <a:lnTo>
                    <a:pt x="3657" y="931"/>
                  </a:lnTo>
                  <a:lnTo>
                    <a:pt x="3669" y="854"/>
                  </a:lnTo>
                  <a:lnTo>
                    <a:pt x="3675" y="785"/>
                  </a:lnTo>
                  <a:lnTo>
                    <a:pt x="3678" y="726"/>
                  </a:lnTo>
                  <a:lnTo>
                    <a:pt x="3680" y="677"/>
                  </a:lnTo>
                  <a:lnTo>
                    <a:pt x="3678" y="639"/>
                  </a:lnTo>
                  <a:lnTo>
                    <a:pt x="472" y="639"/>
                  </a:lnTo>
                  <a:close/>
                  <a:moveTo>
                    <a:pt x="2" y="0"/>
                  </a:moveTo>
                  <a:lnTo>
                    <a:pt x="474" y="0"/>
                  </a:lnTo>
                  <a:lnTo>
                    <a:pt x="474" y="304"/>
                  </a:lnTo>
                  <a:lnTo>
                    <a:pt x="3677" y="304"/>
                  </a:lnTo>
                  <a:lnTo>
                    <a:pt x="3677" y="0"/>
                  </a:lnTo>
                  <a:lnTo>
                    <a:pt x="4148" y="0"/>
                  </a:lnTo>
                  <a:lnTo>
                    <a:pt x="4148" y="572"/>
                  </a:lnTo>
                  <a:lnTo>
                    <a:pt x="4150" y="594"/>
                  </a:lnTo>
                  <a:lnTo>
                    <a:pt x="4150" y="624"/>
                  </a:lnTo>
                  <a:lnTo>
                    <a:pt x="4150" y="661"/>
                  </a:lnTo>
                  <a:lnTo>
                    <a:pt x="4150" y="708"/>
                  </a:lnTo>
                  <a:lnTo>
                    <a:pt x="4148" y="762"/>
                  </a:lnTo>
                  <a:lnTo>
                    <a:pt x="4144" y="823"/>
                  </a:lnTo>
                  <a:lnTo>
                    <a:pt x="4138" y="890"/>
                  </a:lnTo>
                  <a:lnTo>
                    <a:pt x="4128" y="963"/>
                  </a:lnTo>
                  <a:lnTo>
                    <a:pt x="4117" y="1044"/>
                  </a:lnTo>
                  <a:lnTo>
                    <a:pt x="4101" y="1129"/>
                  </a:lnTo>
                  <a:lnTo>
                    <a:pt x="4081" y="1220"/>
                  </a:lnTo>
                  <a:lnTo>
                    <a:pt x="4055" y="1314"/>
                  </a:lnTo>
                  <a:lnTo>
                    <a:pt x="4026" y="1415"/>
                  </a:lnTo>
                  <a:lnTo>
                    <a:pt x="3992" y="1517"/>
                  </a:lnTo>
                  <a:lnTo>
                    <a:pt x="3951" y="1624"/>
                  </a:lnTo>
                  <a:lnTo>
                    <a:pt x="3903" y="1735"/>
                  </a:lnTo>
                  <a:lnTo>
                    <a:pt x="3850" y="1847"/>
                  </a:lnTo>
                  <a:lnTo>
                    <a:pt x="3791" y="1961"/>
                  </a:lnTo>
                  <a:lnTo>
                    <a:pt x="3724" y="2078"/>
                  </a:lnTo>
                  <a:lnTo>
                    <a:pt x="3647" y="2196"/>
                  </a:lnTo>
                  <a:lnTo>
                    <a:pt x="3564" y="2315"/>
                  </a:lnTo>
                  <a:lnTo>
                    <a:pt x="3471" y="2435"/>
                  </a:lnTo>
                  <a:lnTo>
                    <a:pt x="3369" y="2555"/>
                  </a:lnTo>
                  <a:lnTo>
                    <a:pt x="3256" y="2674"/>
                  </a:lnTo>
                  <a:lnTo>
                    <a:pt x="3136" y="2794"/>
                  </a:lnTo>
                  <a:lnTo>
                    <a:pt x="3004" y="2913"/>
                  </a:lnTo>
                  <a:lnTo>
                    <a:pt x="2860" y="3029"/>
                  </a:lnTo>
                  <a:lnTo>
                    <a:pt x="2706" y="3144"/>
                  </a:lnTo>
                  <a:lnTo>
                    <a:pt x="2540" y="3254"/>
                  </a:lnTo>
                  <a:lnTo>
                    <a:pt x="2706" y="3368"/>
                  </a:lnTo>
                  <a:lnTo>
                    <a:pt x="2860" y="3483"/>
                  </a:lnTo>
                  <a:lnTo>
                    <a:pt x="3004" y="3599"/>
                  </a:lnTo>
                  <a:lnTo>
                    <a:pt x="3136" y="3718"/>
                  </a:lnTo>
                  <a:lnTo>
                    <a:pt x="3256" y="3838"/>
                  </a:lnTo>
                  <a:lnTo>
                    <a:pt x="3369" y="3957"/>
                  </a:lnTo>
                  <a:lnTo>
                    <a:pt x="3471" y="4077"/>
                  </a:lnTo>
                  <a:lnTo>
                    <a:pt x="3564" y="4197"/>
                  </a:lnTo>
                  <a:lnTo>
                    <a:pt x="3647" y="4316"/>
                  </a:lnTo>
                  <a:lnTo>
                    <a:pt x="3724" y="4434"/>
                  </a:lnTo>
                  <a:lnTo>
                    <a:pt x="3791" y="4551"/>
                  </a:lnTo>
                  <a:lnTo>
                    <a:pt x="3850" y="4665"/>
                  </a:lnTo>
                  <a:lnTo>
                    <a:pt x="3903" y="4777"/>
                  </a:lnTo>
                  <a:lnTo>
                    <a:pt x="3951" y="4888"/>
                  </a:lnTo>
                  <a:lnTo>
                    <a:pt x="3992" y="4995"/>
                  </a:lnTo>
                  <a:lnTo>
                    <a:pt x="4026" y="5097"/>
                  </a:lnTo>
                  <a:lnTo>
                    <a:pt x="4055" y="5198"/>
                  </a:lnTo>
                  <a:lnTo>
                    <a:pt x="4081" y="5292"/>
                  </a:lnTo>
                  <a:lnTo>
                    <a:pt x="4101" y="5383"/>
                  </a:lnTo>
                  <a:lnTo>
                    <a:pt x="4117" y="5468"/>
                  </a:lnTo>
                  <a:lnTo>
                    <a:pt x="4128" y="5549"/>
                  </a:lnTo>
                  <a:lnTo>
                    <a:pt x="4138" y="5622"/>
                  </a:lnTo>
                  <a:lnTo>
                    <a:pt x="4144" y="5689"/>
                  </a:lnTo>
                  <a:lnTo>
                    <a:pt x="4148" y="5750"/>
                  </a:lnTo>
                  <a:lnTo>
                    <a:pt x="4150" y="5804"/>
                  </a:lnTo>
                  <a:lnTo>
                    <a:pt x="4150" y="5851"/>
                  </a:lnTo>
                  <a:lnTo>
                    <a:pt x="4150" y="5888"/>
                  </a:lnTo>
                  <a:lnTo>
                    <a:pt x="4150" y="5918"/>
                  </a:lnTo>
                  <a:lnTo>
                    <a:pt x="4148" y="5940"/>
                  </a:lnTo>
                  <a:lnTo>
                    <a:pt x="4148" y="6512"/>
                  </a:lnTo>
                  <a:lnTo>
                    <a:pt x="3677" y="6512"/>
                  </a:lnTo>
                  <a:lnTo>
                    <a:pt x="3677" y="6208"/>
                  </a:lnTo>
                  <a:lnTo>
                    <a:pt x="474" y="6208"/>
                  </a:lnTo>
                  <a:lnTo>
                    <a:pt x="474" y="6512"/>
                  </a:lnTo>
                  <a:lnTo>
                    <a:pt x="2" y="6512"/>
                  </a:lnTo>
                  <a:lnTo>
                    <a:pt x="2" y="5940"/>
                  </a:lnTo>
                  <a:lnTo>
                    <a:pt x="2" y="5918"/>
                  </a:lnTo>
                  <a:lnTo>
                    <a:pt x="0" y="5888"/>
                  </a:lnTo>
                  <a:lnTo>
                    <a:pt x="0" y="5851"/>
                  </a:lnTo>
                  <a:lnTo>
                    <a:pt x="0" y="5804"/>
                  </a:lnTo>
                  <a:lnTo>
                    <a:pt x="2" y="5750"/>
                  </a:lnTo>
                  <a:lnTo>
                    <a:pt x="6" y="5689"/>
                  </a:lnTo>
                  <a:lnTo>
                    <a:pt x="14" y="5622"/>
                  </a:lnTo>
                  <a:lnTo>
                    <a:pt x="22" y="5549"/>
                  </a:lnTo>
                  <a:lnTo>
                    <a:pt x="36" y="5468"/>
                  </a:lnTo>
                  <a:lnTo>
                    <a:pt x="51" y="5383"/>
                  </a:lnTo>
                  <a:lnTo>
                    <a:pt x="71" y="5292"/>
                  </a:lnTo>
                  <a:lnTo>
                    <a:pt x="95" y="5198"/>
                  </a:lnTo>
                  <a:lnTo>
                    <a:pt x="124" y="5097"/>
                  </a:lnTo>
                  <a:lnTo>
                    <a:pt x="160" y="4995"/>
                  </a:lnTo>
                  <a:lnTo>
                    <a:pt x="199" y="4888"/>
                  </a:lnTo>
                  <a:lnTo>
                    <a:pt x="247" y="4777"/>
                  </a:lnTo>
                  <a:lnTo>
                    <a:pt x="300" y="4665"/>
                  </a:lnTo>
                  <a:lnTo>
                    <a:pt x="361" y="4551"/>
                  </a:lnTo>
                  <a:lnTo>
                    <a:pt x="428" y="4434"/>
                  </a:lnTo>
                  <a:lnTo>
                    <a:pt x="503" y="4316"/>
                  </a:lnTo>
                  <a:lnTo>
                    <a:pt x="588" y="4197"/>
                  </a:lnTo>
                  <a:lnTo>
                    <a:pt x="681" y="4077"/>
                  </a:lnTo>
                  <a:lnTo>
                    <a:pt x="783" y="3957"/>
                  </a:lnTo>
                  <a:lnTo>
                    <a:pt x="894" y="3838"/>
                  </a:lnTo>
                  <a:lnTo>
                    <a:pt x="1016" y="3718"/>
                  </a:lnTo>
                  <a:lnTo>
                    <a:pt x="1149" y="3599"/>
                  </a:lnTo>
                  <a:lnTo>
                    <a:pt x="1291" y="3483"/>
                  </a:lnTo>
                  <a:lnTo>
                    <a:pt x="1447" y="3368"/>
                  </a:lnTo>
                  <a:lnTo>
                    <a:pt x="1612" y="3254"/>
                  </a:lnTo>
                  <a:lnTo>
                    <a:pt x="1447" y="3144"/>
                  </a:lnTo>
                  <a:lnTo>
                    <a:pt x="1291" y="3029"/>
                  </a:lnTo>
                  <a:lnTo>
                    <a:pt x="1149" y="2913"/>
                  </a:lnTo>
                  <a:lnTo>
                    <a:pt x="1016" y="2794"/>
                  </a:lnTo>
                  <a:lnTo>
                    <a:pt x="894" y="2674"/>
                  </a:lnTo>
                  <a:lnTo>
                    <a:pt x="783" y="2555"/>
                  </a:lnTo>
                  <a:lnTo>
                    <a:pt x="681" y="2435"/>
                  </a:lnTo>
                  <a:lnTo>
                    <a:pt x="588" y="2315"/>
                  </a:lnTo>
                  <a:lnTo>
                    <a:pt x="503" y="2196"/>
                  </a:lnTo>
                  <a:lnTo>
                    <a:pt x="428" y="2078"/>
                  </a:lnTo>
                  <a:lnTo>
                    <a:pt x="361" y="1961"/>
                  </a:lnTo>
                  <a:lnTo>
                    <a:pt x="300" y="1847"/>
                  </a:lnTo>
                  <a:lnTo>
                    <a:pt x="247" y="1735"/>
                  </a:lnTo>
                  <a:lnTo>
                    <a:pt x="199" y="1624"/>
                  </a:lnTo>
                  <a:lnTo>
                    <a:pt x="160" y="1517"/>
                  </a:lnTo>
                  <a:lnTo>
                    <a:pt x="124" y="1415"/>
                  </a:lnTo>
                  <a:lnTo>
                    <a:pt x="95" y="1314"/>
                  </a:lnTo>
                  <a:lnTo>
                    <a:pt x="71" y="1220"/>
                  </a:lnTo>
                  <a:lnTo>
                    <a:pt x="51" y="1129"/>
                  </a:lnTo>
                  <a:lnTo>
                    <a:pt x="36" y="1044"/>
                  </a:lnTo>
                  <a:lnTo>
                    <a:pt x="22" y="963"/>
                  </a:lnTo>
                  <a:lnTo>
                    <a:pt x="14" y="890"/>
                  </a:lnTo>
                  <a:lnTo>
                    <a:pt x="6" y="823"/>
                  </a:lnTo>
                  <a:lnTo>
                    <a:pt x="2" y="762"/>
                  </a:lnTo>
                  <a:lnTo>
                    <a:pt x="0" y="708"/>
                  </a:lnTo>
                  <a:lnTo>
                    <a:pt x="0" y="661"/>
                  </a:lnTo>
                  <a:lnTo>
                    <a:pt x="0" y="624"/>
                  </a:lnTo>
                  <a:lnTo>
                    <a:pt x="2" y="594"/>
                  </a:lnTo>
                  <a:lnTo>
                    <a:pt x="2" y="572"/>
                  </a:lnTo>
                  <a:lnTo>
                    <a:pt x="2"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000000"/>
                </a:solidFill>
              </a:endParaRPr>
            </a:p>
          </p:txBody>
        </p:sp>
      </p:grpSp>
      <p:sp>
        <p:nvSpPr>
          <p:cNvPr id="91" name="Title 1">
            <a:extLst>
              <a:ext uri="{FF2B5EF4-FFF2-40B4-BE49-F238E27FC236}">
                <a16:creationId xmlns:a16="http://schemas.microsoft.com/office/drawing/2014/main" id="{89D67750-66F8-4982-B04D-CB5CE4668C41}"/>
              </a:ext>
            </a:extLst>
          </p:cNvPr>
          <p:cNvSpPr txBox="1">
            <a:spLocks/>
          </p:cNvSpPr>
          <p:nvPr/>
        </p:nvSpPr>
        <p:spPr>
          <a:xfrm>
            <a:off x="350120" y="3590231"/>
            <a:ext cx="2763774" cy="1643624"/>
          </a:xfrm>
          <a:prstGeom prst="rect">
            <a:avLst/>
          </a:prstGeom>
          <a:solidFill>
            <a:srgbClr val="D9704C"/>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205740" tIns="205740" rIns="205740" bIns="20574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350" dirty="0">
                <a:solidFill>
                  <a:schemeClr val="bg1"/>
                </a:solidFill>
                <a:latin typeface="+mn-lt"/>
                <a:cs typeface="Arial" panose="020B0604020202020204" pitchFamily="34" charset="0"/>
              </a:rPr>
              <a:t>A</a:t>
            </a:r>
            <a:r>
              <a:rPr lang="en-US" sz="1350" dirty="0">
                <a:solidFill>
                  <a:schemeClr val="bg1"/>
                </a:solidFill>
                <a:latin typeface="+mn-lt"/>
              </a:rPr>
              <a:t>nalyzes 147 genes, </a:t>
            </a:r>
            <a:br>
              <a:rPr lang="en-US" sz="1350" dirty="0">
                <a:solidFill>
                  <a:schemeClr val="bg1"/>
                </a:solidFill>
                <a:latin typeface="+mn-lt"/>
              </a:rPr>
            </a:br>
            <a:r>
              <a:rPr lang="en-US" sz="1350" dirty="0">
                <a:solidFill>
                  <a:schemeClr val="bg1"/>
                </a:solidFill>
                <a:latin typeface="+mn-lt"/>
              </a:rPr>
              <a:t>identifying elevated </a:t>
            </a:r>
            <a:br>
              <a:rPr lang="en-US" sz="1350" dirty="0">
                <a:solidFill>
                  <a:schemeClr val="bg1"/>
                </a:solidFill>
                <a:latin typeface="+mn-lt"/>
              </a:rPr>
            </a:br>
            <a:r>
              <a:rPr lang="en-US" sz="1350" dirty="0">
                <a:solidFill>
                  <a:schemeClr val="bg1"/>
                </a:solidFill>
                <a:latin typeface="+mn-lt"/>
              </a:rPr>
              <a:t>health risks for cancer, </a:t>
            </a:r>
            <a:br>
              <a:rPr lang="en-US" sz="1350" dirty="0">
                <a:solidFill>
                  <a:schemeClr val="bg1"/>
                </a:solidFill>
                <a:latin typeface="+mn-lt"/>
              </a:rPr>
            </a:br>
            <a:r>
              <a:rPr lang="en-US" sz="1350" dirty="0">
                <a:solidFill>
                  <a:schemeClr val="bg1"/>
                </a:solidFill>
                <a:latin typeface="+mn-lt"/>
              </a:rPr>
              <a:t>cardiac disease, and </a:t>
            </a:r>
            <a:br>
              <a:rPr lang="en-US" sz="1350" dirty="0">
                <a:solidFill>
                  <a:schemeClr val="bg1"/>
                </a:solidFill>
                <a:latin typeface="+mn-lt"/>
              </a:rPr>
            </a:br>
            <a:r>
              <a:rPr lang="en-US" sz="1350" dirty="0">
                <a:solidFill>
                  <a:schemeClr val="bg1"/>
                </a:solidFill>
                <a:latin typeface="+mn-lt"/>
              </a:rPr>
              <a:t>other critical illnesses </a:t>
            </a:r>
          </a:p>
        </p:txBody>
      </p:sp>
      <p:sp>
        <p:nvSpPr>
          <p:cNvPr id="51" name="Rectangle 50">
            <a:extLst>
              <a:ext uri="{FF2B5EF4-FFF2-40B4-BE49-F238E27FC236}">
                <a16:creationId xmlns:a16="http://schemas.microsoft.com/office/drawing/2014/main" id="{E6BE2C43-2C72-D144-8F4A-E701DD2E9A10}"/>
              </a:ext>
            </a:extLst>
          </p:cNvPr>
          <p:cNvSpPr/>
          <p:nvPr/>
        </p:nvSpPr>
        <p:spPr>
          <a:xfrm>
            <a:off x="3187081" y="2777155"/>
            <a:ext cx="2784320" cy="707886"/>
          </a:xfrm>
          <a:prstGeom prst="rect">
            <a:avLst/>
          </a:prstGeom>
        </p:spPr>
        <p:txBody>
          <a:bodyPr wrap="square" lIns="68580" tIns="34290" rIns="68580" bIns="34290" anchor="t">
            <a:spAutoFit/>
          </a:bodyPr>
          <a:lstStyle/>
          <a:p>
            <a:pPr algn="ctr">
              <a:spcBef>
                <a:spcPts val="750"/>
              </a:spcBef>
            </a:pPr>
            <a:r>
              <a:rPr lang="en-US" b="1" dirty="0">
                <a:solidFill>
                  <a:srgbClr val="294765"/>
                </a:solidFill>
              </a:rPr>
              <a:t>Carrier Screening</a:t>
            </a:r>
          </a:p>
          <a:p>
            <a:pPr algn="ctr">
              <a:spcBef>
                <a:spcPts val="300"/>
              </a:spcBef>
            </a:pPr>
            <a:r>
              <a:rPr lang="en-US" sz="1050" dirty="0">
                <a:solidFill>
                  <a:srgbClr val="294765"/>
                </a:solidFill>
              </a:rPr>
              <a:t>Identifies critical recessive </a:t>
            </a:r>
            <a:br>
              <a:rPr lang="en-US" sz="1050" dirty="0">
                <a:solidFill>
                  <a:srgbClr val="294765"/>
                </a:solidFill>
              </a:rPr>
            </a:br>
            <a:r>
              <a:rPr lang="en-US" sz="1050" dirty="0">
                <a:solidFill>
                  <a:srgbClr val="294765"/>
                </a:solidFill>
              </a:rPr>
              <a:t>traits for expectant parents</a:t>
            </a:r>
            <a:endParaRPr lang="en-US" sz="1050" i="1" dirty="0">
              <a:solidFill>
                <a:srgbClr val="294765"/>
              </a:solidFill>
            </a:endParaRPr>
          </a:p>
        </p:txBody>
      </p:sp>
      <p:grpSp>
        <p:nvGrpSpPr>
          <p:cNvPr id="8" name="Group 7">
            <a:extLst>
              <a:ext uri="{FF2B5EF4-FFF2-40B4-BE49-F238E27FC236}">
                <a16:creationId xmlns:a16="http://schemas.microsoft.com/office/drawing/2014/main" id="{45690407-1FA8-0B47-BE90-663ADD7AB754}"/>
              </a:ext>
            </a:extLst>
          </p:cNvPr>
          <p:cNvGrpSpPr/>
          <p:nvPr/>
        </p:nvGrpSpPr>
        <p:grpSpPr>
          <a:xfrm>
            <a:off x="4357317" y="2300073"/>
            <a:ext cx="431488" cy="463804"/>
            <a:chOff x="5575865" y="1605911"/>
            <a:chExt cx="1123536" cy="1207682"/>
          </a:xfrm>
        </p:grpSpPr>
        <p:sp>
          <p:nvSpPr>
            <p:cNvPr id="63" name="Hexagon 62">
              <a:extLst>
                <a:ext uri="{FF2B5EF4-FFF2-40B4-BE49-F238E27FC236}">
                  <a16:creationId xmlns:a16="http://schemas.microsoft.com/office/drawing/2014/main" id="{F677A4D6-233C-4889-8696-93C6D6F26323}"/>
                </a:ext>
              </a:extLst>
            </p:cNvPr>
            <p:cNvSpPr/>
            <p:nvPr/>
          </p:nvSpPr>
          <p:spPr>
            <a:xfrm rot="5400000">
              <a:off x="5533792" y="1647984"/>
              <a:ext cx="1207682" cy="1123536"/>
            </a:xfrm>
            <a:prstGeom prst="hexagon">
              <a:avLst>
                <a:gd name="adj" fmla="val 28618"/>
                <a:gd name="vf" fmla="val 115470"/>
              </a:avLst>
            </a:prstGeom>
            <a:solidFill>
              <a:srgbClr val="294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6" name="Graphic 65">
              <a:extLst>
                <a:ext uri="{FF2B5EF4-FFF2-40B4-BE49-F238E27FC236}">
                  <a16:creationId xmlns:a16="http://schemas.microsoft.com/office/drawing/2014/main" id="{CB353C34-C0F2-459A-8D91-70D017C32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6707" y="1878105"/>
              <a:ext cx="521852" cy="648360"/>
            </a:xfrm>
            <a:prstGeom prst="rect">
              <a:avLst/>
            </a:prstGeom>
          </p:spPr>
        </p:pic>
      </p:grpSp>
      <p:sp>
        <p:nvSpPr>
          <p:cNvPr id="75" name="Title 1">
            <a:extLst>
              <a:ext uri="{FF2B5EF4-FFF2-40B4-BE49-F238E27FC236}">
                <a16:creationId xmlns:a16="http://schemas.microsoft.com/office/drawing/2014/main" id="{B5DA73AC-EB47-3047-BA27-F006FAA9D4F8}"/>
              </a:ext>
            </a:extLst>
          </p:cNvPr>
          <p:cNvSpPr txBox="1">
            <a:spLocks/>
          </p:cNvSpPr>
          <p:nvPr/>
        </p:nvSpPr>
        <p:spPr>
          <a:xfrm>
            <a:off x="3191284" y="3590231"/>
            <a:ext cx="2791157" cy="1650482"/>
          </a:xfrm>
          <a:prstGeom prst="rect">
            <a:avLst/>
          </a:prstGeom>
          <a:solidFill>
            <a:srgbClr val="294765"/>
          </a:solidFill>
          <a:ln w="9525">
            <a:noFill/>
          </a:ln>
        </p:spPr>
        <p:txBody>
          <a:bodyPr vert="horz" wrap="square" lIns="205740" tIns="205740" rIns="205740" bIns="20574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1350" dirty="0">
                <a:solidFill>
                  <a:schemeClr val="bg1"/>
                </a:solidFill>
                <a:latin typeface="+mn-lt"/>
              </a:rPr>
              <a:t>Uncovers genetic insights </a:t>
            </a:r>
            <a:br>
              <a:rPr lang="en-US" sz="1350" dirty="0">
                <a:solidFill>
                  <a:schemeClr val="bg1"/>
                </a:solidFill>
                <a:latin typeface="+mn-lt"/>
              </a:rPr>
            </a:br>
            <a:r>
              <a:rPr lang="en-US" sz="1350" dirty="0">
                <a:solidFill>
                  <a:schemeClr val="bg1"/>
                </a:solidFill>
                <a:latin typeface="+mn-lt"/>
              </a:rPr>
              <a:t>from both partners during family planning which help mitigate the risk of serious illness in offspring</a:t>
            </a:r>
          </a:p>
        </p:txBody>
      </p:sp>
      <p:sp>
        <p:nvSpPr>
          <p:cNvPr id="52" name="Rectangle 51">
            <a:extLst>
              <a:ext uri="{FF2B5EF4-FFF2-40B4-BE49-F238E27FC236}">
                <a16:creationId xmlns:a16="http://schemas.microsoft.com/office/drawing/2014/main" id="{61616566-C83B-174B-A8C0-B7C1378D3422}"/>
              </a:ext>
            </a:extLst>
          </p:cNvPr>
          <p:cNvSpPr/>
          <p:nvPr/>
        </p:nvSpPr>
        <p:spPr>
          <a:xfrm>
            <a:off x="6097181" y="2771989"/>
            <a:ext cx="2746192" cy="707886"/>
          </a:xfrm>
          <a:prstGeom prst="rect">
            <a:avLst/>
          </a:prstGeom>
        </p:spPr>
        <p:txBody>
          <a:bodyPr wrap="square" lIns="68580" tIns="34290" rIns="68580" bIns="34290" anchor="t">
            <a:spAutoFit/>
          </a:bodyPr>
          <a:lstStyle/>
          <a:p>
            <a:pPr algn="ctr">
              <a:spcBef>
                <a:spcPts val="300"/>
              </a:spcBef>
            </a:pPr>
            <a:r>
              <a:rPr lang="en-US" b="1" dirty="0">
                <a:solidFill>
                  <a:srgbClr val="8CC53F"/>
                </a:solidFill>
              </a:rPr>
              <a:t>Pharmacogenomics</a:t>
            </a:r>
          </a:p>
          <a:p>
            <a:pPr algn="ctr">
              <a:spcBef>
                <a:spcPts val="300"/>
              </a:spcBef>
            </a:pPr>
            <a:r>
              <a:rPr lang="en-US" sz="1050" dirty="0">
                <a:solidFill>
                  <a:srgbClr val="294765"/>
                </a:solidFill>
              </a:rPr>
              <a:t>Highlights drug-gene </a:t>
            </a:r>
            <a:br>
              <a:rPr lang="en-US" sz="1050" dirty="0">
                <a:solidFill>
                  <a:srgbClr val="294765"/>
                </a:solidFill>
              </a:rPr>
            </a:br>
            <a:r>
              <a:rPr lang="en-US" sz="1050" dirty="0">
                <a:solidFill>
                  <a:srgbClr val="294765"/>
                </a:solidFill>
              </a:rPr>
              <a:t>interactions and efficacy</a:t>
            </a:r>
            <a:endParaRPr lang="en-US" sz="1050" i="1" dirty="0">
              <a:solidFill>
                <a:srgbClr val="294765"/>
              </a:solidFill>
            </a:endParaRPr>
          </a:p>
        </p:txBody>
      </p:sp>
      <p:grpSp>
        <p:nvGrpSpPr>
          <p:cNvPr id="9" name="Group 8">
            <a:extLst>
              <a:ext uri="{FF2B5EF4-FFF2-40B4-BE49-F238E27FC236}">
                <a16:creationId xmlns:a16="http://schemas.microsoft.com/office/drawing/2014/main" id="{E08F1F20-2CE8-394F-83A9-AD8EAF05DC26}"/>
              </a:ext>
            </a:extLst>
          </p:cNvPr>
          <p:cNvGrpSpPr/>
          <p:nvPr/>
        </p:nvGrpSpPr>
        <p:grpSpPr>
          <a:xfrm>
            <a:off x="7241057" y="2299727"/>
            <a:ext cx="428757" cy="460868"/>
            <a:chOff x="8809427" y="1663060"/>
            <a:chExt cx="1123535" cy="1207681"/>
          </a:xfrm>
        </p:grpSpPr>
        <p:sp>
          <p:nvSpPr>
            <p:cNvPr id="64" name="Hexagon 63">
              <a:extLst>
                <a:ext uri="{FF2B5EF4-FFF2-40B4-BE49-F238E27FC236}">
                  <a16:creationId xmlns:a16="http://schemas.microsoft.com/office/drawing/2014/main" id="{47653E74-ECEF-48D7-9F8D-4A0755EBA583}"/>
                </a:ext>
              </a:extLst>
            </p:cNvPr>
            <p:cNvSpPr/>
            <p:nvPr/>
          </p:nvSpPr>
          <p:spPr>
            <a:xfrm rot="5400000">
              <a:off x="8767354" y="1705133"/>
              <a:ext cx="1207681" cy="1123535"/>
            </a:xfrm>
            <a:prstGeom prst="hexagon">
              <a:avLst>
                <a:gd name="adj" fmla="val 28618"/>
                <a:gd name="vf" fmla="val 115470"/>
              </a:avLst>
            </a:prstGeom>
            <a:solidFill>
              <a:srgbClr val="8C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8CC53F"/>
                </a:solidFill>
              </a:endParaRPr>
            </a:p>
          </p:txBody>
        </p:sp>
        <p:sp>
          <p:nvSpPr>
            <p:cNvPr id="65" name="Freeform 38">
              <a:extLst>
                <a:ext uri="{FF2B5EF4-FFF2-40B4-BE49-F238E27FC236}">
                  <a16:creationId xmlns:a16="http://schemas.microsoft.com/office/drawing/2014/main" id="{EA78D881-663D-410C-914E-283A7BEAA25D}"/>
                </a:ext>
              </a:extLst>
            </p:cNvPr>
            <p:cNvSpPr>
              <a:spLocks noChangeAspect="1" noEditPoints="1"/>
            </p:cNvSpPr>
            <p:nvPr/>
          </p:nvSpPr>
          <p:spPr bwMode="auto">
            <a:xfrm>
              <a:off x="9057938" y="1954315"/>
              <a:ext cx="596240" cy="593307"/>
            </a:xfrm>
            <a:custGeom>
              <a:avLst/>
              <a:gdLst>
                <a:gd name="T0" fmla="*/ 591 w 664"/>
                <a:gd name="T1" fmla="*/ 251 h 661"/>
                <a:gd name="T2" fmla="*/ 591 w 664"/>
                <a:gd name="T3" fmla="*/ 251 h 661"/>
                <a:gd name="T4" fmla="*/ 421 w 664"/>
                <a:gd name="T5" fmla="*/ 419 h 661"/>
                <a:gd name="T6" fmla="*/ 243 w 664"/>
                <a:gd name="T7" fmla="*/ 241 h 661"/>
                <a:gd name="T8" fmla="*/ 413 w 664"/>
                <a:gd name="T9" fmla="*/ 72 h 661"/>
                <a:gd name="T10" fmla="*/ 506 w 664"/>
                <a:gd name="T11" fmla="*/ 36 h 661"/>
                <a:gd name="T12" fmla="*/ 596 w 664"/>
                <a:gd name="T13" fmla="*/ 72 h 661"/>
                <a:gd name="T14" fmla="*/ 627 w 664"/>
                <a:gd name="T15" fmla="*/ 158 h 661"/>
                <a:gd name="T16" fmla="*/ 591 w 664"/>
                <a:gd name="T17" fmla="*/ 251 h 661"/>
                <a:gd name="T18" fmla="*/ 100 w 664"/>
                <a:gd name="T19" fmla="*/ 417 h 661"/>
                <a:gd name="T20" fmla="*/ 100 w 664"/>
                <a:gd name="T21" fmla="*/ 417 h 661"/>
                <a:gd name="T22" fmla="*/ 80 w 664"/>
                <a:gd name="T23" fmla="*/ 567 h 661"/>
                <a:gd name="T24" fmla="*/ 97 w 664"/>
                <a:gd name="T25" fmla="*/ 592 h 661"/>
                <a:gd name="T26" fmla="*/ 83 w 664"/>
                <a:gd name="T27" fmla="*/ 579 h 661"/>
                <a:gd name="T28" fmla="*/ 74 w 664"/>
                <a:gd name="T29" fmla="*/ 569 h 661"/>
                <a:gd name="T30" fmla="*/ 56 w 664"/>
                <a:gd name="T31" fmla="*/ 542 h 661"/>
                <a:gd name="T32" fmla="*/ 49 w 664"/>
                <a:gd name="T33" fmla="*/ 524 h 661"/>
                <a:gd name="T34" fmla="*/ 45 w 664"/>
                <a:gd name="T35" fmla="*/ 487 h 661"/>
                <a:gd name="T36" fmla="*/ 53 w 664"/>
                <a:gd name="T37" fmla="*/ 452 h 661"/>
                <a:gd name="T38" fmla="*/ 73 w 664"/>
                <a:gd name="T39" fmla="*/ 420 h 661"/>
                <a:gd name="T40" fmla="*/ 76 w 664"/>
                <a:gd name="T41" fmla="*/ 417 h 661"/>
                <a:gd name="T42" fmla="*/ 145 w 664"/>
                <a:gd name="T43" fmla="*/ 350 h 661"/>
                <a:gd name="T44" fmla="*/ 100 w 664"/>
                <a:gd name="T45" fmla="*/ 417 h 661"/>
                <a:gd name="T46" fmla="*/ 616 w 664"/>
                <a:gd name="T47" fmla="*/ 47 h 661"/>
                <a:gd name="T48" fmla="*/ 616 w 664"/>
                <a:gd name="T49" fmla="*/ 47 h 661"/>
                <a:gd name="T50" fmla="*/ 503 w 664"/>
                <a:gd name="T51" fmla="*/ 0 h 661"/>
                <a:gd name="T52" fmla="*/ 400 w 664"/>
                <a:gd name="T53" fmla="*/ 41 h 661"/>
                <a:gd name="T54" fmla="*/ 42 w 664"/>
                <a:gd name="T55" fmla="*/ 396 h 661"/>
                <a:gd name="T56" fmla="*/ 0 w 664"/>
                <a:gd name="T57" fmla="*/ 500 h 661"/>
                <a:gd name="T58" fmla="*/ 47 w 664"/>
                <a:gd name="T59" fmla="*/ 613 h 661"/>
                <a:gd name="T60" fmla="*/ 160 w 664"/>
                <a:gd name="T61" fmla="*/ 661 h 661"/>
                <a:gd name="T62" fmla="*/ 160 w 664"/>
                <a:gd name="T63" fmla="*/ 661 h 661"/>
                <a:gd name="T64" fmla="*/ 263 w 664"/>
                <a:gd name="T65" fmla="*/ 619 h 661"/>
                <a:gd name="T66" fmla="*/ 621 w 664"/>
                <a:gd name="T67" fmla="*/ 263 h 661"/>
                <a:gd name="T68" fmla="*/ 664 w 664"/>
                <a:gd name="T69" fmla="*/ 159 h 661"/>
                <a:gd name="T70" fmla="*/ 616 w 664"/>
                <a:gd name="T71" fmla="*/ 4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661">
                  <a:moveTo>
                    <a:pt x="591" y="251"/>
                  </a:moveTo>
                  <a:lnTo>
                    <a:pt x="591" y="251"/>
                  </a:lnTo>
                  <a:cubicBezTo>
                    <a:pt x="564" y="278"/>
                    <a:pt x="421" y="419"/>
                    <a:pt x="421" y="419"/>
                  </a:cubicBezTo>
                  <a:lnTo>
                    <a:pt x="243" y="241"/>
                  </a:lnTo>
                  <a:lnTo>
                    <a:pt x="413" y="72"/>
                  </a:lnTo>
                  <a:cubicBezTo>
                    <a:pt x="449" y="43"/>
                    <a:pt x="472" y="36"/>
                    <a:pt x="506" y="36"/>
                  </a:cubicBezTo>
                  <a:cubicBezTo>
                    <a:pt x="540" y="37"/>
                    <a:pt x="569" y="45"/>
                    <a:pt x="596" y="72"/>
                  </a:cubicBezTo>
                  <a:cubicBezTo>
                    <a:pt x="622" y="98"/>
                    <a:pt x="627" y="124"/>
                    <a:pt x="627" y="158"/>
                  </a:cubicBezTo>
                  <a:cubicBezTo>
                    <a:pt x="627" y="189"/>
                    <a:pt x="617" y="224"/>
                    <a:pt x="591" y="251"/>
                  </a:cubicBezTo>
                  <a:close/>
                  <a:moveTo>
                    <a:pt x="100" y="417"/>
                  </a:moveTo>
                  <a:lnTo>
                    <a:pt x="100" y="417"/>
                  </a:lnTo>
                  <a:cubicBezTo>
                    <a:pt x="71" y="461"/>
                    <a:pt x="55" y="522"/>
                    <a:pt x="80" y="567"/>
                  </a:cubicBezTo>
                  <a:cubicBezTo>
                    <a:pt x="84" y="575"/>
                    <a:pt x="97" y="592"/>
                    <a:pt x="97" y="592"/>
                  </a:cubicBezTo>
                  <a:cubicBezTo>
                    <a:pt x="88" y="585"/>
                    <a:pt x="87" y="583"/>
                    <a:pt x="83" y="579"/>
                  </a:cubicBezTo>
                  <a:cubicBezTo>
                    <a:pt x="79" y="575"/>
                    <a:pt x="78" y="573"/>
                    <a:pt x="74" y="569"/>
                  </a:cubicBezTo>
                  <a:cubicBezTo>
                    <a:pt x="67" y="561"/>
                    <a:pt x="61" y="552"/>
                    <a:pt x="56" y="542"/>
                  </a:cubicBezTo>
                  <a:cubicBezTo>
                    <a:pt x="53" y="537"/>
                    <a:pt x="51" y="530"/>
                    <a:pt x="49" y="524"/>
                  </a:cubicBezTo>
                  <a:cubicBezTo>
                    <a:pt x="46" y="512"/>
                    <a:pt x="45" y="500"/>
                    <a:pt x="45" y="487"/>
                  </a:cubicBezTo>
                  <a:cubicBezTo>
                    <a:pt x="45" y="475"/>
                    <a:pt x="48" y="463"/>
                    <a:pt x="53" y="452"/>
                  </a:cubicBezTo>
                  <a:cubicBezTo>
                    <a:pt x="58" y="440"/>
                    <a:pt x="65" y="430"/>
                    <a:pt x="73" y="420"/>
                  </a:cubicBezTo>
                  <a:cubicBezTo>
                    <a:pt x="74" y="419"/>
                    <a:pt x="75" y="418"/>
                    <a:pt x="76" y="417"/>
                  </a:cubicBezTo>
                  <a:lnTo>
                    <a:pt x="145" y="350"/>
                  </a:lnTo>
                  <a:lnTo>
                    <a:pt x="100" y="417"/>
                  </a:lnTo>
                  <a:close/>
                  <a:moveTo>
                    <a:pt x="616" y="47"/>
                  </a:moveTo>
                  <a:lnTo>
                    <a:pt x="616" y="47"/>
                  </a:lnTo>
                  <a:cubicBezTo>
                    <a:pt x="585" y="15"/>
                    <a:pt x="544" y="0"/>
                    <a:pt x="503" y="0"/>
                  </a:cubicBezTo>
                  <a:cubicBezTo>
                    <a:pt x="465" y="0"/>
                    <a:pt x="428" y="12"/>
                    <a:pt x="400" y="41"/>
                  </a:cubicBezTo>
                  <a:lnTo>
                    <a:pt x="42" y="396"/>
                  </a:lnTo>
                  <a:cubicBezTo>
                    <a:pt x="14" y="424"/>
                    <a:pt x="0" y="462"/>
                    <a:pt x="0" y="500"/>
                  </a:cubicBezTo>
                  <a:cubicBezTo>
                    <a:pt x="0" y="540"/>
                    <a:pt x="15" y="581"/>
                    <a:pt x="47" y="613"/>
                  </a:cubicBezTo>
                  <a:cubicBezTo>
                    <a:pt x="78" y="644"/>
                    <a:pt x="120" y="661"/>
                    <a:pt x="160" y="661"/>
                  </a:cubicBezTo>
                  <a:lnTo>
                    <a:pt x="160" y="661"/>
                  </a:lnTo>
                  <a:cubicBezTo>
                    <a:pt x="198" y="661"/>
                    <a:pt x="235" y="647"/>
                    <a:pt x="263" y="619"/>
                  </a:cubicBezTo>
                  <a:lnTo>
                    <a:pt x="621" y="263"/>
                  </a:lnTo>
                  <a:cubicBezTo>
                    <a:pt x="650" y="235"/>
                    <a:pt x="664" y="197"/>
                    <a:pt x="664" y="159"/>
                  </a:cubicBezTo>
                  <a:cubicBezTo>
                    <a:pt x="664" y="119"/>
                    <a:pt x="648" y="78"/>
                    <a:pt x="616" y="47"/>
                  </a:cubicBez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77" name="Title 1">
            <a:extLst>
              <a:ext uri="{FF2B5EF4-FFF2-40B4-BE49-F238E27FC236}">
                <a16:creationId xmlns:a16="http://schemas.microsoft.com/office/drawing/2014/main" id="{A0810B1E-0977-0D49-845A-2414A0ABC99F}"/>
              </a:ext>
            </a:extLst>
          </p:cNvPr>
          <p:cNvSpPr txBox="1">
            <a:spLocks/>
          </p:cNvSpPr>
          <p:nvPr/>
        </p:nvSpPr>
        <p:spPr>
          <a:xfrm>
            <a:off x="6067802" y="3590231"/>
            <a:ext cx="2791157" cy="1650483"/>
          </a:xfrm>
          <a:prstGeom prst="rect">
            <a:avLst/>
          </a:prstGeom>
          <a:solidFill>
            <a:srgbClr val="8CC53F"/>
          </a:solidFill>
          <a:ln w="9525">
            <a:noFill/>
          </a:ln>
        </p:spPr>
        <p:txBody>
          <a:bodyPr vert="horz" wrap="square" lIns="205740" tIns="205740" rIns="205740" bIns="20574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1350" dirty="0">
                <a:solidFill>
                  <a:schemeClr val="bg1"/>
                </a:solidFill>
                <a:latin typeface="+mn-lt"/>
                <a:ea typeface="Calibri" panose="020F0502020204030204" pitchFamily="34" charset="0"/>
                <a:cs typeface="Minion Pro"/>
              </a:rPr>
              <a:t>Analyzes the unique way </a:t>
            </a:r>
            <a:br>
              <a:rPr lang="en-US" sz="1350" dirty="0">
                <a:solidFill>
                  <a:schemeClr val="bg1"/>
                </a:solidFill>
                <a:latin typeface="+mn-lt"/>
                <a:ea typeface="Calibri" panose="020F0502020204030204" pitchFamily="34" charset="0"/>
                <a:cs typeface="Minion Pro"/>
              </a:rPr>
            </a:br>
            <a:r>
              <a:rPr lang="en-US" sz="1350" dirty="0">
                <a:solidFill>
                  <a:schemeClr val="bg1"/>
                </a:solidFill>
                <a:latin typeface="+mn-lt"/>
                <a:ea typeface="Calibri" panose="020F0502020204030204" pitchFamily="34" charset="0"/>
                <a:cs typeface="Minion Pro"/>
              </a:rPr>
              <a:t>an </a:t>
            </a:r>
            <a:r>
              <a:rPr lang="en-US" sz="1350" dirty="0">
                <a:solidFill>
                  <a:schemeClr val="bg1"/>
                </a:solidFill>
                <a:latin typeface="+mn-lt"/>
              </a:rPr>
              <a:t>individual responds to medications to optimize treatment, maximize effectiveness, and </a:t>
            </a:r>
            <a:br>
              <a:rPr lang="en-US" sz="1350" dirty="0">
                <a:solidFill>
                  <a:schemeClr val="bg1"/>
                </a:solidFill>
                <a:latin typeface="+mn-lt"/>
              </a:rPr>
            </a:br>
            <a:r>
              <a:rPr lang="en-US" sz="1350" dirty="0">
                <a:solidFill>
                  <a:schemeClr val="bg1"/>
                </a:solidFill>
                <a:latin typeface="+mn-lt"/>
              </a:rPr>
              <a:t>minimize side effects</a:t>
            </a:r>
            <a:endParaRPr lang="en-US" sz="1350" dirty="0">
              <a:solidFill>
                <a:schemeClr val="bg1"/>
              </a:solidFill>
              <a:latin typeface="+mn-lt"/>
              <a:cs typeface="Arial"/>
            </a:endParaRPr>
          </a:p>
        </p:txBody>
      </p:sp>
      <p:sp>
        <p:nvSpPr>
          <p:cNvPr id="7" name="Title 1">
            <a:extLst>
              <a:ext uri="{FF2B5EF4-FFF2-40B4-BE49-F238E27FC236}">
                <a16:creationId xmlns:a16="http://schemas.microsoft.com/office/drawing/2014/main" id="{860F89F5-DEF0-8D80-05B6-879326798F3F}"/>
              </a:ext>
            </a:extLst>
          </p:cNvPr>
          <p:cNvSpPr>
            <a:spLocks noGrp="1"/>
          </p:cNvSpPr>
          <p:nvPr>
            <p:ph type="title"/>
          </p:nvPr>
        </p:nvSpPr>
        <p:spPr>
          <a:xfrm>
            <a:off x="612648" y="228600"/>
            <a:ext cx="8153400" cy="990600"/>
          </a:xfrm>
        </p:spPr>
        <p:txBody>
          <a:bodyPr/>
          <a:lstStyle/>
          <a:p>
            <a:pPr algn="ctr"/>
            <a:r>
              <a:rPr lang="en-US" b="1" dirty="0">
                <a:solidFill>
                  <a:schemeClr val="tx1"/>
                </a:solidFill>
                <a:latin typeface="TradeGothic LT Light"/>
              </a:rPr>
              <a:t>Genomic Life</a:t>
            </a:r>
          </a:p>
        </p:txBody>
      </p:sp>
    </p:spTree>
    <p:extLst>
      <p:ext uri="{BB962C8B-B14F-4D97-AF65-F5344CB8AC3E}">
        <p14:creationId xmlns:p14="http://schemas.microsoft.com/office/powerpoint/2010/main" val="26802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1000" fill="hold"/>
                                        <p:tgtEl>
                                          <p:spTgt spid="50"/>
                                        </p:tgtEl>
                                        <p:attrNameLst>
                                          <p:attrName>ppt_w</p:attrName>
                                        </p:attrNameLst>
                                      </p:cBhvr>
                                      <p:tavLst>
                                        <p:tav tm="0">
                                          <p:val>
                                            <p:strVal val="#ppt_w*0.70"/>
                                          </p:val>
                                        </p:tav>
                                        <p:tav tm="100000">
                                          <p:val>
                                            <p:strVal val="#ppt_w"/>
                                          </p:val>
                                        </p:tav>
                                      </p:tavLst>
                                    </p:anim>
                                    <p:anim calcmode="lin" valueType="num">
                                      <p:cBhvr>
                                        <p:cTn id="13" dur="1000" fill="hold"/>
                                        <p:tgtEl>
                                          <p:spTgt spid="50"/>
                                        </p:tgtEl>
                                        <p:attrNameLst>
                                          <p:attrName>ppt_h</p:attrName>
                                        </p:attrNameLst>
                                      </p:cBhvr>
                                      <p:tavLst>
                                        <p:tav tm="0">
                                          <p:val>
                                            <p:strVal val="#ppt_h"/>
                                          </p:val>
                                        </p:tav>
                                        <p:tav tm="100000">
                                          <p:val>
                                            <p:strVal val="#ppt_h"/>
                                          </p:val>
                                        </p:tav>
                                      </p:tavLst>
                                    </p:anim>
                                    <p:animEffect transition="in" filter="fade">
                                      <p:cBhvr>
                                        <p:cTn id="14" dur="1000"/>
                                        <p:tgtEl>
                                          <p:spTgt spid="5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1000" fill="hold"/>
                                        <p:tgtEl>
                                          <p:spTgt spid="91"/>
                                        </p:tgtEl>
                                        <p:attrNameLst>
                                          <p:attrName>ppt_w</p:attrName>
                                        </p:attrNameLst>
                                      </p:cBhvr>
                                      <p:tavLst>
                                        <p:tav tm="0">
                                          <p:val>
                                            <p:strVal val="#ppt_w*0.70"/>
                                          </p:val>
                                        </p:tav>
                                        <p:tav tm="100000">
                                          <p:val>
                                            <p:strVal val="#ppt_w"/>
                                          </p:val>
                                        </p:tav>
                                      </p:tavLst>
                                    </p:anim>
                                    <p:anim calcmode="lin" valueType="num">
                                      <p:cBhvr>
                                        <p:cTn id="18" dur="1000" fill="hold"/>
                                        <p:tgtEl>
                                          <p:spTgt spid="91"/>
                                        </p:tgtEl>
                                        <p:attrNameLst>
                                          <p:attrName>ppt_h</p:attrName>
                                        </p:attrNameLst>
                                      </p:cBhvr>
                                      <p:tavLst>
                                        <p:tav tm="0">
                                          <p:val>
                                            <p:strVal val="#ppt_h"/>
                                          </p:val>
                                        </p:tav>
                                        <p:tav tm="100000">
                                          <p:val>
                                            <p:strVal val="#ppt_h"/>
                                          </p:val>
                                        </p:tav>
                                      </p:tavLst>
                                    </p:anim>
                                    <p:animEffect transition="in" filter="fade">
                                      <p:cBhvr>
                                        <p:cTn id="19" dur="10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1000" fill="hold"/>
                                        <p:tgtEl>
                                          <p:spTgt spid="51"/>
                                        </p:tgtEl>
                                        <p:attrNameLst>
                                          <p:attrName>ppt_w</p:attrName>
                                        </p:attrNameLst>
                                      </p:cBhvr>
                                      <p:tavLst>
                                        <p:tav tm="0">
                                          <p:val>
                                            <p:strVal val="#ppt_w*0.70"/>
                                          </p:val>
                                        </p:tav>
                                        <p:tav tm="100000">
                                          <p:val>
                                            <p:strVal val="#ppt_w"/>
                                          </p:val>
                                        </p:tav>
                                      </p:tavLst>
                                    </p:anim>
                                    <p:anim calcmode="lin" valueType="num">
                                      <p:cBhvr>
                                        <p:cTn id="30" dur="1000" fill="hold"/>
                                        <p:tgtEl>
                                          <p:spTgt spid="51"/>
                                        </p:tgtEl>
                                        <p:attrNameLst>
                                          <p:attrName>ppt_h</p:attrName>
                                        </p:attrNameLst>
                                      </p:cBhvr>
                                      <p:tavLst>
                                        <p:tav tm="0">
                                          <p:val>
                                            <p:strVal val="#ppt_h"/>
                                          </p:val>
                                        </p:tav>
                                        <p:tav tm="100000">
                                          <p:val>
                                            <p:strVal val="#ppt_h"/>
                                          </p:val>
                                        </p:tav>
                                      </p:tavLst>
                                    </p:anim>
                                    <p:animEffect transition="in" filter="fade">
                                      <p:cBhvr>
                                        <p:cTn id="31" dur="1000"/>
                                        <p:tgtEl>
                                          <p:spTgt spid="5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1000" fill="hold"/>
                                        <p:tgtEl>
                                          <p:spTgt spid="75"/>
                                        </p:tgtEl>
                                        <p:attrNameLst>
                                          <p:attrName>ppt_w</p:attrName>
                                        </p:attrNameLst>
                                      </p:cBhvr>
                                      <p:tavLst>
                                        <p:tav tm="0">
                                          <p:val>
                                            <p:strVal val="#ppt_w*0.70"/>
                                          </p:val>
                                        </p:tav>
                                        <p:tav tm="100000">
                                          <p:val>
                                            <p:strVal val="#ppt_w"/>
                                          </p:val>
                                        </p:tav>
                                      </p:tavLst>
                                    </p:anim>
                                    <p:anim calcmode="lin" valueType="num">
                                      <p:cBhvr>
                                        <p:cTn id="35" dur="1000" fill="hold"/>
                                        <p:tgtEl>
                                          <p:spTgt spid="75"/>
                                        </p:tgtEl>
                                        <p:attrNameLst>
                                          <p:attrName>ppt_h</p:attrName>
                                        </p:attrNameLst>
                                      </p:cBhvr>
                                      <p:tavLst>
                                        <p:tav tm="0">
                                          <p:val>
                                            <p:strVal val="#ppt_h"/>
                                          </p:val>
                                        </p:tav>
                                        <p:tav tm="100000">
                                          <p:val>
                                            <p:strVal val="#ppt_h"/>
                                          </p:val>
                                        </p:tav>
                                      </p:tavLst>
                                    </p:anim>
                                    <p:animEffect transition="in" filter="fade">
                                      <p:cBhvr>
                                        <p:cTn id="36" dur="10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1000" fill="hold"/>
                                        <p:tgtEl>
                                          <p:spTgt spid="52"/>
                                        </p:tgtEl>
                                        <p:attrNameLst>
                                          <p:attrName>ppt_w</p:attrName>
                                        </p:attrNameLst>
                                      </p:cBhvr>
                                      <p:tavLst>
                                        <p:tav tm="0">
                                          <p:val>
                                            <p:strVal val="#ppt_w*0.70"/>
                                          </p:val>
                                        </p:tav>
                                        <p:tav tm="100000">
                                          <p:val>
                                            <p:strVal val="#ppt_w"/>
                                          </p:val>
                                        </p:tav>
                                      </p:tavLst>
                                    </p:anim>
                                    <p:anim calcmode="lin" valueType="num">
                                      <p:cBhvr>
                                        <p:cTn id="47" dur="1000" fill="hold"/>
                                        <p:tgtEl>
                                          <p:spTgt spid="52"/>
                                        </p:tgtEl>
                                        <p:attrNameLst>
                                          <p:attrName>ppt_h</p:attrName>
                                        </p:attrNameLst>
                                      </p:cBhvr>
                                      <p:tavLst>
                                        <p:tav tm="0">
                                          <p:val>
                                            <p:strVal val="#ppt_h"/>
                                          </p:val>
                                        </p:tav>
                                        <p:tav tm="100000">
                                          <p:val>
                                            <p:strVal val="#ppt_h"/>
                                          </p:val>
                                        </p:tav>
                                      </p:tavLst>
                                    </p:anim>
                                    <p:animEffect transition="in" filter="fade">
                                      <p:cBhvr>
                                        <p:cTn id="48" dur="1000"/>
                                        <p:tgtEl>
                                          <p:spTgt spid="52"/>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1000" fill="hold"/>
                                        <p:tgtEl>
                                          <p:spTgt spid="77"/>
                                        </p:tgtEl>
                                        <p:attrNameLst>
                                          <p:attrName>ppt_w</p:attrName>
                                        </p:attrNameLst>
                                      </p:cBhvr>
                                      <p:tavLst>
                                        <p:tav tm="0">
                                          <p:val>
                                            <p:strVal val="#ppt_w*0.70"/>
                                          </p:val>
                                        </p:tav>
                                        <p:tav tm="100000">
                                          <p:val>
                                            <p:strVal val="#ppt_w"/>
                                          </p:val>
                                        </p:tav>
                                      </p:tavLst>
                                    </p:anim>
                                    <p:anim calcmode="lin" valueType="num">
                                      <p:cBhvr>
                                        <p:cTn id="52" dur="1000" fill="hold"/>
                                        <p:tgtEl>
                                          <p:spTgt spid="77"/>
                                        </p:tgtEl>
                                        <p:attrNameLst>
                                          <p:attrName>ppt_h</p:attrName>
                                        </p:attrNameLst>
                                      </p:cBhvr>
                                      <p:tavLst>
                                        <p:tav tm="0">
                                          <p:val>
                                            <p:strVal val="#ppt_h"/>
                                          </p:val>
                                        </p:tav>
                                        <p:tav tm="100000">
                                          <p:val>
                                            <p:strVal val="#ppt_h"/>
                                          </p:val>
                                        </p:tav>
                                      </p:tavLst>
                                    </p:anim>
                                    <p:animEffect transition="in" filter="fade">
                                      <p:cBhvr>
                                        <p:cTn id="53"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91" grpId="0" animBg="1"/>
      <p:bldP spid="51" grpId="0"/>
      <p:bldP spid="75" grpId="0" animBg="1"/>
      <p:bldP spid="52" grpId="0"/>
      <p:bldP spid="7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b="1" dirty="0">
                <a:solidFill>
                  <a:schemeClr val="tx1"/>
                </a:solidFill>
                <a:latin typeface="TradeGothic LT Light"/>
              </a:rPr>
              <a:t>Genomic Life</a:t>
            </a:r>
          </a:p>
        </p:txBody>
      </p:sp>
      <p:pic>
        <p:nvPicPr>
          <p:cNvPr id="3" name="Content Placeholder 7" descr="Graphical user interface, text, chat or text message&#10;&#10;Description automatically generated">
            <a:extLst>
              <a:ext uri="{FF2B5EF4-FFF2-40B4-BE49-F238E27FC236}">
                <a16:creationId xmlns:a16="http://schemas.microsoft.com/office/drawing/2014/main" id="{C8047009-9A8A-69F1-B7A7-9EB23D02932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65760" y="1559190"/>
            <a:ext cx="3557016" cy="4047640"/>
          </a:xfrm>
        </p:spPr>
      </p:pic>
      <p:pic>
        <p:nvPicPr>
          <p:cNvPr id="6" name="Picture 5">
            <a:extLst>
              <a:ext uri="{FF2B5EF4-FFF2-40B4-BE49-F238E27FC236}">
                <a16:creationId xmlns:a16="http://schemas.microsoft.com/office/drawing/2014/main" id="{F473A68C-E939-8967-B3DD-D234E52563F4}"/>
              </a:ext>
            </a:extLst>
          </p:cNvPr>
          <p:cNvPicPr>
            <a:picLocks noChangeAspect="1"/>
          </p:cNvPicPr>
          <p:nvPr/>
        </p:nvPicPr>
        <p:blipFill>
          <a:blip r:embed="rId4"/>
          <a:stretch>
            <a:fillRect/>
          </a:stretch>
        </p:blipFill>
        <p:spPr>
          <a:xfrm>
            <a:off x="3984602" y="1802298"/>
            <a:ext cx="4600575" cy="3857625"/>
          </a:xfrm>
          <a:prstGeom prst="rect">
            <a:avLst/>
          </a:prstGeom>
        </p:spPr>
      </p:pic>
      <p:pic>
        <p:nvPicPr>
          <p:cNvPr id="8" name="Picture 7">
            <a:extLst>
              <a:ext uri="{FF2B5EF4-FFF2-40B4-BE49-F238E27FC236}">
                <a16:creationId xmlns:a16="http://schemas.microsoft.com/office/drawing/2014/main" id="{17062F0F-9E36-CE94-9CC9-9244680134EE}"/>
              </a:ext>
            </a:extLst>
          </p:cNvPr>
          <p:cNvPicPr>
            <a:picLocks noChangeAspect="1"/>
          </p:cNvPicPr>
          <p:nvPr/>
        </p:nvPicPr>
        <p:blipFill>
          <a:blip r:embed="rId5"/>
          <a:stretch>
            <a:fillRect/>
          </a:stretch>
        </p:blipFill>
        <p:spPr>
          <a:xfrm>
            <a:off x="223001" y="5474925"/>
            <a:ext cx="3842534" cy="1266830"/>
          </a:xfrm>
          <a:prstGeom prst="rect">
            <a:avLst/>
          </a:prstGeom>
        </p:spPr>
      </p:pic>
    </p:spTree>
    <p:extLst>
      <p:ext uri="{BB962C8B-B14F-4D97-AF65-F5344CB8AC3E}">
        <p14:creationId xmlns:p14="http://schemas.microsoft.com/office/powerpoint/2010/main" val="10387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0F89F5-DEF0-8D80-05B6-879326798F3F}"/>
              </a:ext>
            </a:extLst>
          </p:cNvPr>
          <p:cNvSpPr>
            <a:spLocks noGrp="1"/>
          </p:cNvSpPr>
          <p:nvPr>
            <p:ph type="title"/>
          </p:nvPr>
        </p:nvSpPr>
        <p:spPr>
          <a:xfrm>
            <a:off x="612648" y="228600"/>
            <a:ext cx="8153400" cy="990600"/>
          </a:xfrm>
        </p:spPr>
        <p:txBody>
          <a:bodyPr/>
          <a:lstStyle/>
          <a:p>
            <a:pPr algn="ctr"/>
            <a:r>
              <a:rPr lang="en-US" b="1" dirty="0">
                <a:solidFill>
                  <a:schemeClr val="tx1"/>
                </a:solidFill>
                <a:latin typeface="TradeGothic LT Light"/>
              </a:rPr>
              <a:t>Wishbone Pet Insurance</a:t>
            </a:r>
          </a:p>
        </p:txBody>
      </p:sp>
      <p:pic>
        <p:nvPicPr>
          <p:cNvPr id="2" name="Picture 1">
            <a:extLst>
              <a:ext uri="{FF2B5EF4-FFF2-40B4-BE49-F238E27FC236}">
                <a16:creationId xmlns:a16="http://schemas.microsoft.com/office/drawing/2014/main" id="{342619B4-25B5-2089-327D-69A4BBCCF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493" y="6160972"/>
            <a:ext cx="1815180" cy="555391"/>
          </a:xfrm>
          <a:prstGeom prst="rect">
            <a:avLst/>
          </a:prstGeom>
        </p:spPr>
      </p:pic>
      <p:sp>
        <p:nvSpPr>
          <p:cNvPr id="10" name="Text Placeholder 3">
            <a:extLst>
              <a:ext uri="{FF2B5EF4-FFF2-40B4-BE49-F238E27FC236}">
                <a16:creationId xmlns:a16="http://schemas.microsoft.com/office/drawing/2014/main" id="{695AA5A1-3A6A-E607-6424-8693BC0075F5}"/>
              </a:ext>
            </a:extLst>
          </p:cNvPr>
          <p:cNvSpPr txBox="1">
            <a:spLocks/>
          </p:cNvSpPr>
          <p:nvPr/>
        </p:nvSpPr>
        <p:spPr>
          <a:xfrm>
            <a:off x="328407" y="2028870"/>
            <a:ext cx="8487186" cy="3873500"/>
          </a:xfrm>
          <a:prstGeom prst="rect">
            <a:avLst/>
          </a:prstGeom>
        </p:spPr>
        <p:txBody>
          <a:bodyPr anchor="t">
            <a:normAutofit fontScale="700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Aft>
                <a:spcPts val="600"/>
              </a:spcAft>
            </a:pPr>
            <a:r>
              <a:rPr lang="en-US" dirty="0">
                <a:latin typeface="Calibri" panose="020F0502020204030204" pitchFamily="34" charset="0"/>
                <a:cs typeface="Calibri" panose="020F0502020204030204" pitchFamily="34" charset="0"/>
              </a:rPr>
              <a:t>Comprehensive </a:t>
            </a:r>
            <a:r>
              <a:rPr lang="en-US" b="1" dirty="0">
                <a:latin typeface="Calibri" panose="020F0502020204030204" pitchFamily="34" charset="0"/>
                <a:cs typeface="Calibri" panose="020F0502020204030204" pitchFamily="34" charset="0"/>
              </a:rPr>
              <a:t>Accident</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Illness</a:t>
            </a:r>
            <a:r>
              <a:rPr lang="en-US" dirty="0">
                <a:latin typeface="Calibri" panose="020F0502020204030204" pitchFamily="34" charset="0"/>
                <a:cs typeface="Calibri" panose="020F0502020204030204" pitchFamily="34" charset="0"/>
              </a:rPr>
              <a:t> plan</a:t>
            </a:r>
          </a:p>
          <a:p>
            <a:pPr lvl="1">
              <a:spcAft>
                <a:spcPts val="600"/>
              </a:spcAft>
            </a:pPr>
            <a:r>
              <a:rPr lang="en-US" dirty="0">
                <a:latin typeface="Calibri" panose="020F0502020204030204" pitchFamily="34" charset="0"/>
                <a:cs typeface="Calibri" panose="020F0502020204030204" pitchFamily="34" charset="0"/>
              </a:rPr>
              <a:t>Optional Wellness Plans can be added to an accident and illness plan or selected on their own</a:t>
            </a:r>
          </a:p>
          <a:p>
            <a:pPr>
              <a:spcAft>
                <a:spcPts val="600"/>
              </a:spcAft>
            </a:pPr>
            <a:r>
              <a:rPr lang="en-US" dirty="0">
                <a:latin typeface="Calibri" panose="020F0502020204030204" pitchFamily="34" charset="0"/>
                <a:cs typeface="Calibri" panose="020F0502020204030204" pitchFamily="34" charset="0"/>
              </a:rPr>
              <a:t>Can be used at any veterinary facility, including specialty and emergency clinics</a:t>
            </a:r>
          </a:p>
          <a:p>
            <a:pPr>
              <a:spcAft>
                <a:spcPts val="600"/>
              </a:spcAft>
            </a:pPr>
            <a:r>
              <a:rPr lang="en-US" dirty="0">
                <a:latin typeface="Calibri" panose="020F0502020204030204" pitchFamily="34" charset="0"/>
                <a:cs typeface="Calibri" panose="020F0502020204030204" pitchFamily="34" charset="0"/>
              </a:rPr>
              <a:t>Covers dogs and cats from 7 weeks of age, with no upper age restriction</a:t>
            </a:r>
          </a:p>
          <a:p>
            <a:pPr>
              <a:spcAft>
                <a:spcPts val="600"/>
              </a:spcAft>
            </a:pPr>
            <a:r>
              <a:rPr lang="en-US" dirty="0">
                <a:latin typeface="Calibri" panose="020F0502020204030204" pitchFamily="34" charset="0"/>
                <a:cs typeface="Calibri" panose="020F0502020204030204" pitchFamily="34" charset="0"/>
              </a:rPr>
              <a:t>Rate is based on </a:t>
            </a:r>
            <a:r>
              <a:rPr lang="en-US" b="1" dirty="0">
                <a:latin typeface="Calibri" panose="020F0502020204030204" pitchFamily="34" charset="0"/>
                <a:cs typeface="Calibri" panose="020F0502020204030204" pitchFamily="34" charset="0"/>
              </a:rPr>
              <a:t>age</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breed</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zip code</a:t>
            </a:r>
          </a:p>
          <a:p>
            <a:pPr lvl="1">
              <a:spcAft>
                <a:spcPts val="600"/>
              </a:spcAft>
            </a:pPr>
            <a:r>
              <a:rPr lang="en-US" dirty="0">
                <a:latin typeface="Calibri" panose="020F0502020204030204" pitchFamily="34" charset="0"/>
                <a:cs typeface="Calibri" panose="020F0502020204030204" pitchFamily="34" charset="0"/>
              </a:rPr>
              <a:t>Includes 5% group discount</a:t>
            </a:r>
          </a:p>
          <a:p>
            <a:pPr lvl="1">
              <a:spcAft>
                <a:spcPts val="600"/>
              </a:spcAft>
            </a:pPr>
            <a:r>
              <a:rPr lang="en-US" dirty="0">
                <a:latin typeface="Calibri" panose="020F0502020204030204" pitchFamily="34" charset="0"/>
                <a:cs typeface="Calibri" panose="020F0502020204030204" pitchFamily="34" charset="0"/>
              </a:rPr>
              <a:t>Additional 5% discount available when you enroll 2+ pets</a:t>
            </a:r>
          </a:p>
          <a:p>
            <a:pPr>
              <a:spcAft>
                <a:spcPts val="600"/>
              </a:spcAft>
            </a:pPr>
            <a:r>
              <a:rPr lang="en-US" dirty="0">
                <a:latin typeface="Calibri" panose="020F0502020204030204" pitchFamily="34" charset="0"/>
                <a:cs typeface="Calibri" panose="020F0502020204030204" pitchFamily="34" charset="0"/>
              </a:rPr>
              <a:t>Get a quote and enroll at </a:t>
            </a:r>
            <a:r>
              <a:rPr lang="en-US" dirty="0">
                <a:latin typeface="Calibri" panose="020F0502020204030204" pitchFamily="34" charset="0"/>
                <a:cs typeface="Calibri" panose="020F0502020204030204" pitchFamily="34" charset="0"/>
                <a:hlinkClick r:id="rId4"/>
              </a:rPr>
              <a:t>www.wishboneinsurance.com/americancrane</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56648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DD2B-9B7B-466E-BD93-E788DA9292D3}"/>
              </a:ext>
            </a:extLst>
          </p:cNvPr>
          <p:cNvSpPr>
            <a:spLocks noGrp="1"/>
          </p:cNvSpPr>
          <p:nvPr>
            <p:ph type="title"/>
          </p:nvPr>
        </p:nvSpPr>
        <p:spPr>
          <a:xfrm>
            <a:off x="381000" y="228600"/>
            <a:ext cx="8382000" cy="990600"/>
          </a:xfrm>
        </p:spPr>
        <p:txBody>
          <a:bodyPr/>
          <a:lstStyle/>
          <a:p>
            <a:pPr algn="ctr"/>
            <a:r>
              <a:rPr lang="en-US" sz="4000" b="1" dirty="0">
                <a:solidFill>
                  <a:schemeClr val="tx1"/>
                </a:solidFill>
                <a:latin typeface="TradeGothic LT Light" panose="02000503020000020004"/>
              </a:rPr>
              <a:t>Medicare Support </a:t>
            </a:r>
          </a:p>
        </p:txBody>
      </p:sp>
      <p:sp>
        <p:nvSpPr>
          <p:cNvPr id="3" name="Rectangle 2">
            <a:extLst>
              <a:ext uri="{FF2B5EF4-FFF2-40B4-BE49-F238E27FC236}">
                <a16:creationId xmlns:a16="http://schemas.microsoft.com/office/drawing/2014/main" id="{86CD8A20-60B4-4645-4AE2-EF04F925DC06}"/>
              </a:ext>
            </a:extLst>
          </p:cNvPr>
          <p:cNvSpPr/>
          <p:nvPr/>
        </p:nvSpPr>
        <p:spPr>
          <a:xfrm>
            <a:off x="152400" y="1636491"/>
            <a:ext cx="8839200" cy="641971"/>
          </a:xfrm>
          <a:prstGeom prst="rect">
            <a:avLst/>
          </a:prstGeom>
        </p:spPr>
        <p:txBody>
          <a:bodyPr>
            <a:spAutoFit/>
          </a:bodyPr>
          <a:lstStyle/>
          <a:p>
            <a:pPr algn="ctr" eaLnBrk="1" fontAlgn="auto" hangingPunct="1">
              <a:lnSpc>
                <a:spcPct val="115000"/>
              </a:lnSpc>
              <a:spcBef>
                <a:spcPts val="0"/>
              </a:spcBef>
              <a:spcAft>
                <a:spcPts val="1000"/>
              </a:spcAft>
              <a:defRPr/>
            </a:pPr>
            <a:r>
              <a:rPr lang="en-US" b="1" dirty="0">
                <a:latin typeface="TradeGothic LT Light" panose="02000503020000020004"/>
                <a:ea typeface="Calibri" panose="020F0502020204030204" pitchFamily="34" charset="0"/>
                <a:cs typeface="Times New Roman" panose="02020603050405020304" pitchFamily="18" charset="0"/>
              </a:rPr>
              <a:t>Company-sponsored benefit available to you and your dependents for assistance and advice regarding Medicare coverage, benefits or general questions you may have.</a:t>
            </a:r>
          </a:p>
        </p:txBody>
      </p:sp>
      <p:graphicFrame>
        <p:nvGraphicFramePr>
          <p:cNvPr id="4" name="Table 6">
            <a:extLst>
              <a:ext uri="{FF2B5EF4-FFF2-40B4-BE49-F238E27FC236}">
                <a16:creationId xmlns:a16="http://schemas.microsoft.com/office/drawing/2014/main" id="{119A5A27-558D-EC57-C77B-53D667152EDE}"/>
              </a:ext>
            </a:extLst>
          </p:cNvPr>
          <p:cNvGraphicFramePr>
            <a:graphicFrameLocks noGrp="1"/>
          </p:cNvGraphicFramePr>
          <p:nvPr/>
        </p:nvGraphicFramePr>
        <p:xfrm>
          <a:off x="1899130" y="2439747"/>
          <a:ext cx="5345740" cy="3383280"/>
        </p:xfrm>
        <a:graphic>
          <a:graphicData uri="http://schemas.openxmlformats.org/drawingml/2006/table">
            <a:tbl>
              <a:tblPr firstRow="1" bandRow="1">
                <a:tableStyleId>{5C22544A-7EE6-4342-B048-85BDC9FD1C3A}</a:tableStyleId>
              </a:tblPr>
              <a:tblGrid>
                <a:gridCol w="5345740">
                  <a:extLst>
                    <a:ext uri="{9D8B030D-6E8A-4147-A177-3AD203B41FA5}">
                      <a16:colId xmlns:a16="http://schemas.microsoft.com/office/drawing/2014/main" val="3920025414"/>
                    </a:ext>
                  </a:extLst>
                </a:gridCol>
              </a:tblGrid>
              <a:tr h="334982">
                <a:tc>
                  <a:txBody>
                    <a:bodyPr/>
                    <a:lstStyle/>
                    <a:p>
                      <a:pPr algn="ctr"/>
                      <a:r>
                        <a:rPr lang="en-US" sz="1800" dirty="0">
                          <a:latin typeface="TradeGothic LT Light" panose="02000503020000020004"/>
                        </a:rPr>
                        <a:t>Services Include: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99E"/>
                    </a:solidFill>
                  </a:tcPr>
                </a:tc>
                <a:extLst>
                  <a:ext uri="{0D108BD9-81ED-4DB2-BD59-A6C34878D82A}">
                    <a16:rowId xmlns:a16="http://schemas.microsoft.com/office/drawing/2014/main" val="1894961794"/>
                  </a:ext>
                </a:extLst>
              </a:tr>
              <a:tr h="492519">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A short fact finder to collect details on your specific situation and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7875582"/>
                  </a:ext>
                </a:extLst>
              </a:tr>
              <a:tr h="492519">
                <a:tc>
                  <a:txBody>
                    <a:bodyPr/>
                    <a:lstStyle/>
                    <a:p>
                      <a:pPr marL="0" indent="0" algn="l">
                        <a:buFont typeface="Arial" panose="020B0604020202020204" pitchFamily="34" charset="0"/>
                        <a:buNone/>
                      </a:pPr>
                      <a:r>
                        <a:rPr lang="en-US" sz="1400" dirty="0">
                          <a:latin typeface="TradeGothic LT Light" panose="02000503020000020004"/>
                        </a:rPr>
                        <a:t>Transition from the Group Health Plan to Original Medicare and Medicare Supplemental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1170111"/>
                  </a:ext>
                </a:extLst>
              </a:tr>
              <a:tr h="492519">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Helpful timeline as to when to contact Social Security regarding coverage and benefits under Medicare, Medicare Supplemental Insurance, Prescription Drug Plans and Medicare Advantage.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458409"/>
                  </a:ext>
                </a:extLst>
              </a:tr>
              <a:tr h="711415">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HTA Financial can help with guidance and support for choosing appropriate coverages to meet your needs as well as enrollment assistance in a plan if you choose to 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3429745"/>
                  </a:ext>
                </a:extLst>
              </a:tr>
              <a:tr h="492519">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HTA encourages you to have your current prescription medications handy when contacting HTA Financial!</a:t>
                      </a:r>
                      <a:endParaRPr lang="en-US" sz="1050" b="1" dirty="0">
                        <a:solidFill>
                          <a:schemeClr val="accent2"/>
                        </a:solidFill>
                        <a:latin typeface="TradeGothic LT Light" panose="020005030200000200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362393"/>
                  </a:ext>
                </a:extLst>
              </a:tr>
            </a:tbl>
          </a:graphicData>
        </a:graphic>
      </p:graphicFrame>
      <p:pic>
        <p:nvPicPr>
          <p:cNvPr id="5" name="Picture 2" descr="HTA Financial Services - Exton, PA - Alignable">
            <a:extLst>
              <a:ext uri="{FF2B5EF4-FFF2-40B4-BE49-F238E27FC236}">
                <a16:creationId xmlns:a16="http://schemas.microsoft.com/office/drawing/2014/main" id="{498342B6-1AA3-7D22-B62B-99C7876A8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7844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9BB474-4E45-15D0-F4A4-7D2143CDEC75}"/>
              </a:ext>
            </a:extLst>
          </p:cNvPr>
          <p:cNvSpPr txBox="1"/>
          <p:nvPr/>
        </p:nvSpPr>
        <p:spPr>
          <a:xfrm>
            <a:off x="2743200" y="5984312"/>
            <a:ext cx="3226190" cy="615553"/>
          </a:xfrm>
          <a:prstGeom prst="rect">
            <a:avLst/>
          </a:prstGeom>
          <a:noFill/>
        </p:spPr>
        <p:txBody>
          <a:bodyPr wrap="square" anchor="ctr">
            <a:spAutoFit/>
          </a:bodyPr>
          <a:lstStyle/>
          <a:p>
            <a:pPr lvl="1" algn="ctr"/>
            <a:r>
              <a:rPr lang="en-US" b="1" dirty="0">
                <a:solidFill>
                  <a:schemeClr val="accent2"/>
                </a:solidFill>
                <a:latin typeface="Arial Nova Cond" panose="020B0506020202020204" pitchFamily="34" charset="0"/>
              </a:rPr>
              <a:t>610-430-6650, option 1</a:t>
            </a:r>
            <a:endParaRPr lang="en-US" sz="1800" dirty="0">
              <a:solidFill>
                <a:schemeClr val="accent2"/>
              </a:solidFill>
              <a:effectLst/>
              <a:latin typeface="Arial Nova Cond" panose="020B0506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lvl="1" algn="ctr"/>
            <a:r>
              <a:rPr lang="en-US" sz="1800" u="sng" dirty="0">
                <a:solidFill>
                  <a:srgbClr val="00599E"/>
                </a:solidFill>
                <a:effectLst/>
                <a:latin typeface="Arial Nova Cond" panose="020B0506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Medicare@HTAfinancial.com</a:t>
            </a:r>
            <a:endParaRPr lang="en-US" sz="1800" u="sng" dirty="0">
              <a:solidFill>
                <a:srgbClr val="00599E"/>
              </a:solidFill>
              <a:latin typeface="Arial Nova Cond" panose="020B0506020202020204" pitchFamily="34" charset="0"/>
            </a:endParaRPr>
          </a:p>
        </p:txBody>
      </p:sp>
    </p:spTree>
    <p:extLst>
      <p:ext uri="{BB962C8B-B14F-4D97-AF65-F5344CB8AC3E}">
        <p14:creationId xmlns:p14="http://schemas.microsoft.com/office/powerpoint/2010/main" val="3818134432"/>
      </p:ext>
    </p:extLst>
  </p:cSld>
  <p:clrMapOvr>
    <a:masterClrMapping/>
  </p:clrMapOvr>
  <mc:AlternateContent xmlns:mc="http://schemas.openxmlformats.org/markup-compatibility/2006" xmlns:p14="http://schemas.microsoft.com/office/powerpoint/2010/main">
    <mc:Choice Requires="p14">
      <p:transition spd="slow" p14:dur="2000" advTm="71884"/>
    </mc:Choice>
    <mc:Fallback xmlns="">
      <p:transition spd="slow" advTm="7188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D590-32D3-487F-8D0A-DD3F0AFF0CE8}"/>
              </a:ext>
            </a:extLst>
          </p:cNvPr>
          <p:cNvSpPr>
            <a:spLocks noGrp="1"/>
          </p:cNvSpPr>
          <p:nvPr>
            <p:ph type="title"/>
          </p:nvPr>
        </p:nvSpPr>
        <p:spPr/>
        <p:txBody>
          <a:bodyPr/>
          <a:lstStyle/>
          <a:p>
            <a:pPr algn="ctr"/>
            <a:r>
              <a:rPr lang="en-US" sz="3200" b="1" dirty="0">
                <a:solidFill>
                  <a:schemeClr val="tx1"/>
                </a:solidFill>
                <a:latin typeface="TradeGothic LT Light"/>
              </a:rPr>
              <a:t>Employee Assistance Program </a:t>
            </a:r>
          </a:p>
        </p:txBody>
      </p:sp>
      <p:pic>
        <p:nvPicPr>
          <p:cNvPr id="2050" name="Picture 2" descr="Ulliance">
            <a:extLst>
              <a:ext uri="{FF2B5EF4-FFF2-40B4-BE49-F238E27FC236}">
                <a16:creationId xmlns:a16="http://schemas.microsoft.com/office/drawing/2014/main" id="{DF9E4F37-5729-E7B6-CEA1-2F37A46E3C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696" y="127174"/>
            <a:ext cx="1443389" cy="43802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1A91F9D1-8595-681C-6863-5D7010C86D60}"/>
              </a:ext>
            </a:extLst>
          </p:cNvPr>
          <p:cNvSpPr txBox="1">
            <a:spLocks/>
          </p:cNvSpPr>
          <p:nvPr/>
        </p:nvSpPr>
        <p:spPr>
          <a:xfrm>
            <a:off x="328407" y="1578754"/>
            <a:ext cx="8487186" cy="5257206"/>
          </a:xfrm>
          <a:prstGeom prst="rect">
            <a:avLst/>
          </a:prstGeom>
        </p:spPr>
        <p:txBody>
          <a:bodyPr anchor="t">
            <a:normAutofit fontScale="475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Aft>
                <a:spcPts val="600"/>
              </a:spcAft>
            </a:pPr>
            <a:r>
              <a:rPr lang="en-US" dirty="0" err="1">
                <a:latin typeface="Calibri" panose="020F0502020204030204" pitchFamily="34" charset="0"/>
                <a:cs typeface="Calibri" panose="020F0502020204030204" pitchFamily="34" charset="0"/>
              </a:rPr>
              <a:t>Ulliance’s</a:t>
            </a:r>
            <a:r>
              <a:rPr lang="en-US" dirty="0">
                <a:latin typeface="Calibri" panose="020F0502020204030204" pitchFamily="34" charset="0"/>
                <a:cs typeface="Calibri" panose="020F0502020204030204" pitchFamily="34" charset="0"/>
              </a:rPr>
              <a:t> Employee Assistance Program (EAP) is available to all employees, spouses, and dependents through age 26 at </a:t>
            </a:r>
            <a:r>
              <a:rPr lang="en-US" b="1" dirty="0">
                <a:latin typeface="Calibri" panose="020F0502020204030204" pitchFamily="34" charset="0"/>
                <a:cs typeface="Calibri" panose="020F0502020204030204" pitchFamily="34" charset="0"/>
              </a:rPr>
              <a:t>no cost</a:t>
            </a:r>
            <a:r>
              <a:rPr lang="en-US" dirty="0">
                <a:latin typeface="Calibri" panose="020F0502020204030204" pitchFamily="34" charset="0"/>
                <a:cs typeface="Calibri" panose="020F0502020204030204" pitchFamily="34" charset="0"/>
              </a:rPr>
              <a:t>!</a:t>
            </a:r>
          </a:p>
          <a:p>
            <a:pPr>
              <a:spcAft>
                <a:spcPts val="600"/>
              </a:spcAft>
            </a:pPr>
            <a:r>
              <a:rPr lang="en-US" dirty="0">
                <a:latin typeface="Calibri" panose="020F0502020204030204" pitchFamily="34" charset="0"/>
                <a:cs typeface="Calibri" panose="020F0502020204030204" pitchFamily="34" charset="0"/>
              </a:rPr>
              <a:t>Call</a:t>
            </a:r>
            <a:r>
              <a:rPr lang="en-US" b="1" dirty="0">
                <a:latin typeface="Calibri" panose="020F0502020204030204" pitchFamily="34" charset="0"/>
                <a:cs typeface="Calibri" panose="020F0502020204030204" pitchFamily="34" charset="0"/>
              </a:rPr>
              <a:t> (800) 448-8326 </a:t>
            </a:r>
            <a:r>
              <a:rPr lang="en-US" dirty="0">
                <a:latin typeface="Calibri" panose="020F0502020204030204" pitchFamily="34" charset="0"/>
                <a:cs typeface="Calibri" panose="020F0502020204030204" pitchFamily="34" charset="0"/>
              </a:rPr>
              <a:t>to get connected to an </a:t>
            </a:r>
            <a:r>
              <a:rPr lang="en-US" dirty="0" err="1">
                <a:latin typeface="Calibri" panose="020F0502020204030204" pitchFamily="34" charset="0"/>
                <a:cs typeface="Calibri" panose="020F0502020204030204" pitchFamily="34" charset="0"/>
              </a:rPr>
              <a:t>Ulliance</a:t>
            </a:r>
            <a:r>
              <a:rPr lang="en-US" dirty="0">
                <a:latin typeface="Calibri" panose="020F0502020204030204" pitchFamily="34" charset="0"/>
                <a:cs typeface="Calibri" panose="020F0502020204030204" pitchFamily="34" charset="0"/>
              </a:rPr>
              <a:t> Life Advisor</a:t>
            </a:r>
          </a:p>
          <a:p>
            <a:pPr lvl="1">
              <a:spcAft>
                <a:spcPts val="600"/>
              </a:spcAft>
            </a:pPr>
            <a:r>
              <a:rPr lang="en-US" dirty="0">
                <a:latin typeface="Calibri" panose="020F0502020204030204" pitchFamily="34" charset="0"/>
                <a:cs typeface="Calibri" panose="020F0502020204030204" pitchFamily="34" charset="0"/>
              </a:rPr>
              <a:t>Crisis support is provided 24/7</a:t>
            </a:r>
          </a:p>
          <a:p>
            <a:pPr>
              <a:spcAft>
                <a:spcPts val="600"/>
              </a:spcAft>
            </a:pPr>
            <a:r>
              <a:rPr lang="en-US" dirty="0">
                <a:latin typeface="Calibri" panose="020F0502020204030204" pitchFamily="34" charset="0"/>
                <a:cs typeface="Calibri" panose="020F0502020204030204" pitchFamily="34" charset="0"/>
              </a:rPr>
              <a:t>Short Term Focus Counseling</a:t>
            </a:r>
          </a:p>
          <a:p>
            <a:pPr lvl="1">
              <a:spcAft>
                <a:spcPts val="600"/>
              </a:spcAft>
            </a:pPr>
            <a:r>
              <a:rPr lang="en-US" dirty="0">
                <a:latin typeface="Calibri" panose="020F0502020204030204" pitchFamily="34" charset="0"/>
                <a:cs typeface="Calibri" panose="020F0502020204030204" pitchFamily="34" charset="0"/>
              </a:rPr>
              <a:t>Connect with a Life Advisor for short term, solution focused  support for work-life issues such as stress, major life transitions, relationship issues, substance use, grief/loss, and overwhelming emotions.</a:t>
            </a:r>
          </a:p>
          <a:p>
            <a:pPr>
              <a:spcAft>
                <a:spcPts val="600"/>
              </a:spcAft>
            </a:pPr>
            <a:r>
              <a:rPr lang="en-US" dirty="0">
                <a:latin typeface="Calibri" panose="020F0502020204030204" pitchFamily="34" charset="0"/>
                <a:cs typeface="Calibri" panose="020F0502020204030204" pitchFamily="34" charset="0"/>
              </a:rPr>
              <a:t>Coaching through </a:t>
            </a:r>
            <a:r>
              <a:rPr lang="en-US" dirty="0" err="1">
                <a:latin typeface="Calibri" panose="020F0502020204030204" pitchFamily="34" charset="0"/>
                <a:cs typeface="Calibri" panose="020F0502020204030204" pitchFamily="34" charset="0"/>
              </a:rPr>
              <a:t>Ulliance</a:t>
            </a:r>
            <a:endParaRPr lang="en-US" dirty="0">
              <a:latin typeface="Calibri" panose="020F0502020204030204" pitchFamily="34" charset="0"/>
              <a:cs typeface="Calibri" panose="020F0502020204030204" pitchFamily="34" charset="0"/>
            </a:endParaRPr>
          </a:p>
          <a:p>
            <a:pPr lvl="1">
              <a:spcAft>
                <a:spcPts val="600"/>
              </a:spcAft>
            </a:pPr>
            <a:r>
              <a:rPr lang="en-US" dirty="0">
                <a:latin typeface="Calibri" panose="020F0502020204030204" pitchFamily="34" charset="0"/>
                <a:cs typeface="Calibri" panose="020F0502020204030204" pitchFamily="34" charset="0"/>
              </a:rPr>
              <a:t>Goals for Self-Improvement</a:t>
            </a:r>
          </a:p>
          <a:p>
            <a:pPr lvl="1">
              <a:spcAft>
                <a:spcPts val="600"/>
              </a:spcAft>
            </a:pPr>
            <a:r>
              <a:rPr lang="en-US" dirty="0">
                <a:latin typeface="Calibri" panose="020F0502020204030204" pitchFamily="34" charset="0"/>
                <a:cs typeface="Calibri" panose="020F0502020204030204" pitchFamily="34" charset="0"/>
              </a:rPr>
              <a:t>Inspiration and Motivation</a:t>
            </a:r>
          </a:p>
          <a:p>
            <a:pPr>
              <a:spcAft>
                <a:spcPts val="600"/>
              </a:spcAft>
            </a:pPr>
            <a:r>
              <a:rPr lang="en-US" dirty="0">
                <a:latin typeface="Calibri" panose="020F0502020204030204" pitchFamily="34" charset="0"/>
                <a:cs typeface="Calibri" panose="020F0502020204030204" pitchFamily="34" charset="0"/>
              </a:rPr>
              <a:t>Legal Consultations</a:t>
            </a:r>
          </a:p>
          <a:p>
            <a:pPr lvl="1">
              <a:spcAft>
                <a:spcPts val="600"/>
              </a:spcAft>
            </a:pPr>
            <a:r>
              <a:rPr lang="en-US" dirty="0">
                <a:latin typeface="Calibri" panose="020F0502020204030204" pitchFamily="34" charset="0"/>
                <a:cs typeface="Calibri" panose="020F0502020204030204" pitchFamily="34" charset="0"/>
              </a:rPr>
              <a:t>You can receive a 30-minute legal consultation with an attorney who specializes in the area of law you need as well as other resources. Your initial consultation is provided at </a:t>
            </a:r>
            <a:r>
              <a:rPr lang="en-US" b="1" dirty="0">
                <a:latin typeface="Calibri" panose="020F0502020204030204" pitchFamily="34" charset="0"/>
                <a:cs typeface="Calibri" panose="020F0502020204030204" pitchFamily="34" charset="0"/>
              </a:rPr>
              <a:t>no cost </a:t>
            </a:r>
            <a:r>
              <a:rPr lang="en-US" dirty="0">
                <a:latin typeface="Calibri" panose="020F0502020204030204" pitchFamily="34" charset="0"/>
                <a:cs typeface="Calibri" panose="020F0502020204030204" pitchFamily="34" charset="0"/>
              </a:rPr>
              <a:t>and if you hire the attorney for ongoing services, you will receive a 25% discount</a:t>
            </a:r>
          </a:p>
          <a:p>
            <a:pPr>
              <a:spcAft>
                <a:spcPts val="600"/>
              </a:spcAft>
            </a:pPr>
            <a:r>
              <a:rPr lang="en-US" dirty="0">
                <a:latin typeface="Calibri" panose="020F0502020204030204" pitchFamily="34" charset="0"/>
                <a:cs typeface="Calibri" panose="020F0502020204030204" pitchFamily="34" charset="0"/>
              </a:rPr>
              <a:t>Financial Consultations</a:t>
            </a:r>
          </a:p>
          <a:p>
            <a:pPr lvl="1">
              <a:spcAft>
                <a:spcPts val="600"/>
              </a:spcAft>
            </a:pPr>
            <a:r>
              <a:rPr lang="en-US" dirty="0">
                <a:latin typeface="Calibri" panose="020F0502020204030204" pitchFamily="34" charset="0"/>
                <a:cs typeface="Calibri" panose="020F0502020204030204" pitchFamily="34" charset="0"/>
              </a:rPr>
              <a:t>Talk to a certified financial planner about budgeting, debt consolidation, or other financial planning services</a:t>
            </a:r>
          </a:p>
          <a:p>
            <a:pPr lvl="1">
              <a:spcAft>
                <a:spcPts val="600"/>
              </a:spcAft>
            </a:pPr>
            <a:r>
              <a:rPr lang="en-US" dirty="0">
                <a:latin typeface="Calibri" panose="020F0502020204030204" pitchFamily="34" charset="0"/>
                <a:cs typeface="Calibri" panose="020F0502020204030204" pitchFamily="34" charset="0"/>
              </a:rPr>
              <a:t>Initial consultation is provided at </a:t>
            </a:r>
            <a:r>
              <a:rPr lang="en-US" b="1" dirty="0">
                <a:latin typeface="Calibri" panose="020F0502020204030204" pitchFamily="34" charset="0"/>
                <a:cs typeface="Calibri" panose="020F0502020204030204" pitchFamily="34" charset="0"/>
              </a:rPr>
              <a:t>no cost</a:t>
            </a:r>
            <a:r>
              <a:rPr lang="en-US" dirty="0">
                <a:latin typeface="Calibri" panose="020F0502020204030204" pitchFamily="34" charset="0"/>
                <a:cs typeface="Calibri" panose="020F0502020204030204" pitchFamily="34" charset="0"/>
              </a:rPr>
              <a:t>, and a 15% discount is provided for follow up consultations</a:t>
            </a:r>
          </a:p>
          <a:p>
            <a:pPr>
              <a:spcAft>
                <a:spcPts val="600"/>
              </a:spcAft>
            </a:pPr>
            <a:r>
              <a:rPr lang="en-US" dirty="0">
                <a:latin typeface="Calibri" panose="020F0502020204030204" pitchFamily="34" charset="0"/>
                <a:cs typeface="Calibri" panose="020F0502020204030204" pitchFamily="34" charset="0"/>
              </a:rPr>
              <a:t>Child/Elder Care Consultation Services, ID Theft/Credit Monitoring, and additional Discount Programs are also offered through </a:t>
            </a:r>
            <a:r>
              <a:rPr lang="en-US" dirty="0" err="1">
                <a:latin typeface="Calibri" panose="020F0502020204030204" pitchFamily="34" charset="0"/>
                <a:cs typeface="Calibri" panose="020F0502020204030204" pitchFamily="34" charset="0"/>
              </a:rPr>
              <a:t>Ulliance</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30000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591F600-B2C8-9E51-2526-77E097332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08" y="22209"/>
            <a:ext cx="6011983" cy="681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57F07A0C-8590-72C7-55DD-F3CF39664AF4}"/>
              </a:ext>
            </a:extLst>
          </p:cNvPr>
          <p:cNvSpPr txBox="1">
            <a:spLocks/>
          </p:cNvSpPr>
          <p:nvPr/>
        </p:nvSpPr>
        <p:spPr>
          <a:xfrm>
            <a:off x="621275" y="22209"/>
            <a:ext cx="8153400" cy="990600"/>
          </a:xfrm>
          <a:prstGeom prst="rect">
            <a:avLst/>
          </a:prstGeom>
          <a:solidFill>
            <a:schemeClr val="bg1"/>
          </a:solidFill>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en-US" b="1" dirty="0">
                <a:solidFill>
                  <a:schemeClr val="tx1"/>
                </a:solidFill>
                <a:latin typeface="TradeGothic LT Light"/>
              </a:rPr>
              <a:t>ACECO FITNESS</a:t>
            </a:r>
          </a:p>
        </p:txBody>
      </p:sp>
    </p:spTree>
    <p:extLst>
      <p:ext uri="{BB962C8B-B14F-4D97-AF65-F5344CB8AC3E}">
        <p14:creationId xmlns:p14="http://schemas.microsoft.com/office/powerpoint/2010/main" val="899130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2666996" y="914400"/>
            <a:ext cx="4038603" cy="990600"/>
          </a:xfrm>
          <a:prstGeom prst="rect">
            <a:avLst/>
          </a:prstGeom>
        </p:spPr>
        <p:txBody>
          <a:bodyPr anchor="ctr">
            <a:noAutofit/>
          </a:bodyPr>
          <a:lstStyle/>
          <a:p>
            <a:pPr algn="ctr" fontAlgn="auto">
              <a:spcAft>
                <a:spcPts val="0"/>
              </a:spcAft>
              <a:defRPr/>
            </a:pPr>
            <a:r>
              <a:rPr lang="en-US" sz="4000" dirty="0">
                <a:solidFill>
                  <a:schemeClr val="accent6">
                    <a:lumMod val="60000"/>
                    <a:lumOff val="40000"/>
                  </a:schemeClr>
                </a:solidFill>
                <a:latin typeface="Calibri" pitchFamily="34" charset="0"/>
                <a:cs typeface="+mn-cs"/>
              </a:rPr>
              <a:t>Customer Service Resources</a:t>
            </a:r>
            <a:endParaRPr lang="en-US" sz="4000" dirty="0">
              <a:solidFill>
                <a:schemeClr val="accent6">
                  <a:lumMod val="60000"/>
                  <a:lumOff val="40000"/>
                </a:schemeClr>
              </a:solidFill>
              <a:latin typeface="Calibri" pitchFamily="34" charset="0"/>
              <a:ea typeface="+mj-ea"/>
              <a:cs typeface="+mj-cs"/>
            </a:endParaRPr>
          </a:p>
        </p:txBody>
      </p:sp>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a:p>
        </p:txBody>
      </p:sp>
      <p:sp>
        <p:nvSpPr>
          <p:cNvPr id="5" name="Title 9"/>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a:solidFill>
                <a:schemeClr val="accent1">
                  <a:lumMod val="60000"/>
                  <a:lumOff val="40000"/>
                </a:schemeClr>
              </a:solidFill>
              <a:latin typeface="Cambria" pitchFamily="18" charset="0"/>
              <a:ea typeface="+mj-ea"/>
              <a:cs typeface="+mj-cs"/>
            </a:endParaRPr>
          </a:p>
        </p:txBody>
      </p:sp>
      <p:sp>
        <p:nvSpPr>
          <p:cNvPr id="7" name="Wave 6"/>
          <p:cNvSpPr/>
          <p:nvPr/>
        </p:nvSpPr>
        <p:spPr>
          <a:xfrm>
            <a:off x="-152400" y="22860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nsurance Brokers | Philadelphia, Washington DC &amp; NYC | Graham Co.">
            <a:extLst>
              <a:ext uri="{FF2B5EF4-FFF2-40B4-BE49-F238E27FC236}">
                <a16:creationId xmlns:a16="http://schemas.microsoft.com/office/drawing/2014/main" id="{1A721C39-A91F-450F-ADE9-C6A321147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363" y="2979267"/>
            <a:ext cx="4203274" cy="89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26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type="body" sz="quarter" idx="1"/>
          </p:nvPr>
        </p:nvSpPr>
        <p:spPr>
          <a:xfrm>
            <a:off x="1828800" y="1752600"/>
            <a:ext cx="6934200" cy="4811529"/>
          </a:xfrm>
          <a:solidFill>
            <a:schemeClr val="bg1"/>
          </a:solidFill>
        </p:spPr>
        <p:txBody>
          <a:bodyPr>
            <a:noAutofit/>
          </a:bodyPr>
          <a:lstStyle/>
          <a:p>
            <a:r>
              <a:rPr lang="en-US" sz="2000" b="0" dirty="0">
                <a:solidFill>
                  <a:srgbClr val="003300"/>
                </a:solidFill>
                <a:latin typeface="TradeGothic LT Light" panose="02000503020000020004"/>
              </a:rPr>
              <a:t>The Graham Company provides an Employee Benefits Service Line to assist employees with inquiries related to:</a:t>
            </a:r>
          </a:p>
          <a:p>
            <a:pPr lvl="1" indent="-342900"/>
            <a:r>
              <a:rPr lang="en-US" sz="1800" dirty="0">
                <a:solidFill>
                  <a:srgbClr val="003300"/>
                </a:solidFill>
                <a:latin typeface="TradeGothic LT Light" panose="02000503020000020004"/>
              </a:rPr>
              <a:t>Claim Payments</a:t>
            </a:r>
          </a:p>
          <a:p>
            <a:pPr lvl="1" indent="-342900"/>
            <a:r>
              <a:rPr lang="en-US" sz="1800" dirty="0">
                <a:solidFill>
                  <a:srgbClr val="003300"/>
                </a:solidFill>
                <a:latin typeface="TradeGothic LT Light" panose="02000503020000020004"/>
              </a:rPr>
              <a:t>Coverage Explanations</a:t>
            </a:r>
          </a:p>
          <a:p>
            <a:pPr lvl="1" indent="-342900"/>
            <a:r>
              <a:rPr lang="en-US" sz="1800" dirty="0">
                <a:solidFill>
                  <a:srgbClr val="003300"/>
                </a:solidFill>
                <a:latin typeface="TradeGothic LT Light" panose="02000503020000020004"/>
              </a:rPr>
              <a:t>Eligibility</a:t>
            </a:r>
          </a:p>
          <a:p>
            <a:pPr lvl="1" indent="-342900"/>
            <a:r>
              <a:rPr lang="en-US" sz="1800" dirty="0">
                <a:solidFill>
                  <a:srgbClr val="003300"/>
                </a:solidFill>
                <a:latin typeface="TradeGothic LT Light" panose="02000503020000020004"/>
              </a:rPr>
              <a:t>Any other issue or question you cannot resolve when you contact the insurance company directly</a:t>
            </a:r>
          </a:p>
          <a:p>
            <a:r>
              <a:rPr lang="en-US" sz="2000" b="0" dirty="0">
                <a:solidFill>
                  <a:srgbClr val="003300"/>
                </a:solidFill>
                <a:latin typeface="TradeGothic LT Light" panose="02000503020000020004"/>
              </a:rPr>
              <a:t>Employee Benefits Service Line is staffed Monday through Friday, 9:00 AM to 5:00 PM EST.</a:t>
            </a:r>
          </a:p>
          <a:p>
            <a:pPr marL="0" indent="0">
              <a:buNone/>
            </a:pPr>
            <a:endParaRPr lang="en-US" sz="900" b="1" dirty="0">
              <a:solidFill>
                <a:srgbClr val="003300"/>
              </a:solidFill>
              <a:latin typeface="TradeGothic LT Light" panose="02000503020000020004"/>
            </a:endParaRPr>
          </a:p>
          <a:p>
            <a:pPr marL="0" indent="0">
              <a:buNone/>
            </a:pPr>
            <a:endParaRPr lang="en-US" sz="900" b="1" dirty="0">
              <a:solidFill>
                <a:srgbClr val="003300"/>
              </a:solidFill>
              <a:latin typeface="TradeGothic LT Light" panose="02000503020000020004"/>
            </a:endParaRPr>
          </a:p>
          <a:p>
            <a:pPr marL="0" indent="0" algn="ctr">
              <a:buNone/>
            </a:pPr>
            <a:r>
              <a:rPr lang="en-US" sz="2800" b="1" dirty="0">
                <a:solidFill>
                  <a:srgbClr val="003300"/>
                </a:solidFill>
                <a:latin typeface="TradeGothic LT Light" panose="02000503020000020004"/>
              </a:rPr>
              <a:t>Toll Free 1-888-842-1488</a:t>
            </a:r>
          </a:p>
          <a:p>
            <a:pPr marL="0" indent="0" algn="ctr">
              <a:buNone/>
            </a:pPr>
            <a:r>
              <a:rPr lang="en-US" sz="2800" dirty="0">
                <a:solidFill>
                  <a:srgbClr val="003300"/>
                </a:solidFill>
                <a:latin typeface="TradeGothic LT Light" panose="02000503020000020004"/>
              </a:rPr>
              <a:t>TGCBenefits@grahamco.com</a:t>
            </a:r>
            <a:endParaRPr lang="en-US" sz="2800" b="1" dirty="0">
              <a:solidFill>
                <a:srgbClr val="003300"/>
              </a:solidFill>
              <a:latin typeface="TradeGothic LT Light" panose="02000503020000020004"/>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523999"/>
            <a:ext cx="1741346"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nsurance Brokers | Philadelphia, Washington DC &amp; NYC | Graham Co.">
            <a:extLst>
              <a:ext uri="{FF2B5EF4-FFF2-40B4-BE49-F238E27FC236}">
                <a16:creationId xmlns:a16="http://schemas.microsoft.com/office/drawing/2014/main" id="{7563B499-D56C-4AAB-B708-862633057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52400"/>
            <a:ext cx="462915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1EC9DC-DFFC-5D45-D8C3-5665A2B81FD2}"/>
              </a:ext>
            </a:extLst>
          </p:cNvPr>
          <p:cNvPicPr>
            <a:picLocks noChangeAspect="1"/>
          </p:cNvPicPr>
          <p:nvPr/>
        </p:nvPicPr>
        <p:blipFill>
          <a:blip r:embed="rId3"/>
          <a:stretch>
            <a:fillRect/>
          </a:stretch>
        </p:blipFill>
        <p:spPr>
          <a:xfrm>
            <a:off x="373696" y="1689521"/>
            <a:ext cx="4731200" cy="5119617"/>
          </a:xfrm>
          <a:prstGeom prst="rect">
            <a:avLst/>
          </a:prstGeom>
        </p:spPr>
      </p:pic>
      <p:sp>
        <p:nvSpPr>
          <p:cNvPr id="6" name="Title 1">
            <a:extLst>
              <a:ext uri="{FF2B5EF4-FFF2-40B4-BE49-F238E27FC236}">
                <a16:creationId xmlns:a16="http://schemas.microsoft.com/office/drawing/2014/main" id="{EFDF05A2-411D-D84A-70CF-613550379066}"/>
              </a:ext>
            </a:extLst>
          </p:cNvPr>
          <p:cNvSpPr>
            <a:spLocks noGrp="1"/>
          </p:cNvSpPr>
          <p:nvPr>
            <p:ph type="title"/>
          </p:nvPr>
        </p:nvSpPr>
        <p:spPr>
          <a:xfrm>
            <a:off x="612648" y="228600"/>
            <a:ext cx="8153400" cy="990600"/>
          </a:xfrm>
        </p:spPr>
        <p:txBody>
          <a:bodyPr/>
          <a:lstStyle/>
          <a:p>
            <a:pPr algn="ctr"/>
            <a:r>
              <a:rPr lang="en-US" b="1" dirty="0">
                <a:solidFill>
                  <a:schemeClr val="tx1"/>
                </a:solidFill>
                <a:latin typeface="TradeGothic LT Light"/>
              </a:rPr>
              <a:t>401(k) Contact Information</a:t>
            </a:r>
          </a:p>
        </p:txBody>
      </p:sp>
      <p:sp>
        <p:nvSpPr>
          <p:cNvPr id="8" name="TextBox 7">
            <a:extLst>
              <a:ext uri="{FF2B5EF4-FFF2-40B4-BE49-F238E27FC236}">
                <a16:creationId xmlns:a16="http://schemas.microsoft.com/office/drawing/2014/main" id="{A5A68276-036D-0386-D74D-67FC95F203D5}"/>
              </a:ext>
            </a:extLst>
          </p:cNvPr>
          <p:cNvSpPr txBox="1"/>
          <p:nvPr/>
        </p:nvSpPr>
        <p:spPr>
          <a:xfrm>
            <a:off x="5331982" y="2951946"/>
            <a:ext cx="4572000" cy="954107"/>
          </a:xfrm>
          <a:prstGeom prst="rect">
            <a:avLst/>
          </a:prstGeom>
          <a:noFill/>
        </p:spPr>
        <p:txBody>
          <a:bodyPr wrap="square">
            <a:spAutoFit/>
          </a:bodyPr>
          <a:lstStyle/>
          <a:p>
            <a:pPr marL="0" marR="0">
              <a:spcBef>
                <a:spcPts val="0"/>
              </a:spcBef>
              <a:spcAft>
                <a:spcPts val="0"/>
              </a:spcAft>
            </a:pPr>
            <a:r>
              <a:rPr lang="en-US" sz="1600" dirty="0">
                <a:solidFill>
                  <a:srgbClr val="767171"/>
                </a:solidFill>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Phone: 717.741.0469</a:t>
            </a:r>
            <a:r>
              <a:rPr lang="en-US" sz="2000" b="1"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Email: </a:t>
            </a:r>
            <a:r>
              <a:rPr lang="en-US" sz="20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ventrek@fnb-corp.com</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3906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83E26-9853-0F1F-04B5-1493E4DEDFE5}"/>
            </a:ext>
          </a:extLst>
        </p:cNvPr>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a:extLst>
              <a:ext uri="{FF2B5EF4-FFF2-40B4-BE49-F238E27FC236}">
                <a16:creationId xmlns:a16="http://schemas.microsoft.com/office/drawing/2014/main" id="{ED894B28-EAA9-64B2-844F-78E546DE196C}"/>
              </a:ext>
            </a:extLst>
          </p:cNvPr>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a:p>
        </p:txBody>
      </p:sp>
      <p:sp>
        <p:nvSpPr>
          <p:cNvPr id="5" name="Title 9">
            <a:extLst>
              <a:ext uri="{FF2B5EF4-FFF2-40B4-BE49-F238E27FC236}">
                <a16:creationId xmlns:a16="http://schemas.microsoft.com/office/drawing/2014/main" id="{8365E33F-FD8B-2834-C9E4-EFC09082CA80}"/>
              </a:ext>
            </a:extLst>
          </p:cNvPr>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a:solidFill>
                <a:schemeClr val="accent1">
                  <a:lumMod val="60000"/>
                  <a:lumOff val="40000"/>
                </a:schemeClr>
              </a:solidFill>
              <a:latin typeface="Cambria" pitchFamily="18" charset="0"/>
              <a:ea typeface="+mj-ea"/>
              <a:cs typeface="+mj-cs"/>
            </a:endParaRPr>
          </a:p>
        </p:txBody>
      </p:sp>
      <p:sp>
        <p:nvSpPr>
          <p:cNvPr id="7" name="Wave 6">
            <a:extLst>
              <a:ext uri="{FF2B5EF4-FFF2-40B4-BE49-F238E27FC236}">
                <a16:creationId xmlns:a16="http://schemas.microsoft.com/office/drawing/2014/main" id="{3E2AB418-6566-E180-6107-C703153E7210}"/>
              </a:ext>
            </a:extLst>
          </p:cNvPr>
          <p:cNvSpPr/>
          <p:nvPr/>
        </p:nvSpPr>
        <p:spPr>
          <a:xfrm>
            <a:off x="-152400" y="22860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a:extLst>
              <a:ext uri="{FF2B5EF4-FFF2-40B4-BE49-F238E27FC236}">
                <a16:creationId xmlns:a16="http://schemas.microsoft.com/office/drawing/2014/main" id="{311EAA35-5D2F-1AE6-1A42-96A95B041329}"/>
              </a:ext>
            </a:extLst>
          </p:cNvPr>
          <p:cNvSpPr txBox="1">
            <a:spLocks/>
          </p:cNvSpPr>
          <p:nvPr/>
        </p:nvSpPr>
        <p:spPr>
          <a:xfrm>
            <a:off x="2552697" y="3048000"/>
            <a:ext cx="4038603" cy="990600"/>
          </a:xfrm>
          <a:prstGeom prst="rect">
            <a:avLst/>
          </a:prstGeom>
        </p:spPr>
        <p:txBody>
          <a:bodyPr anchor="ctr">
            <a:noAutofit/>
          </a:bodyPr>
          <a:lstStyle/>
          <a:p>
            <a:pPr algn="ctr" fontAlgn="auto">
              <a:spcAft>
                <a:spcPts val="0"/>
              </a:spcAft>
              <a:defRPr/>
            </a:pPr>
            <a:r>
              <a:rPr lang="en-US" sz="4000" b="1" dirty="0">
                <a:solidFill>
                  <a:schemeClr val="bg1"/>
                </a:solidFill>
                <a:latin typeface="Calibri" pitchFamily="34" charset="0"/>
                <a:cs typeface="+mn-cs"/>
              </a:rPr>
              <a:t>MEDICAL</a:t>
            </a:r>
            <a:endParaRPr lang="en-US" sz="40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385346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E717F3-13A6-7C75-F473-852D15248847}"/>
              </a:ext>
            </a:extLst>
          </p:cNvPr>
          <p:cNvSpPr txBox="1"/>
          <p:nvPr/>
        </p:nvSpPr>
        <p:spPr>
          <a:xfrm>
            <a:off x="90275" y="1763763"/>
            <a:ext cx="8963450" cy="3104696"/>
          </a:xfrm>
          <a:prstGeom prst="rect">
            <a:avLst/>
          </a:prstGeom>
          <a:noFill/>
        </p:spPr>
        <p:txBody>
          <a:bodyPr wrap="square" rtlCol="0">
            <a:spAutoFit/>
          </a:bodyPr>
          <a:lstStyle/>
          <a:p>
            <a:pPr marL="285750" marR="0" indent="-285750" algn="l">
              <a:lnSpc>
                <a:spcPct val="119000"/>
              </a:lnSpc>
              <a:spcBef>
                <a:spcPts val="0"/>
              </a:spcBef>
              <a:spcAft>
                <a:spcPts val="600"/>
              </a:spcAft>
              <a:buFont typeface="Arial" panose="020B0604020202020204" pitchFamily="34" charset="0"/>
              <a:buChar char="•"/>
            </a:pPr>
            <a:r>
              <a:rPr lang="en-US" sz="1700" b="1" dirty="0">
                <a:latin typeface="TradeGothic LT Light" panose="02000503020000020004"/>
              </a:rPr>
              <a:t>Plan Option 1 – PPO Premium Plan and Plan Option 2 - HDHP Premium Plan</a:t>
            </a:r>
            <a:r>
              <a:rPr lang="en-US" sz="1700" dirty="0">
                <a:latin typeface="TradeGothic LT Light" panose="02000503020000020004"/>
              </a:rPr>
              <a:t> will continue to </a:t>
            </a:r>
            <a:r>
              <a:rPr lang="en-US" sz="1700" kern="1400" dirty="0">
                <a:ln>
                  <a:noFill/>
                </a:ln>
                <a:effectLst/>
                <a:latin typeface="TradeGothic LT Light" panose="02000503020000020004"/>
              </a:rPr>
              <a:t>be administered by </a:t>
            </a:r>
            <a:r>
              <a:rPr lang="en-US" sz="1700" b="1" kern="1400" dirty="0">
                <a:ln>
                  <a:noFill/>
                </a:ln>
                <a:effectLst/>
                <a:latin typeface="TradeGothic LT Light" panose="02000503020000020004"/>
              </a:rPr>
              <a:t>Luminare Health </a:t>
            </a:r>
            <a:r>
              <a:rPr lang="en-US" sz="1700" kern="1400" dirty="0">
                <a:ln>
                  <a:noFill/>
                </a:ln>
                <a:effectLst/>
                <a:latin typeface="TradeGothic LT Light" panose="02000503020000020004"/>
              </a:rPr>
              <a:t>(formerly </a:t>
            </a:r>
            <a:r>
              <a:rPr lang="en-US" sz="1700" b="1" kern="1400" dirty="0">
                <a:ln>
                  <a:noFill/>
                </a:ln>
                <a:effectLst/>
                <a:latin typeface="TradeGothic LT Light" panose="02000503020000020004"/>
              </a:rPr>
              <a:t>Trustmark</a:t>
            </a:r>
            <a:r>
              <a:rPr lang="en-US" sz="1700" kern="1400" dirty="0">
                <a:ln>
                  <a:noFill/>
                </a:ln>
                <a:effectLst/>
                <a:latin typeface="TradeGothic LT Light" panose="02000503020000020004"/>
              </a:rPr>
              <a:t>) for the 2025 – 2026 plan year.  </a:t>
            </a:r>
          </a:p>
          <a:p>
            <a:pPr marL="285750" marR="0" indent="-285750" algn="l">
              <a:lnSpc>
                <a:spcPct val="119000"/>
              </a:lnSpc>
              <a:spcBef>
                <a:spcPts val="0"/>
              </a:spcBef>
              <a:spcAft>
                <a:spcPts val="600"/>
              </a:spcAft>
              <a:buFont typeface="Arial" panose="020B0604020202020204" pitchFamily="34" charset="0"/>
              <a:buChar char="•"/>
            </a:pPr>
            <a:r>
              <a:rPr lang="en-US" sz="1700" kern="1400" dirty="0">
                <a:ln>
                  <a:noFill/>
                </a:ln>
                <a:effectLst/>
                <a:latin typeface="TradeGothic LT Light" panose="02000503020000020004"/>
              </a:rPr>
              <a:t>With these plans, you have access to the </a:t>
            </a:r>
            <a:r>
              <a:rPr lang="en-US" sz="1700" b="1" kern="1400" dirty="0">
                <a:ln>
                  <a:noFill/>
                </a:ln>
                <a:effectLst/>
                <a:latin typeface="TradeGothic LT Light" panose="02000503020000020004"/>
              </a:rPr>
              <a:t>Highmark network </a:t>
            </a:r>
            <a:r>
              <a:rPr lang="en-US" sz="1700" kern="1400" dirty="0">
                <a:ln>
                  <a:noFill/>
                </a:ln>
                <a:effectLst/>
                <a:latin typeface="TradeGothic LT Light" panose="02000503020000020004"/>
              </a:rPr>
              <a:t>because these are traditional network-based plans. </a:t>
            </a:r>
          </a:p>
          <a:p>
            <a:pPr marL="285750" marR="0" indent="-285750" algn="l">
              <a:lnSpc>
                <a:spcPct val="119000"/>
              </a:lnSpc>
              <a:spcBef>
                <a:spcPts val="0"/>
              </a:spcBef>
              <a:spcAft>
                <a:spcPts val="600"/>
              </a:spcAft>
              <a:buFont typeface="Arial" panose="020B0604020202020204" pitchFamily="34" charset="0"/>
              <a:buChar char="•"/>
            </a:pPr>
            <a:r>
              <a:rPr lang="en-US" sz="1700" kern="1400" dirty="0">
                <a:ln>
                  <a:noFill/>
                </a:ln>
                <a:effectLst/>
                <a:latin typeface="TradeGothic LT Light" panose="02000503020000020004"/>
              </a:rPr>
              <a:t>These plans offer you direct access to any network provider for covered services. Each time you or a family member seeks care from a participating provider, you receive the highest level of benefits. </a:t>
            </a:r>
          </a:p>
          <a:p>
            <a:pPr marL="285750" marR="0" indent="-285750" algn="l">
              <a:lnSpc>
                <a:spcPct val="119000"/>
              </a:lnSpc>
              <a:spcBef>
                <a:spcPts val="0"/>
              </a:spcBef>
              <a:spcAft>
                <a:spcPts val="600"/>
              </a:spcAft>
              <a:buFont typeface="Arial" panose="020B0604020202020204" pitchFamily="34" charset="0"/>
              <a:buChar char="•"/>
            </a:pPr>
            <a:r>
              <a:rPr lang="en-US" sz="1700" kern="1400" dirty="0">
                <a:ln>
                  <a:noFill/>
                </a:ln>
                <a:effectLst/>
                <a:latin typeface="TradeGothic LT Light" panose="02000503020000020004"/>
              </a:rPr>
              <a:t>You may also choose to seek treatment from a non-network provider; however, your out-of-pocket costs will be higher. </a:t>
            </a:r>
          </a:p>
        </p:txBody>
      </p:sp>
      <p:sp>
        <p:nvSpPr>
          <p:cNvPr id="4" name="Title 1">
            <a:extLst>
              <a:ext uri="{FF2B5EF4-FFF2-40B4-BE49-F238E27FC236}">
                <a16:creationId xmlns:a16="http://schemas.microsoft.com/office/drawing/2014/main" id="{62405C96-DB02-6878-B961-4D33997D0922}"/>
              </a:ext>
            </a:extLst>
          </p:cNvPr>
          <p:cNvSpPr>
            <a:spLocks noGrp="1"/>
          </p:cNvSpPr>
          <p:nvPr>
            <p:ph type="title"/>
          </p:nvPr>
        </p:nvSpPr>
        <p:spPr>
          <a:xfrm>
            <a:off x="609600" y="228600"/>
            <a:ext cx="8153400" cy="990600"/>
          </a:xfrm>
        </p:spPr>
        <p:txBody>
          <a:bodyPr/>
          <a:lstStyle/>
          <a:p>
            <a:pPr algn="ctr" fontAlgn="auto">
              <a:spcAft>
                <a:spcPts val="0"/>
              </a:spcAft>
              <a:defRPr/>
            </a:pPr>
            <a:r>
              <a:rPr lang="en-US" sz="3600" b="1" dirty="0">
                <a:solidFill>
                  <a:schemeClr val="tx1"/>
                </a:solidFill>
                <a:latin typeface="TradeGothic LT Light"/>
                <a:cs typeface="+mn-cs"/>
              </a:rPr>
              <a:t>Luminare Health – Highmark Network</a:t>
            </a:r>
            <a:endParaRPr lang="en-US" sz="3600" b="1" dirty="0">
              <a:solidFill>
                <a:schemeClr val="tx1"/>
              </a:solidFill>
              <a:latin typeface="TradeGothic LT Light"/>
            </a:endParaRPr>
          </a:p>
        </p:txBody>
      </p:sp>
      <p:pic>
        <p:nvPicPr>
          <p:cNvPr id="6" name="Picture 5">
            <a:extLst>
              <a:ext uri="{FF2B5EF4-FFF2-40B4-BE49-F238E27FC236}">
                <a16:creationId xmlns:a16="http://schemas.microsoft.com/office/drawing/2014/main" id="{D59C4418-0390-647A-30F0-EB3029B1807E}"/>
              </a:ext>
            </a:extLst>
          </p:cNvPr>
          <p:cNvPicPr>
            <a:picLocks noChangeAspect="1"/>
          </p:cNvPicPr>
          <p:nvPr/>
        </p:nvPicPr>
        <p:blipFill>
          <a:blip r:embed="rId2"/>
          <a:stretch>
            <a:fillRect/>
          </a:stretch>
        </p:blipFill>
        <p:spPr>
          <a:xfrm>
            <a:off x="964078" y="5238296"/>
            <a:ext cx="7215844" cy="971695"/>
          </a:xfrm>
          <a:prstGeom prst="rect">
            <a:avLst/>
          </a:prstGeom>
        </p:spPr>
      </p:pic>
    </p:spTree>
    <p:extLst>
      <p:ext uri="{BB962C8B-B14F-4D97-AF65-F5344CB8AC3E}">
        <p14:creationId xmlns:p14="http://schemas.microsoft.com/office/powerpoint/2010/main" val="390070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a:solidFill>
                  <a:schemeClr val="tx1"/>
                </a:solidFill>
                <a:latin typeface="TradeGothic LT Light"/>
                <a:cs typeface="+mn-cs"/>
              </a:rPr>
              <a:t>Medical – PPO Premium Plan</a:t>
            </a:r>
            <a:endParaRPr lang="en-US" sz="4400" b="1">
              <a:solidFill>
                <a:schemeClr val="tx1"/>
              </a:solidFill>
              <a:latin typeface="TradeGothic LT Light"/>
            </a:endParaRP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342591806"/>
              </p:ext>
            </p:extLst>
          </p:nvPr>
        </p:nvGraphicFramePr>
        <p:xfrm>
          <a:off x="609600" y="1618996"/>
          <a:ext cx="7848601" cy="4984167"/>
        </p:xfrm>
        <a:graphic>
          <a:graphicData uri="http://schemas.openxmlformats.org/drawingml/2006/table">
            <a:tbl>
              <a:tblPr/>
              <a:tblGrid>
                <a:gridCol w="2650177">
                  <a:extLst>
                    <a:ext uri="{9D8B030D-6E8A-4147-A177-3AD203B41FA5}">
                      <a16:colId xmlns:a16="http://schemas.microsoft.com/office/drawing/2014/main" val="20000"/>
                    </a:ext>
                  </a:extLst>
                </a:gridCol>
                <a:gridCol w="2599212">
                  <a:extLst>
                    <a:ext uri="{9D8B030D-6E8A-4147-A177-3AD203B41FA5}">
                      <a16:colId xmlns:a16="http://schemas.microsoft.com/office/drawing/2014/main" val="20001"/>
                    </a:ext>
                  </a:extLst>
                </a:gridCol>
                <a:gridCol w="2599212">
                  <a:extLst>
                    <a:ext uri="{9D8B030D-6E8A-4147-A177-3AD203B41FA5}">
                      <a16:colId xmlns:a16="http://schemas.microsoft.com/office/drawing/2014/main" val="2267680632"/>
                    </a:ext>
                  </a:extLst>
                </a:gridCol>
              </a:tblGrid>
              <a:tr h="59468">
                <a:tc>
                  <a:txBody>
                    <a:bodyPr/>
                    <a:lstStyle/>
                    <a:p>
                      <a:pPr marR="0" indent="0" algn="l" rtl="0">
                        <a:lnSpc>
                          <a:spcPct val="119000"/>
                        </a:lnSpc>
                        <a:spcBef>
                          <a:spcPts val="0"/>
                        </a:spcBef>
                        <a:spcAft>
                          <a:spcPts val="1400"/>
                        </a:spcAft>
                      </a:pPr>
                      <a:r>
                        <a:rPr lang="en-US" sz="1050" b="1" kern="1400">
                          <a:solidFill>
                            <a:srgbClr val="000000"/>
                          </a:solidFill>
                          <a:effectLst/>
                          <a:latin typeface="Calibri"/>
                        </a:rPr>
                        <a:t> </a:t>
                      </a:r>
                      <a:endParaRPr lang="en-US" sz="1050" kern="140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050" b="1" i="1" kern="1400">
                          <a:solidFill>
                            <a:srgbClr val="FFFFFF"/>
                          </a:solidFill>
                          <a:effectLst/>
                          <a:latin typeface="Calibri"/>
                        </a:rPr>
                        <a:t>In-Network </a:t>
                      </a:r>
                      <a:endParaRPr lang="en-US" sz="1050" kern="140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050" b="1" i="1" kern="1400">
                          <a:solidFill>
                            <a:srgbClr val="FFFFFF"/>
                          </a:solidFill>
                          <a:effectLst/>
                          <a:latin typeface="Calibri"/>
                        </a:rPr>
                        <a:t>Out-of-Network</a:t>
                      </a:r>
                      <a:endParaRPr lang="en-US" sz="1050" kern="140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600"/>
                        </a:spcAft>
                      </a:pPr>
                      <a:r>
                        <a:rPr lang="en-US" sz="1100" b="1" kern="1400">
                          <a:solidFill>
                            <a:srgbClr val="000000"/>
                          </a:solidFill>
                          <a:effectLst/>
                          <a:latin typeface="TradeGothic LT Light"/>
                        </a:rPr>
                        <a:t>Medical Deductible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$500 / $1,000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$5,000 / $10,000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320">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Benefit Level (Coinsurance)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20">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Out-of-Pocket Maximum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$3,600 / $7,200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$10,000 / $20,000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100" b="1" kern="1400">
                          <a:solidFill>
                            <a:srgbClr val="000000"/>
                          </a:solidFill>
                          <a:effectLst/>
                          <a:latin typeface="TradeGothic LT Light"/>
                        </a:rPr>
                        <a:t> </a:t>
                      </a:r>
                      <a:r>
                        <a:rPr lang="en-US" sz="1100" b="1" kern="1400">
                          <a:solidFill>
                            <a:srgbClr val="FFFFFF"/>
                          </a:solidFill>
                          <a:effectLst/>
                          <a:latin typeface="TradeGothic LT Light"/>
                        </a:rPr>
                        <a:t>OFFICE VISITS</a:t>
                      </a:r>
                      <a:endParaRPr lang="en-US" sz="1100" b="1"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endParaRPr lang="en-US" sz="11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endParaRPr lang="en-US" sz="11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100" b="1" kern="1400">
                          <a:solidFill>
                            <a:srgbClr val="000000"/>
                          </a:solidFill>
                          <a:effectLst/>
                          <a:latin typeface="TradeGothic LT Light"/>
                        </a:rPr>
                        <a:t>Primary Doctor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$30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100" b="1" kern="1400">
                          <a:solidFill>
                            <a:srgbClr val="000000"/>
                          </a:solidFill>
                          <a:effectLst/>
                          <a:latin typeface="TradeGothic LT Light"/>
                        </a:rPr>
                        <a:t>Specialist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$50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100" b="1" kern="1400">
                          <a:solidFill>
                            <a:srgbClr val="000000"/>
                          </a:solidFill>
                          <a:effectLst/>
                          <a:latin typeface="TradeGothic LT Light"/>
                        </a:rPr>
                        <a:t>Preventive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solidFill>
                            <a:srgbClr val="000000"/>
                          </a:solidFill>
                          <a:effectLst/>
                          <a:latin typeface="TradeGothic LT Ligh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solidFill>
                            <a:srgbClr val="000000"/>
                          </a:solidFill>
                          <a:effectLst/>
                          <a:latin typeface="TradeGothic LT Light"/>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1320">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Telemedicine (HealthJoy)</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294609"/>
                  </a:ext>
                </a:extLst>
              </a:tr>
              <a:tr h="64576">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 </a:t>
                      </a:r>
                      <a:r>
                        <a:rPr lang="en-US" sz="1100" b="1" kern="1400">
                          <a:solidFill>
                            <a:srgbClr val="FFFFFF"/>
                          </a:solidFill>
                          <a:effectLst/>
                          <a:latin typeface="TradeGothic LT Light"/>
                        </a:rPr>
                        <a:t>HOSPITAL CARE</a:t>
                      </a:r>
                      <a:endParaRPr lang="en-US" sz="1100" b="1"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1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1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Inpatient Hospital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Outpatient Surgery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Emergency Room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$150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$150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5841">
                <a:tc>
                  <a:txBody>
                    <a:bodyPr/>
                    <a:lstStyle/>
                    <a:p>
                      <a:pPr marR="0" indent="0" algn="l" rtl="0">
                        <a:lnSpc>
                          <a:spcPct val="119000"/>
                        </a:lnSpc>
                        <a:spcBef>
                          <a:spcPts val="0"/>
                        </a:spcBef>
                        <a:spcAft>
                          <a:spcPts val="600"/>
                        </a:spcAft>
                      </a:pPr>
                      <a:r>
                        <a:rPr lang="en-US" sz="1100" b="1" kern="1400">
                          <a:solidFill>
                            <a:srgbClr val="000000"/>
                          </a:solidFill>
                          <a:effectLst/>
                          <a:latin typeface="TradeGothic LT Light"/>
                        </a:rPr>
                        <a:t>Urgent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044867"/>
                  </a:ext>
                </a:extLst>
              </a:tr>
              <a:tr h="59468">
                <a:tc>
                  <a:txBody>
                    <a:bodyPr/>
                    <a:lstStyle/>
                    <a:p>
                      <a:pPr marR="0" indent="0" algn="l" rtl="0">
                        <a:lnSpc>
                          <a:spcPct val="119000"/>
                        </a:lnSpc>
                        <a:spcBef>
                          <a:spcPts val="0"/>
                        </a:spcBef>
                        <a:spcAft>
                          <a:spcPts val="1400"/>
                        </a:spcAft>
                      </a:pPr>
                      <a:r>
                        <a:rPr lang="en-US" sz="1100" b="1" kern="1400">
                          <a:solidFill>
                            <a:srgbClr val="000000"/>
                          </a:solidFill>
                          <a:effectLst/>
                          <a:latin typeface="TradeGothic LT Light"/>
                        </a:rPr>
                        <a:t> </a:t>
                      </a:r>
                      <a:r>
                        <a:rPr lang="en-US" sz="1100" b="1" kern="1400">
                          <a:solidFill>
                            <a:srgbClr val="FFFFFF"/>
                          </a:solidFill>
                          <a:effectLst/>
                          <a:latin typeface="TradeGothic LT Light"/>
                        </a:rPr>
                        <a:t>OTHER SERVICES</a:t>
                      </a:r>
                      <a:endParaRPr lang="en-US" sz="1100" b="1"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1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endParaRPr lang="en-US" sz="110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Lab Services</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Radiology (CT, PET, MRI, MRA)</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Durable Medical Equipment </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22957"/>
                  </a:ext>
                </a:extLst>
              </a:tr>
              <a:tr h="59468">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Physical Speech and Occupational Therapy </a:t>
                      </a:r>
                      <a:br>
                        <a:rPr lang="en-US" sz="1100" b="1" kern="1400">
                          <a:ln>
                            <a:noFill/>
                          </a:ln>
                          <a:solidFill>
                            <a:srgbClr val="000000"/>
                          </a:solidFill>
                          <a:effectLst/>
                          <a:latin typeface="TradeGothic LT Light" panose="02000503020000020004"/>
                        </a:rPr>
                      </a:br>
                      <a:r>
                        <a:rPr lang="en-US" sz="1100" b="1" kern="1400">
                          <a:ln>
                            <a:noFill/>
                          </a:ln>
                          <a:solidFill>
                            <a:srgbClr val="000000"/>
                          </a:solidFill>
                          <a:effectLst/>
                          <a:latin typeface="TradeGothic LT Light" panose="02000503020000020004"/>
                        </a:rPr>
                        <a:t>(60 visit annual limit)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$50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479026"/>
                  </a:ext>
                </a:extLst>
              </a:tr>
              <a:tr h="59468">
                <a:tc>
                  <a:txBody>
                    <a:bodyPr/>
                    <a:lstStyle/>
                    <a:p>
                      <a:pPr marR="0" indent="0" algn="l" rtl="0">
                        <a:lnSpc>
                          <a:spcPct val="119000"/>
                        </a:lnSpc>
                        <a:spcBef>
                          <a:spcPts val="0"/>
                        </a:spcBef>
                        <a:spcAft>
                          <a:spcPts val="1400"/>
                        </a:spcAft>
                      </a:pPr>
                      <a:endParaRPr lang="en-US" sz="1050" b="1"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endParaRPr lang="en-US" sz="105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endParaRPr lang="en-US" sz="105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extLst>
                  <a:ext uri="{0D108BD9-81ED-4DB2-BD59-A6C34878D82A}">
                    <a16:rowId xmlns:a16="http://schemas.microsoft.com/office/drawing/2014/main" val="10019"/>
                  </a:ext>
                </a:extLst>
              </a:tr>
              <a:tr h="321044">
                <a:tc>
                  <a:txBody>
                    <a:bodyPr/>
                    <a:lstStyle/>
                    <a:p>
                      <a:pPr marR="0" indent="0" algn="l" rtl="0">
                        <a:lnSpc>
                          <a:spcPct val="119000"/>
                        </a:lnSpc>
                        <a:spcBef>
                          <a:spcPts val="0"/>
                        </a:spcBef>
                        <a:spcAft>
                          <a:spcPts val="1400"/>
                        </a:spcAft>
                      </a:pPr>
                      <a:r>
                        <a:rPr lang="en-US" sz="1050" b="1" kern="1400">
                          <a:solidFill>
                            <a:srgbClr val="000000"/>
                          </a:solidFill>
                          <a:effectLst/>
                          <a:latin typeface="TradeGothic LT Light"/>
                        </a:rPr>
                        <a:t>Retail (30-day supply) / Mail (up to a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1400"/>
                        </a:spcAft>
                      </a:pPr>
                      <a:r>
                        <a:rPr lang="en-US" sz="1050" b="0" kern="1400">
                          <a:solidFill>
                            <a:schemeClr val="tx1"/>
                          </a:solidFill>
                          <a:effectLst/>
                          <a:latin typeface="TradeGothic LT Light"/>
                        </a:rPr>
                        <a:t>Generic Preferred: $4 copay / $10 copay</a:t>
                      </a:r>
                      <a:br>
                        <a:rPr lang="en-US" sz="1050" b="0" kern="1400">
                          <a:solidFill>
                            <a:schemeClr val="tx1"/>
                          </a:solidFill>
                          <a:effectLst/>
                          <a:latin typeface="TradeGothic LT Light"/>
                        </a:rPr>
                      </a:br>
                      <a:r>
                        <a:rPr lang="en-US" sz="1050" b="0" kern="1400">
                          <a:solidFill>
                            <a:schemeClr val="tx1"/>
                          </a:solidFill>
                          <a:effectLst/>
                          <a:latin typeface="TradeGothic LT Light"/>
                        </a:rPr>
                        <a:t>Generic Non-Preferred: $15 copay / $38 copay</a:t>
                      </a:r>
                      <a:br>
                        <a:rPr lang="en-US" sz="1050" b="0" kern="1400">
                          <a:solidFill>
                            <a:schemeClr val="tx1"/>
                          </a:solidFill>
                          <a:effectLst/>
                          <a:latin typeface="TradeGothic LT Light"/>
                        </a:rPr>
                      </a:br>
                      <a:r>
                        <a:rPr lang="en-US" sz="1050" b="0" kern="1400">
                          <a:solidFill>
                            <a:schemeClr val="tx1"/>
                          </a:solidFill>
                          <a:effectLst/>
                          <a:latin typeface="TradeGothic LT Light"/>
                        </a:rPr>
                        <a:t>Brand Preferred: $45 copay / $113 copay</a:t>
                      </a:r>
                      <a:br>
                        <a:rPr lang="en-US" sz="1050" b="0" kern="1400">
                          <a:solidFill>
                            <a:schemeClr val="tx1"/>
                          </a:solidFill>
                          <a:effectLst/>
                          <a:latin typeface="TradeGothic LT Light"/>
                        </a:rPr>
                      </a:br>
                      <a:r>
                        <a:rPr lang="en-US" sz="1050" b="0" kern="1400">
                          <a:solidFill>
                            <a:schemeClr val="tx1"/>
                          </a:solidFill>
                          <a:effectLst/>
                          <a:latin typeface="TradeGothic LT Light"/>
                        </a:rPr>
                        <a:t>Brand Non-Preferred: $70 copay / $175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R="0" indent="0" algn="ctr" rtl="0">
                        <a:lnSpc>
                          <a:spcPct val="119000"/>
                        </a:lnSpc>
                        <a:spcBef>
                          <a:spcPts val="0"/>
                        </a:spcBef>
                        <a:spcAft>
                          <a:spcPts val="1400"/>
                        </a:spcAft>
                      </a:pPr>
                      <a:endParaRPr lang="en-US" sz="1050" b="1" kern="140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321044">
                <a:tc>
                  <a:txBody>
                    <a:bodyPr/>
                    <a:lstStyle/>
                    <a:p>
                      <a:pPr marR="0" indent="0" algn="l" rtl="0">
                        <a:lnSpc>
                          <a:spcPct val="119000"/>
                        </a:lnSpc>
                        <a:spcBef>
                          <a:spcPts val="0"/>
                        </a:spcBef>
                        <a:spcAft>
                          <a:spcPts val="1400"/>
                        </a:spcAft>
                      </a:pPr>
                      <a:r>
                        <a:rPr lang="en-US" sz="1050" b="1" kern="1400">
                          <a:solidFill>
                            <a:srgbClr val="000000"/>
                          </a:solidFill>
                          <a:effectLst/>
                          <a:latin typeface="TradeGothic LT Light"/>
                        </a:rPr>
                        <a:t>Specialty Pharmacy (mail order)</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1400"/>
                        </a:spcAft>
                      </a:pPr>
                      <a:r>
                        <a:rPr lang="en-US" sz="1050" b="0" kern="1400">
                          <a:solidFill>
                            <a:schemeClr val="tx1"/>
                          </a:solidFill>
                          <a:effectLst/>
                          <a:latin typeface="TradeGothic LT Light"/>
                        </a:rPr>
                        <a:t>20% coinsurance up to $600 maximum per prescription</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921076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fontAlgn="auto">
              <a:spcAft>
                <a:spcPts val="0"/>
              </a:spcAft>
              <a:defRPr/>
            </a:pPr>
            <a:r>
              <a:rPr lang="en-US" sz="4400" b="1" dirty="0">
                <a:solidFill>
                  <a:schemeClr val="tx1"/>
                </a:solidFill>
                <a:latin typeface="TradeGothic LT Light"/>
                <a:cs typeface="+mn-cs"/>
              </a:rPr>
              <a:t>Medical – HDHP Premium Plan</a:t>
            </a:r>
            <a:endParaRPr lang="en-US" sz="4400" b="1" dirty="0">
              <a:solidFill>
                <a:schemeClr val="tx1"/>
              </a:solidFill>
              <a:latin typeface="TradeGothic LT Light"/>
            </a:endParaRP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3645024543"/>
              </p:ext>
            </p:extLst>
          </p:nvPr>
        </p:nvGraphicFramePr>
        <p:xfrm>
          <a:off x="609600" y="1600200"/>
          <a:ext cx="7848601" cy="4984167"/>
        </p:xfrm>
        <a:graphic>
          <a:graphicData uri="http://schemas.openxmlformats.org/drawingml/2006/table">
            <a:tbl>
              <a:tblPr/>
              <a:tblGrid>
                <a:gridCol w="2650177">
                  <a:extLst>
                    <a:ext uri="{9D8B030D-6E8A-4147-A177-3AD203B41FA5}">
                      <a16:colId xmlns:a16="http://schemas.microsoft.com/office/drawing/2014/main" val="20000"/>
                    </a:ext>
                  </a:extLst>
                </a:gridCol>
                <a:gridCol w="2599212">
                  <a:extLst>
                    <a:ext uri="{9D8B030D-6E8A-4147-A177-3AD203B41FA5}">
                      <a16:colId xmlns:a16="http://schemas.microsoft.com/office/drawing/2014/main" val="20001"/>
                    </a:ext>
                  </a:extLst>
                </a:gridCol>
                <a:gridCol w="2599212">
                  <a:extLst>
                    <a:ext uri="{9D8B030D-6E8A-4147-A177-3AD203B41FA5}">
                      <a16:colId xmlns:a16="http://schemas.microsoft.com/office/drawing/2014/main" val="2267680632"/>
                    </a:ext>
                  </a:extLst>
                </a:gridCol>
              </a:tblGrid>
              <a:tr h="59468">
                <a:tc>
                  <a:txBody>
                    <a:bodyPr/>
                    <a:lstStyle/>
                    <a:p>
                      <a:pPr marR="0" indent="0" algn="l" rtl="0">
                        <a:lnSpc>
                          <a:spcPct val="119000"/>
                        </a:lnSpc>
                        <a:spcBef>
                          <a:spcPts val="0"/>
                        </a:spcBef>
                        <a:spcAft>
                          <a:spcPts val="1400"/>
                        </a:spcAft>
                      </a:pPr>
                      <a:r>
                        <a:rPr lang="en-US" sz="1050" b="1" kern="1400">
                          <a:solidFill>
                            <a:srgbClr val="000000"/>
                          </a:solidFill>
                          <a:effectLst/>
                          <a:latin typeface="Calibri"/>
                        </a:rPr>
                        <a:t> </a:t>
                      </a:r>
                      <a:endParaRPr lang="en-US" sz="1050" kern="140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050" b="1" i="1" kern="1400">
                          <a:solidFill>
                            <a:srgbClr val="FFFFFF"/>
                          </a:solidFill>
                          <a:effectLst/>
                          <a:latin typeface="Calibri"/>
                        </a:rPr>
                        <a:t>In-Network </a:t>
                      </a:r>
                      <a:endParaRPr lang="en-US" sz="1050" kern="140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050" b="1" i="1" kern="1400">
                          <a:solidFill>
                            <a:srgbClr val="FFFFFF"/>
                          </a:solidFill>
                          <a:effectLst/>
                          <a:latin typeface="Calibri"/>
                        </a:rPr>
                        <a:t>Out-of-Network</a:t>
                      </a:r>
                      <a:endParaRPr lang="en-US" sz="1050" kern="140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Medical Deductible (single / family)</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$2,000 / $4,000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$5,000 / $10,000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320">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Benefit Level (Coinsurance)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21">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Out-of-Pocket Maximum (single / family) </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$6,550 / $13,100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$10,000 / $20,000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 </a:t>
                      </a:r>
                      <a:r>
                        <a:rPr lang="en-US" sz="1100" b="1" kern="1400">
                          <a:ln>
                            <a:noFill/>
                          </a:ln>
                          <a:solidFill>
                            <a:srgbClr val="FFFFFF"/>
                          </a:solidFill>
                          <a:effectLst/>
                          <a:latin typeface="TradeGothic LT Light" panose="02000503020000020004"/>
                        </a:rPr>
                        <a:t>OFFICE VISITS</a:t>
                      </a:r>
                      <a:endParaRPr lang="en-US" sz="1100" b="1" kern="1400">
                        <a:ln>
                          <a:noFill/>
                        </a:ln>
                        <a:solidFill>
                          <a:srgbClr val="000000"/>
                        </a:solidFill>
                        <a:effectLst/>
                        <a:latin typeface="TradeGothic LT Light" panose="02000503020000020004"/>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Primary Doctor Visit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Specialist Visit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Preventive Care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no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no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1320">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Telemedicine (HealthJoy)</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294609"/>
                  </a:ext>
                </a:extLst>
              </a:tr>
              <a:tr h="64576">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 </a:t>
                      </a:r>
                      <a:r>
                        <a:rPr lang="en-US" sz="1100" b="1" kern="1400">
                          <a:ln>
                            <a:noFill/>
                          </a:ln>
                          <a:solidFill>
                            <a:srgbClr val="FFFFFF"/>
                          </a:solidFill>
                          <a:effectLst/>
                          <a:latin typeface="TradeGothic LT Light" panose="02000503020000020004"/>
                        </a:rPr>
                        <a:t>HOSPITAL CARE</a:t>
                      </a:r>
                      <a:endParaRPr lang="en-US" sz="1100" b="1" kern="1400">
                        <a:ln>
                          <a:noFill/>
                        </a:ln>
                        <a:solidFill>
                          <a:srgbClr val="000000"/>
                        </a:solidFill>
                        <a:effectLst/>
                        <a:latin typeface="TradeGothic LT Light" panose="02000503020000020004"/>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Inpatient Hospital Care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Outpatient Surgery</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Emergency Room </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(in-network)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5841">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Urgent Care</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044867"/>
                  </a:ext>
                </a:extLst>
              </a:tr>
              <a:tr h="59468">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 </a:t>
                      </a:r>
                      <a:r>
                        <a:rPr lang="en-US" sz="1100" b="1" kern="1400">
                          <a:ln>
                            <a:noFill/>
                          </a:ln>
                          <a:solidFill>
                            <a:srgbClr val="FFFFFF"/>
                          </a:solidFill>
                          <a:effectLst/>
                          <a:latin typeface="TradeGothic LT Light" panose="02000503020000020004"/>
                        </a:rPr>
                        <a:t>OTHER SERVICES</a:t>
                      </a:r>
                      <a:endParaRPr lang="en-US" sz="1100" b="1" kern="1400">
                        <a:ln>
                          <a:noFill/>
                        </a:ln>
                        <a:solidFill>
                          <a:srgbClr val="000000"/>
                        </a:solidFill>
                        <a:effectLst/>
                        <a:latin typeface="TradeGothic LT Light" panose="02000503020000020004"/>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marR="0" indent="0" algn="ctr" rtl="0">
                        <a:lnSpc>
                          <a:spcPct val="119000"/>
                        </a:lnSpc>
                        <a:spcBef>
                          <a:spcPts val="0"/>
                        </a:spcBef>
                        <a:spcAft>
                          <a:spcPts val="1400"/>
                        </a:spcAft>
                      </a:pPr>
                      <a:r>
                        <a:rPr lang="en-US" sz="1100" kern="1400">
                          <a:ln>
                            <a:noFill/>
                          </a:ln>
                          <a:solidFill>
                            <a:srgbClr val="000000"/>
                          </a:solidFill>
                          <a:effectLst/>
                          <a:latin typeface="TradeGothic LT Light" panose="02000503020000020004"/>
                        </a:rPr>
                        <a:t> </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Lab Services</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100" b="1" kern="1400">
                          <a:ln>
                            <a:noFill/>
                          </a:ln>
                          <a:solidFill>
                            <a:srgbClr val="000000"/>
                          </a:solidFill>
                          <a:effectLst/>
                          <a:latin typeface="TradeGothic LT Light" panose="02000503020000020004"/>
                        </a:rPr>
                        <a:t>Radiology (CT, PET, MRI, MRA)</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Durable Medical Equipment </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22957"/>
                  </a:ext>
                </a:extLst>
              </a:tr>
              <a:tr h="59468">
                <a:tc>
                  <a:txBody>
                    <a:bodyPr/>
                    <a:lstStyle/>
                    <a:p>
                      <a:pPr marR="0" indent="0" algn="l" rtl="0">
                        <a:lnSpc>
                          <a:spcPct val="119000"/>
                        </a:lnSpc>
                        <a:spcBef>
                          <a:spcPts val="0"/>
                        </a:spcBef>
                        <a:spcAft>
                          <a:spcPts val="600"/>
                        </a:spcAft>
                      </a:pPr>
                      <a:r>
                        <a:rPr lang="en-US" sz="1100" b="1" kern="1400">
                          <a:ln>
                            <a:noFill/>
                          </a:ln>
                          <a:solidFill>
                            <a:srgbClr val="000000"/>
                          </a:solidFill>
                          <a:effectLst/>
                          <a:latin typeface="TradeGothic LT Light" panose="02000503020000020004"/>
                        </a:rPr>
                        <a:t>Physical Speech and Occupational Therapy </a:t>
                      </a:r>
                      <a:br>
                        <a:rPr lang="en-US" sz="1100" b="1" kern="1400">
                          <a:ln>
                            <a:noFill/>
                          </a:ln>
                          <a:solidFill>
                            <a:srgbClr val="000000"/>
                          </a:solidFill>
                          <a:effectLst/>
                          <a:latin typeface="TradeGothic LT Light" panose="02000503020000020004"/>
                        </a:rPr>
                      </a:br>
                      <a:r>
                        <a:rPr lang="en-US" sz="1100" b="1" kern="1400">
                          <a:ln>
                            <a:noFill/>
                          </a:ln>
                          <a:solidFill>
                            <a:srgbClr val="000000"/>
                          </a:solidFill>
                          <a:effectLst/>
                          <a:latin typeface="TradeGothic LT Light" panose="02000503020000020004"/>
                        </a:rPr>
                        <a:t>(60 visit annual limit)</a:t>
                      </a:r>
                    </a:p>
                  </a:txBody>
                  <a:tcPr marL="97897"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100%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100" kern="1400">
                          <a:ln>
                            <a:noFill/>
                          </a:ln>
                          <a:solidFill>
                            <a:srgbClr val="000000"/>
                          </a:solidFill>
                          <a:effectLst/>
                          <a:latin typeface="TradeGothic LT Light" panose="02000503020000020004"/>
                        </a:rPr>
                        <a:t>70%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479026"/>
                  </a:ext>
                </a:extLst>
              </a:tr>
              <a:tr h="59468">
                <a:tc>
                  <a:txBody>
                    <a:bodyPr/>
                    <a:lstStyle/>
                    <a:p>
                      <a:pPr marR="0" indent="0" algn="l" rtl="0">
                        <a:lnSpc>
                          <a:spcPct val="119000"/>
                        </a:lnSpc>
                        <a:spcBef>
                          <a:spcPts val="0"/>
                        </a:spcBef>
                        <a:spcAft>
                          <a:spcPts val="1400"/>
                        </a:spcAft>
                      </a:pPr>
                      <a:endParaRPr lang="en-US" sz="1050" b="1"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endParaRPr lang="en-US" sz="105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tc>
                  <a:txBody>
                    <a:bodyPr/>
                    <a:lstStyle/>
                    <a:p>
                      <a:pPr marR="0" indent="0" algn="ctr" rtl="0">
                        <a:lnSpc>
                          <a:spcPct val="119000"/>
                        </a:lnSpc>
                        <a:spcBef>
                          <a:spcPts val="0"/>
                        </a:spcBef>
                        <a:spcAft>
                          <a:spcPts val="1400"/>
                        </a:spcAft>
                      </a:pPr>
                      <a:endParaRPr lang="en-US" sz="1050" kern="140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8103"/>
                    </a:solidFill>
                  </a:tcPr>
                </a:tc>
                <a:extLst>
                  <a:ext uri="{0D108BD9-81ED-4DB2-BD59-A6C34878D82A}">
                    <a16:rowId xmlns:a16="http://schemas.microsoft.com/office/drawing/2014/main" val="10019"/>
                  </a:ext>
                </a:extLst>
              </a:tr>
              <a:tr h="321044">
                <a:tc>
                  <a:txBody>
                    <a:bodyPr/>
                    <a:lstStyle/>
                    <a:p>
                      <a:pPr marR="0" indent="0" algn="l" rtl="0">
                        <a:lnSpc>
                          <a:spcPct val="119000"/>
                        </a:lnSpc>
                        <a:spcBef>
                          <a:spcPts val="0"/>
                        </a:spcBef>
                        <a:spcAft>
                          <a:spcPts val="1400"/>
                        </a:spcAft>
                      </a:pPr>
                      <a:r>
                        <a:rPr lang="en-US" sz="1050" b="1" kern="1400">
                          <a:solidFill>
                            <a:srgbClr val="000000"/>
                          </a:solidFill>
                          <a:effectLst/>
                          <a:latin typeface="TradeGothic LT Light"/>
                        </a:rPr>
                        <a:t>Retail (30-day supply) / Mail (up to a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Generic Preferred: $4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 / $10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a:t>
                      </a:r>
                      <a:br>
                        <a:rPr lang="en-US" sz="1050" b="0" kern="1400" dirty="0">
                          <a:solidFill>
                            <a:schemeClr val="tx1"/>
                          </a:solidFill>
                          <a:effectLst/>
                          <a:latin typeface="TradeGothic LT Light"/>
                        </a:rPr>
                      </a:br>
                      <a:r>
                        <a:rPr lang="en-US" sz="1050" b="0" kern="1400" dirty="0">
                          <a:solidFill>
                            <a:schemeClr val="tx1"/>
                          </a:solidFill>
                          <a:effectLst/>
                          <a:latin typeface="TradeGothic LT Light"/>
                        </a:rPr>
                        <a:t>Generic Non-Preferred: $15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 / $38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a:t>
                      </a:r>
                      <a:br>
                        <a:rPr lang="en-US" sz="1050" b="0" kern="1400" dirty="0">
                          <a:solidFill>
                            <a:schemeClr val="tx1"/>
                          </a:solidFill>
                          <a:effectLst/>
                          <a:latin typeface="TradeGothic LT Light"/>
                        </a:rPr>
                      </a:br>
                      <a:r>
                        <a:rPr lang="en-US" sz="1050" b="0" kern="1400" dirty="0">
                          <a:solidFill>
                            <a:schemeClr val="tx1"/>
                          </a:solidFill>
                          <a:effectLst/>
                          <a:latin typeface="TradeGothic LT Light"/>
                        </a:rPr>
                        <a:t>Brand Preferred: $45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 / $113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a:t>
                      </a:r>
                      <a:br>
                        <a:rPr lang="en-US" sz="1050" b="0" kern="1400" dirty="0">
                          <a:solidFill>
                            <a:schemeClr val="tx1"/>
                          </a:solidFill>
                          <a:effectLst/>
                          <a:latin typeface="TradeGothic LT Light"/>
                        </a:rPr>
                      </a:br>
                      <a:r>
                        <a:rPr lang="en-US" sz="1050" b="0" kern="1400" dirty="0">
                          <a:solidFill>
                            <a:schemeClr val="tx1"/>
                          </a:solidFill>
                          <a:effectLst/>
                          <a:latin typeface="TradeGothic LT Light"/>
                        </a:rPr>
                        <a:t>Brand Non-Preferred: $70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 / $175 copay after </a:t>
                      </a:r>
                      <a:r>
                        <a:rPr lang="en-US" sz="1050" b="0" kern="1400" dirty="0" err="1">
                          <a:solidFill>
                            <a:schemeClr val="tx1"/>
                          </a:solidFill>
                          <a:effectLst/>
                          <a:latin typeface="TradeGothic LT Light"/>
                        </a:rPr>
                        <a:t>ded</a:t>
                      </a:r>
                      <a:r>
                        <a:rPr lang="en-US" sz="1050" b="0" kern="1400" dirty="0">
                          <a:solidFill>
                            <a:schemeClr val="tx1"/>
                          </a:solidFill>
                          <a:effectLst/>
                          <a:latin typeface="TradeGothic LT Light"/>
                        </a:rPr>
                        <a:t>.</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R="0" indent="0" algn="ctr" rtl="0">
                        <a:lnSpc>
                          <a:spcPct val="119000"/>
                        </a:lnSpc>
                        <a:spcBef>
                          <a:spcPts val="0"/>
                        </a:spcBef>
                        <a:spcAft>
                          <a:spcPts val="1400"/>
                        </a:spcAft>
                      </a:pPr>
                      <a:endParaRPr lang="en-US" sz="1050" b="1" kern="140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321044">
                <a:tc>
                  <a:txBody>
                    <a:bodyPr/>
                    <a:lstStyle/>
                    <a:p>
                      <a:pPr marR="0" indent="0" algn="l" rtl="0">
                        <a:lnSpc>
                          <a:spcPct val="119000"/>
                        </a:lnSpc>
                        <a:spcBef>
                          <a:spcPts val="0"/>
                        </a:spcBef>
                        <a:spcAft>
                          <a:spcPts val="1400"/>
                        </a:spcAft>
                      </a:pPr>
                      <a:r>
                        <a:rPr lang="en-US" sz="1050" b="1" kern="1400">
                          <a:solidFill>
                            <a:srgbClr val="000000"/>
                          </a:solidFill>
                          <a:effectLst/>
                          <a:latin typeface="TradeGothic LT Light"/>
                        </a:rPr>
                        <a:t>Specialty Pharmacy (mail order)</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20% coinsurance up to $600 maximum per prescription</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9210769"/>
                  </a:ext>
                </a:extLst>
              </a:tr>
            </a:tbl>
          </a:graphicData>
        </a:graphic>
      </p:graphicFrame>
    </p:spTree>
    <p:extLst>
      <p:ext uri="{BB962C8B-B14F-4D97-AF65-F5344CB8AC3E}">
        <p14:creationId xmlns:p14="http://schemas.microsoft.com/office/powerpoint/2010/main" val="225344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405C96-DB02-6878-B961-4D33997D0922}"/>
              </a:ext>
            </a:extLst>
          </p:cNvPr>
          <p:cNvSpPr>
            <a:spLocks noGrp="1"/>
          </p:cNvSpPr>
          <p:nvPr>
            <p:ph type="title"/>
          </p:nvPr>
        </p:nvSpPr>
        <p:spPr>
          <a:xfrm>
            <a:off x="495300" y="114300"/>
            <a:ext cx="8153400" cy="990600"/>
          </a:xfrm>
        </p:spPr>
        <p:txBody>
          <a:bodyPr/>
          <a:lstStyle/>
          <a:p>
            <a:pPr algn="ctr" fontAlgn="auto">
              <a:spcAft>
                <a:spcPts val="0"/>
              </a:spcAft>
              <a:defRPr/>
            </a:pPr>
            <a:r>
              <a:rPr lang="en-US" sz="4400" b="1" dirty="0">
                <a:solidFill>
                  <a:schemeClr val="tx1"/>
                </a:solidFill>
                <a:latin typeface="TradeGothic LT Light"/>
                <a:cs typeface="+mn-cs"/>
              </a:rPr>
              <a:t>HDHP Basic Plan </a:t>
            </a:r>
            <a:br>
              <a:rPr lang="en-US" sz="4400" b="1" dirty="0">
                <a:solidFill>
                  <a:schemeClr val="tx1"/>
                </a:solidFill>
                <a:latin typeface="TradeGothic LT Light"/>
                <a:cs typeface="+mn-cs"/>
              </a:rPr>
            </a:br>
            <a:r>
              <a:rPr lang="en-US" sz="4400" b="1" dirty="0">
                <a:solidFill>
                  <a:schemeClr val="tx1"/>
                </a:solidFill>
                <a:latin typeface="TradeGothic LT Light"/>
                <a:cs typeface="+mn-cs"/>
              </a:rPr>
              <a:t>Imagine Health &amp; ELAP</a:t>
            </a:r>
            <a:endParaRPr lang="en-US" sz="4400" b="1" dirty="0">
              <a:solidFill>
                <a:schemeClr val="tx1"/>
              </a:solidFill>
              <a:latin typeface="TradeGothic LT Light"/>
            </a:endParaRPr>
          </a:p>
        </p:txBody>
      </p:sp>
      <p:pic>
        <p:nvPicPr>
          <p:cNvPr id="7" name="Picture 2">
            <a:extLst>
              <a:ext uri="{FF2B5EF4-FFF2-40B4-BE49-F238E27FC236}">
                <a16:creationId xmlns:a16="http://schemas.microsoft.com/office/drawing/2014/main" id="{6D12817C-CF4D-2E53-46A7-FE16426920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19" t="5125" r="14918" b="4485"/>
          <a:stretch/>
        </p:blipFill>
        <p:spPr bwMode="auto">
          <a:xfrm>
            <a:off x="2816909" y="1905000"/>
            <a:ext cx="3762392" cy="2518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8ACE612-E55D-EF58-DC57-25AAE7C949FD}"/>
              </a:ext>
            </a:extLst>
          </p:cNvPr>
          <p:cNvSpPr txBox="1"/>
          <p:nvPr/>
        </p:nvSpPr>
        <p:spPr>
          <a:xfrm>
            <a:off x="385724" y="4607951"/>
            <a:ext cx="8372553" cy="1640449"/>
          </a:xfrm>
          <a:prstGeom prst="rect">
            <a:avLst/>
          </a:prstGeom>
        </p:spPr>
        <p:txBody>
          <a:bodyPr vert="horz" wrap="square" lIns="91440" tIns="45720" rIns="91440" bIns="45720" rtlCol="0" anchor="ctr">
            <a:spAutoFit/>
          </a:bodyPr>
          <a:lstStyle/>
          <a:p>
            <a:pPr marL="285750" indent="-228600">
              <a:lnSpc>
                <a:spcPct val="90000"/>
              </a:lnSpc>
              <a:spcAft>
                <a:spcPts val="600"/>
              </a:spcAft>
              <a:buFont typeface="Arial" panose="020B0604020202020204" pitchFamily="34" charset="0"/>
              <a:buChar char="•"/>
            </a:pPr>
            <a:r>
              <a:rPr lang="en-US" sz="1400" dirty="0">
                <a:latin typeface="TradeGothic LT Light" panose="02000503020000020004"/>
              </a:rPr>
              <a:t>This plan option gives you the freedom to choose any provider</a:t>
            </a:r>
          </a:p>
          <a:p>
            <a:pPr marL="285750" indent="-228600">
              <a:lnSpc>
                <a:spcPct val="90000"/>
              </a:lnSpc>
              <a:spcAft>
                <a:spcPts val="600"/>
              </a:spcAft>
              <a:buFont typeface="Arial" panose="020B0604020202020204" pitchFamily="34" charset="0"/>
              <a:buChar char="•"/>
            </a:pPr>
            <a:r>
              <a:rPr lang="en-US" sz="1400" dirty="0">
                <a:latin typeface="TradeGothic LT Light" panose="02000503020000020004"/>
                <a:cs typeface="Arial"/>
              </a:rPr>
              <a:t>Direct access to professional provider network - </a:t>
            </a:r>
            <a:r>
              <a:rPr lang="en-US" sz="1400" b="1" dirty="0">
                <a:latin typeface="TradeGothic LT Light" panose="02000503020000020004"/>
                <a:cs typeface="Arial"/>
              </a:rPr>
              <a:t>HealthSmart</a:t>
            </a:r>
            <a:endParaRPr lang="en-US" sz="1400" b="1" dirty="0">
              <a:latin typeface="TradeGothic LT Light" panose="02000503020000020004"/>
            </a:endParaRPr>
          </a:p>
          <a:p>
            <a:pPr marL="285750" indent="-228600">
              <a:lnSpc>
                <a:spcPct val="90000"/>
              </a:lnSpc>
              <a:spcAft>
                <a:spcPts val="600"/>
              </a:spcAft>
              <a:buFont typeface="Arial" panose="020B0604020202020204" pitchFamily="34" charset="0"/>
              <a:buChar char="•"/>
            </a:pPr>
            <a:r>
              <a:rPr lang="en-US" sz="1400" dirty="0">
                <a:latin typeface="TradeGothic LT Light" panose="02000503020000020004"/>
              </a:rPr>
              <a:t>Direct access to all Imagine Health providers (Quest)</a:t>
            </a:r>
          </a:p>
          <a:p>
            <a:pPr marL="285750" indent="-228600">
              <a:lnSpc>
                <a:spcPct val="90000"/>
              </a:lnSpc>
              <a:spcAft>
                <a:spcPts val="600"/>
              </a:spcAft>
              <a:buFont typeface="Arial" panose="020B0604020202020204" pitchFamily="34" charset="0"/>
              <a:buChar char="•"/>
            </a:pPr>
            <a:r>
              <a:rPr lang="en-US" sz="1400" dirty="0">
                <a:latin typeface="TradeGothic LT Light" panose="02000503020000020004"/>
              </a:rPr>
              <a:t>CVS Minute Clinic for non-urgent care</a:t>
            </a:r>
          </a:p>
          <a:p>
            <a:pPr marL="285750" indent="-228600">
              <a:lnSpc>
                <a:spcPct val="90000"/>
              </a:lnSpc>
              <a:spcAft>
                <a:spcPts val="600"/>
              </a:spcAft>
              <a:buFont typeface="Arial" panose="020B0604020202020204" pitchFamily="34" charset="0"/>
              <a:buChar char="•"/>
            </a:pPr>
            <a:r>
              <a:rPr lang="en-US" sz="1400" dirty="0">
                <a:latin typeface="TradeGothic LT Light" panose="02000503020000020004"/>
              </a:rPr>
              <a:t>For non-Imagine providers, ELAP’s Audit Program will ensure you and your plan don’t overpay</a:t>
            </a:r>
          </a:p>
          <a:p>
            <a:pPr marL="285750" indent="-228600">
              <a:lnSpc>
                <a:spcPct val="90000"/>
              </a:lnSpc>
              <a:spcAft>
                <a:spcPts val="600"/>
              </a:spcAft>
              <a:buFont typeface="Arial" panose="020B0604020202020204" pitchFamily="34" charset="0"/>
              <a:buChar char="•"/>
            </a:pPr>
            <a:r>
              <a:rPr lang="en-US" sz="1400" dirty="0">
                <a:latin typeface="TradeGothic LT Light" panose="02000503020000020004"/>
              </a:rPr>
              <a:t>ELAP offers strong member advocacy in the event you receive a balance bill from Non-Imagine Providers</a:t>
            </a:r>
          </a:p>
        </p:txBody>
      </p:sp>
      <p:pic>
        <p:nvPicPr>
          <p:cNvPr id="6" name="Picture 5">
            <a:extLst>
              <a:ext uri="{FF2B5EF4-FFF2-40B4-BE49-F238E27FC236}">
                <a16:creationId xmlns:a16="http://schemas.microsoft.com/office/drawing/2014/main" id="{43564846-8371-3E53-6252-45416CB069C1}"/>
              </a:ext>
            </a:extLst>
          </p:cNvPr>
          <p:cNvPicPr>
            <a:picLocks noChangeAspect="1"/>
          </p:cNvPicPr>
          <p:nvPr/>
        </p:nvPicPr>
        <p:blipFill>
          <a:blip r:embed="rId3"/>
          <a:stretch>
            <a:fillRect/>
          </a:stretch>
        </p:blipFill>
        <p:spPr>
          <a:xfrm>
            <a:off x="2880975" y="2005513"/>
            <a:ext cx="1294979" cy="295593"/>
          </a:xfrm>
          <a:prstGeom prst="rect">
            <a:avLst/>
          </a:prstGeom>
        </p:spPr>
      </p:pic>
      <p:pic>
        <p:nvPicPr>
          <p:cNvPr id="10" name="Picture 9">
            <a:extLst>
              <a:ext uri="{FF2B5EF4-FFF2-40B4-BE49-F238E27FC236}">
                <a16:creationId xmlns:a16="http://schemas.microsoft.com/office/drawing/2014/main" id="{8C77B7CF-5FC3-0EF2-357D-9388788FC4DF}"/>
              </a:ext>
            </a:extLst>
          </p:cNvPr>
          <p:cNvPicPr>
            <a:picLocks noChangeAspect="1"/>
          </p:cNvPicPr>
          <p:nvPr/>
        </p:nvPicPr>
        <p:blipFill>
          <a:blip r:embed="rId4"/>
          <a:stretch>
            <a:fillRect/>
          </a:stretch>
        </p:blipFill>
        <p:spPr>
          <a:xfrm>
            <a:off x="4175954" y="2109895"/>
            <a:ext cx="1240556" cy="202859"/>
          </a:xfrm>
          <a:prstGeom prst="rect">
            <a:avLst/>
          </a:prstGeom>
        </p:spPr>
      </p:pic>
    </p:spTree>
    <p:extLst>
      <p:ext uri="{BB962C8B-B14F-4D97-AF65-F5344CB8AC3E}">
        <p14:creationId xmlns:p14="http://schemas.microsoft.com/office/powerpoint/2010/main" val="7283344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1">
      <a:dk1>
        <a:sysClr val="windowText" lastClr="000000"/>
      </a:dk1>
      <a:lt1>
        <a:sysClr val="window" lastClr="FFFFFF"/>
      </a:lt1>
      <a:dk2>
        <a:srgbClr val="242852"/>
      </a:dk2>
      <a:lt2>
        <a:srgbClr val="ACCBF9"/>
      </a:lt2>
      <a:accent1>
        <a:srgbClr val="005CB9"/>
      </a:accent1>
      <a:accent2>
        <a:srgbClr val="FD8103"/>
      </a:accent2>
      <a:accent3>
        <a:srgbClr val="005CB9"/>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HealthJoy 16:9 Template">
  <a:themeElements>
    <a:clrScheme name="HealthJoy Brand Colors">
      <a:dk1>
        <a:srgbClr val="12000A"/>
      </a:dk1>
      <a:lt1>
        <a:srgbClr val="FEFCFF"/>
      </a:lt1>
      <a:dk2>
        <a:srgbClr val="434443"/>
      </a:dk2>
      <a:lt2>
        <a:srgbClr val="F4F5F4"/>
      </a:lt2>
      <a:accent1>
        <a:srgbClr val="682BB2"/>
      </a:accent1>
      <a:accent2>
        <a:srgbClr val="3C6EF4"/>
      </a:accent2>
      <a:accent3>
        <a:srgbClr val="5DD9C1"/>
      </a:accent3>
      <a:accent4>
        <a:srgbClr val="9B66D3"/>
      </a:accent4>
      <a:accent5>
        <a:srgbClr val="4A1C7C"/>
      </a:accent5>
      <a:accent6>
        <a:srgbClr val="CAE5F0"/>
      </a:accent6>
      <a:hlink>
        <a:srgbClr val="FF6767"/>
      </a:hlink>
      <a:folHlink>
        <a:srgbClr val="FEA8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C2B308E344E246B55E4FCE0ABCED79" ma:contentTypeVersion="6" ma:contentTypeDescription="Create a new document." ma:contentTypeScope="" ma:versionID="f892f54b3a79d625ac56c615d8c2bbaa">
  <xsd:schema xmlns:xsd="http://www.w3.org/2001/XMLSchema" xmlns:xs="http://www.w3.org/2001/XMLSchema" xmlns:p="http://schemas.microsoft.com/office/2006/metadata/properties" xmlns:ns2="a188b4f9-812e-4a4f-8c32-2a491b91d90e" targetNamespace="http://schemas.microsoft.com/office/2006/metadata/properties" ma:root="true" ma:fieldsID="2f1b417b315cfdbcf47c11928345eabf" ns2:_="">
    <xsd:import namespace="a188b4f9-812e-4a4f-8c32-2a491b91d9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8b4f9-812e-4a4f-8c32-2a491b91d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6ADECB-5020-4152-A633-490C2108DB29}">
  <ds:schemaRefs>
    <ds:schemaRef ds:uri="http://schemas.microsoft.com/sharepoint/v3/contenttype/forms"/>
  </ds:schemaRefs>
</ds:datastoreItem>
</file>

<file path=customXml/itemProps2.xml><?xml version="1.0" encoding="utf-8"?>
<ds:datastoreItem xmlns:ds="http://schemas.openxmlformats.org/officeDocument/2006/customXml" ds:itemID="{D8E91F7A-4BAD-4543-A66D-533FCC375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8b4f9-812e-4a4f-8c32-2a491b91d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30EF5-1C03-4AFC-BB8A-F32EB6C55B24}">
  <ds:schemaRefs>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a188b4f9-812e-4a4f-8c32-2a491b91d90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13755</TotalTime>
  <Words>5018</Words>
  <Application>Microsoft Office PowerPoint</Application>
  <PresentationFormat>On-screen Show (4:3)</PresentationFormat>
  <Paragraphs>825</Paragraphs>
  <Slides>48</Slides>
  <Notes>41</Notes>
  <HiddenSlides>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48</vt:i4>
      </vt:variant>
    </vt:vector>
  </HeadingPairs>
  <TitlesOfParts>
    <vt:vector size="65" baseType="lpstr">
      <vt:lpstr>Arial</vt:lpstr>
      <vt:lpstr>Arial Nova Cond</vt:lpstr>
      <vt:lpstr>Avenir Next LT Pro</vt:lpstr>
      <vt:lpstr>Calibri</vt:lpstr>
      <vt:lpstr>Cambria</vt:lpstr>
      <vt:lpstr>Poppins</vt:lpstr>
      <vt:lpstr>Proxima Nova</vt:lpstr>
      <vt:lpstr>Rubik Medium</vt:lpstr>
      <vt:lpstr>Source Sans Pro</vt:lpstr>
      <vt:lpstr>Times</vt:lpstr>
      <vt:lpstr>Times New Roman</vt:lpstr>
      <vt:lpstr>TradeGothic LT Light</vt:lpstr>
      <vt:lpstr>Tw Cen MT</vt:lpstr>
      <vt:lpstr>Wingdings</vt:lpstr>
      <vt:lpstr>Wingdings 2</vt:lpstr>
      <vt:lpstr>Median</vt:lpstr>
      <vt:lpstr>HealthJoy 16:9 Template</vt:lpstr>
      <vt:lpstr>PowerPoint Presentation</vt:lpstr>
      <vt:lpstr>What is Open Enrollment?</vt:lpstr>
      <vt:lpstr>Overview</vt:lpstr>
      <vt:lpstr>Key Benefit Points for 2025</vt:lpstr>
      <vt:lpstr>PowerPoint Presentation</vt:lpstr>
      <vt:lpstr>Luminare Health – Highmark Network</vt:lpstr>
      <vt:lpstr>Medical – PPO Premium Plan</vt:lpstr>
      <vt:lpstr>Medical – HDHP Premium Plan</vt:lpstr>
      <vt:lpstr>HDHP Basic Plan  Imagine Health &amp; ELAP</vt:lpstr>
      <vt:lpstr>Medical – HDHP Basic Plan</vt:lpstr>
      <vt:lpstr>Member Support</vt:lpstr>
      <vt:lpstr>HDHP Basic Plan  Imagine Health &amp; ELAP</vt:lpstr>
      <vt:lpstr>Sample EOB</vt:lpstr>
      <vt:lpstr>Employee Contributions</vt:lpstr>
      <vt:lpstr>Prescription Safety Glasses Information</vt:lpstr>
      <vt:lpstr>Prescription Safety Glasses Information</vt:lpstr>
      <vt:lpstr>PowerPoint Presentation</vt:lpstr>
      <vt:lpstr>Luminare Health Member Services</vt:lpstr>
      <vt:lpstr>Luminare Health Online Portal</vt:lpstr>
      <vt:lpstr>Luminare Health App</vt:lpstr>
      <vt:lpstr>PowerPoint Presentation</vt:lpstr>
      <vt:lpstr>Health Savings Account (HSA)</vt:lpstr>
      <vt:lpstr>Using the HSA for Medical</vt:lpstr>
      <vt:lpstr>Using the HSA for Rx</vt:lpstr>
      <vt:lpstr>Illustrative Cost Comparison:  Low Utilizer</vt:lpstr>
      <vt:lpstr>Illustrative Cost Comparison:  High Utilizer</vt:lpstr>
      <vt:lpstr>PowerPoint Presentation</vt:lpstr>
      <vt:lpstr>RxBenefits</vt:lpstr>
      <vt:lpstr>SaveOnSP</vt:lpstr>
      <vt:lpstr>PowerPoint Presentation</vt:lpstr>
      <vt:lpstr>(NEW!) Dental Plan</vt:lpstr>
      <vt:lpstr>Vision Plan</vt:lpstr>
      <vt:lpstr>Flexible Spending Account</vt:lpstr>
      <vt:lpstr>HSA vs FSA</vt:lpstr>
      <vt:lpstr>HealthJoy</vt:lpstr>
      <vt:lpstr>Regenexx® is a covered benefit</vt:lpstr>
      <vt:lpstr>Life Insurance</vt:lpstr>
      <vt:lpstr>Disability Insurance</vt:lpstr>
      <vt:lpstr>Voluntary Benefits</vt:lpstr>
      <vt:lpstr>Genomic Life</vt:lpstr>
      <vt:lpstr>Genomic Life</vt:lpstr>
      <vt:lpstr>Wishbone Pet Insurance</vt:lpstr>
      <vt:lpstr>Medicare Support </vt:lpstr>
      <vt:lpstr>Employee Assistance Program </vt:lpstr>
      <vt:lpstr>PowerPoint Presentation</vt:lpstr>
      <vt:lpstr>PowerPoint Presentation</vt:lpstr>
      <vt:lpstr>PowerPoint Presentation</vt:lpstr>
      <vt:lpstr>401(k)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ROUX 2022 OE PPT PRESENTATION.pptx</dc:title>
  <dc:creator>arjola.pando</dc:creator>
  <cp:lastModifiedBy>Nolan, Shannon (MMA)</cp:lastModifiedBy>
  <cp:revision>24</cp:revision>
  <cp:lastPrinted>2018-06-04T20:39:47Z</cp:lastPrinted>
  <dcterms:created xsi:type="dcterms:W3CDTF">2010-03-11T16:30:48Z</dcterms:created>
  <dcterms:modified xsi:type="dcterms:W3CDTF">2025-06-25T20:07:33Z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0x01010049C2B308E344E246B55E4FCE0ABCED79</vt:lpwstr>
  </property>
  <property fmtid="{D5CDD505-2E9C-101B-9397-08002B2CF9AE}" pid="3" name="Order">
    <vt:r8>15100</vt:r8>
  </property>
  <property fmtid="{D5CDD505-2E9C-101B-9397-08002B2CF9AE}" pid="4" name="gcPolicyType">
    <vt:lpwstr/>
  </property>
  <property fmtid="{D5CDD505-2E9C-101B-9397-08002B2CF9AE}" pid="5" name="gcDocumentType">
    <vt:lpwstr/>
  </property>
  <property fmtid="{D5CDD505-2E9C-101B-9397-08002B2CF9AE}" pid="6" name="gcClientStatus">
    <vt:lpwstr>1;#Active|62543b02-0687-422b-9cb8-46cf4db404cd</vt:lpwstr>
  </property>
  <property fmtid="{D5CDD505-2E9C-101B-9397-08002B2CF9AE}" pid="7" name="_dlc_DocIdItemGuid">
    <vt:lpwstr>30d5ff78-3d85-405f-a439-eaac3dbb6244</vt:lpwstr>
  </property>
  <property fmtid="{D5CDD505-2E9C-101B-9397-08002B2CF9AE}" pid="8" name="MSIP_Label_38f1469a-2c2a-4aee-b92b-090d4c5468ff_Enabled">
    <vt:lpwstr>true</vt:lpwstr>
  </property>
  <property fmtid="{D5CDD505-2E9C-101B-9397-08002B2CF9AE}" pid="9" name="MSIP_Label_38f1469a-2c2a-4aee-b92b-090d4c5468ff_SetDate">
    <vt:lpwstr>2025-06-12T17:18:00Z</vt:lpwstr>
  </property>
  <property fmtid="{D5CDD505-2E9C-101B-9397-08002B2CF9AE}" pid="10" name="MSIP_Label_38f1469a-2c2a-4aee-b92b-090d4c5468ff_Method">
    <vt:lpwstr>Standard</vt:lpwstr>
  </property>
  <property fmtid="{D5CDD505-2E9C-101B-9397-08002B2CF9AE}" pid="11" name="MSIP_Label_38f1469a-2c2a-4aee-b92b-090d4c5468ff_Name">
    <vt:lpwstr>Confidential - Unmarked</vt:lpwstr>
  </property>
  <property fmtid="{D5CDD505-2E9C-101B-9397-08002B2CF9AE}" pid="12" name="MSIP_Label_38f1469a-2c2a-4aee-b92b-090d4c5468ff_SiteId">
    <vt:lpwstr>2a6e6092-73e4-4752-b1a5-477a17f5056d</vt:lpwstr>
  </property>
  <property fmtid="{D5CDD505-2E9C-101B-9397-08002B2CF9AE}" pid="13" name="MSIP_Label_38f1469a-2c2a-4aee-b92b-090d4c5468ff_ActionId">
    <vt:lpwstr>dda5acbe-975c-435e-9251-2e09dd685b7e</vt:lpwstr>
  </property>
  <property fmtid="{D5CDD505-2E9C-101B-9397-08002B2CF9AE}" pid="14" name="MSIP_Label_38f1469a-2c2a-4aee-b92b-090d4c5468ff_ContentBits">
    <vt:lpwstr>0</vt:lpwstr>
  </property>
  <property fmtid="{D5CDD505-2E9C-101B-9397-08002B2CF9AE}" pid="15" name="MSIP_Label_38f1469a-2c2a-4aee-b92b-090d4c5468ff_Tag">
    <vt:lpwstr>10, 3, 0, 1</vt:lpwstr>
  </property>
</Properties>
</file>