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  <p:sldId id="258" r:id="rId7"/>
    <p:sldId id="259" r:id="rId8"/>
    <p:sldId id="261" r:id="rId9"/>
    <p:sldId id="260" r:id="rId10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DA4552-FB95-4A67-83EF-B0D5C898B419}" v="64" dt="2025-04-28T15:05:01.6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46" d="100"/>
          <a:sy n="46" d="100"/>
        </p:scale>
        <p:origin x="19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ams, Victoria (MMA)" userId="ff214ba3-4840-4388-9dbe-2cbaa2a79559" providerId="ADAL" clId="{3CDA4552-FB95-4A67-83EF-B0D5C898B419}"/>
    <pc:docChg chg="undo custSel addSld modSld">
      <pc:chgData name="Adams, Victoria (MMA)" userId="ff214ba3-4840-4388-9dbe-2cbaa2a79559" providerId="ADAL" clId="{3CDA4552-FB95-4A67-83EF-B0D5C898B419}" dt="2025-04-28T15:05:01.642" v="1339"/>
      <pc:docMkLst>
        <pc:docMk/>
      </pc:docMkLst>
      <pc:sldChg chg="addSp delSp modSp mod">
        <pc:chgData name="Adams, Victoria (MMA)" userId="ff214ba3-4840-4388-9dbe-2cbaa2a79559" providerId="ADAL" clId="{3CDA4552-FB95-4A67-83EF-B0D5C898B419}" dt="2025-04-25T18:54:04.618" v="1322" actId="14100"/>
        <pc:sldMkLst>
          <pc:docMk/>
          <pc:sldMk cId="3186423490" sldId="256"/>
        </pc:sldMkLst>
        <pc:spChg chg="add mod">
          <ac:chgData name="Adams, Victoria (MMA)" userId="ff214ba3-4840-4388-9dbe-2cbaa2a79559" providerId="ADAL" clId="{3CDA4552-FB95-4A67-83EF-B0D5C898B419}" dt="2025-04-25T18:54:04.618" v="1322" actId="14100"/>
          <ac:spMkLst>
            <pc:docMk/>
            <pc:sldMk cId="3186423490" sldId="256"/>
            <ac:spMk id="7" creationId="{5890A0E7-A424-E363-1372-5365FBBC4809}"/>
          </ac:spMkLst>
        </pc:spChg>
        <pc:graphicFrameChg chg="mod modGraphic">
          <ac:chgData name="Adams, Victoria (MMA)" userId="ff214ba3-4840-4388-9dbe-2cbaa2a79559" providerId="ADAL" clId="{3CDA4552-FB95-4A67-83EF-B0D5C898B419}" dt="2025-04-25T18:52:29.403" v="1292" actId="1076"/>
          <ac:graphicFrameMkLst>
            <pc:docMk/>
            <pc:sldMk cId="3186423490" sldId="256"/>
            <ac:graphicFrameMk id="4" creationId="{AD921B8F-341B-D45B-716A-9CBC55B0B992}"/>
          </ac:graphicFrameMkLst>
        </pc:graphicFrameChg>
        <pc:picChg chg="mod">
          <ac:chgData name="Adams, Victoria (MMA)" userId="ff214ba3-4840-4388-9dbe-2cbaa2a79559" providerId="ADAL" clId="{3CDA4552-FB95-4A67-83EF-B0D5C898B419}" dt="2025-04-25T18:15:25.529" v="1070" actId="1076"/>
          <ac:picMkLst>
            <pc:docMk/>
            <pc:sldMk cId="3186423490" sldId="256"/>
            <ac:picMk id="6" creationId="{D7EFA695-AFF3-803D-8221-204C433C3218}"/>
          </ac:picMkLst>
        </pc:picChg>
      </pc:sldChg>
      <pc:sldChg chg="addSp delSp modSp mod">
        <pc:chgData name="Adams, Victoria (MMA)" userId="ff214ba3-4840-4388-9dbe-2cbaa2a79559" providerId="ADAL" clId="{3CDA4552-FB95-4A67-83EF-B0D5C898B419}" dt="2025-04-25T18:54:08.550" v="1324"/>
        <pc:sldMkLst>
          <pc:docMk/>
          <pc:sldMk cId="1983007349" sldId="257"/>
        </pc:sldMkLst>
        <pc:spChg chg="add mod">
          <ac:chgData name="Adams, Victoria (MMA)" userId="ff214ba3-4840-4388-9dbe-2cbaa2a79559" providerId="ADAL" clId="{3CDA4552-FB95-4A67-83EF-B0D5C898B419}" dt="2025-04-25T18:54:08.550" v="1324"/>
          <ac:spMkLst>
            <pc:docMk/>
            <pc:sldMk cId="1983007349" sldId="257"/>
            <ac:spMk id="6" creationId="{23FD0558-6E62-4A1A-7657-2C7ECADAD4A4}"/>
          </ac:spMkLst>
        </pc:spChg>
        <pc:graphicFrameChg chg="mod modGraphic">
          <ac:chgData name="Adams, Victoria (MMA)" userId="ff214ba3-4840-4388-9dbe-2cbaa2a79559" providerId="ADAL" clId="{3CDA4552-FB95-4A67-83EF-B0D5C898B419}" dt="2025-04-25T18:52:49.925" v="1298" actId="14100"/>
          <ac:graphicFrameMkLst>
            <pc:docMk/>
            <pc:sldMk cId="1983007349" sldId="257"/>
            <ac:graphicFrameMk id="4" creationId="{72E5C0E8-4F5B-CCCF-8191-8FD31543F77C}"/>
          </ac:graphicFrameMkLst>
        </pc:graphicFrameChg>
        <pc:picChg chg="add mod">
          <ac:chgData name="Adams, Victoria (MMA)" userId="ff214ba3-4840-4388-9dbe-2cbaa2a79559" providerId="ADAL" clId="{3CDA4552-FB95-4A67-83EF-B0D5C898B419}" dt="2025-04-25T18:15:35.062" v="1072"/>
          <ac:picMkLst>
            <pc:docMk/>
            <pc:sldMk cId="1983007349" sldId="257"/>
            <ac:picMk id="3" creationId="{F6673AAD-888F-667A-DDAB-C216E7885AA8}"/>
          </ac:picMkLst>
        </pc:picChg>
      </pc:sldChg>
      <pc:sldChg chg="addSp delSp modSp mod">
        <pc:chgData name="Adams, Victoria (MMA)" userId="ff214ba3-4840-4388-9dbe-2cbaa2a79559" providerId="ADAL" clId="{3CDA4552-FB95-4A67-83EF-B0D5C898B419}" dt="2025-04-25T18:54:11.740" v="1326"/>
        <pc:sldMkLst>
          <pc:docMk/>
          <pc:sldMk cId="1699127520" sldId="258"/>
        </pc:sldMkLst>
        <pc:spChg chg="add mod">
          <ac:chgData name="Adams, Victoria (MMA)" userId="ff214ba3-4840-4388-9dbe-2cbaa2a79559" providerId="ADAL" clId="{3CDA4552-FB95-4A67-83EF-B0D5C898B419}" dt="2025-04-25T18:54:11.740" v="1326"/>
          <ac:spMkLst>
            <pc:docMk/>
            <pc:sldMk cId="1699127520" sldId="258"/>
            <ac:spMk id="6" creationId="{4EB71EC3-048A-9972-1588-DA4C4211968F}"/>
          </ac:spMkLst>
        </pc:spChg>
        <pc:graphicFrameChg chg="mod modGraphic">
          <ac:chgData name="Adams, Victoria (MMA)" userId="ff214ba3-4840-4388-9dbe-2cbaa2a79559" providerId="ADAL" clId="{3CDA4552-FB95-4A67-83EF-B0D5C898B419}" dt="2025-04-25T18:53:02.308" v="1302" actId="14100"/>
          <ac:graphicFrameMkLst>
            <pc:docMk/>
            <pc:sldMk cId="1699127520" sldId="258"/>
            <ac:graphicFrameMk id="4" creationId="{D4CED520-1004-B60E-5C30-F61A791B74AB}"/>
          </ac:graphicFrameMkLst>
        </pc:graphicFrameChg>
        <pc:picChg chg="add mod">
          <ac:chgData name="Adams, Victoria (MMA)" userId="ff214ba3-4840-4388-9dbe-2cbaa2a79559" providerId="ADAL" clId="{3CDA4552-FB95-4A67-83EF-B0D5C898B419}" dt="2025-04-25T18:15:38.626" v="1074"/>
          <ac:picMkLst>
            <pc:docMk/>
            <pc:sldMk cId="1699127520" sldId="258"/>
            <ac:picMk id="3" creationId="{527C6C83-C849-F6EA-1182-968C37FDA152}"/>
          </ac:picMkLst>
        </pc:picChg>
      </pc:sldChg>
      <pc:sldChg chg="addSp delSp modSp mod">
        <pc:chgData name="Adams, Victoria (MMA)" userId="ff214ba3-4840-4388-9dbe-2cbaa2a79559" providerId="ADAL" clId="{3CDA4552-FB95-4A67-83EF-B0D5C898B419}" dt="2025-04-28T15:05:01.642" v="1339"/>
        <pc:sldMkLst>
          <pc:docMk/>
          <pc:sldMk cId="511238516" sldId="259"/>
        </pc:sldMkLst>
        <pc:spChg chg="add mod">
          <ac:chgData name="Adams, Victoria (MMA)" userId="ff214ba3-4840-4388-9dbe-2cbaa2a79559" providerId="ADAL" clId="{3CDA4552-FB95-4A67-83EF-B0D5C898B419}" dt="2025-04-25T18:54:14.523" v="1328"/>
          <ac:spMkLst>
            <pc:docMk/>
            <pc:sldMk cId="511238516" sldId="259"/>
            <ac:spMk id="6" creationId="{977FB58A-E2D8-D28B-CE37-CE2DDC673FE4}"/>
          </ac:spMkLst>
        </pc:spChg>
        <pc:graphicFrameChg chg="mod modGraphic">
          <ac:chgData name="Adams, Victoria (MMA)" userId="ff214ba3-4840-4388-9dbe-2cbaa2a79559" providerId="ADAL" clId="{3CDA4552-FB95-4A67-83EF-B0D5C898B419}" dt="2025-04-28T15:05:01.642" v="1339"/>
          <ac:graphicFrameMkLst>
            <pc:docMk/>
            <pc:sldMk cId="511238516" sldId="259"/>
            <ac:graphicFrameMk id="4" creationId="{CFF1E450-DA11-D872-713D-62417F4C7B83}"/>
          </ac:graphicFrameMkLst>
        </pc:graphicFrameChg>
        <pc:picChg chg="add mod">
          <ac:chgData name="Adams, Victoria (MMA)" userId="ff214ba3-4840-4388-9dbe-2cbaa2a79559" providerId="ADAL" clId="{3CDA4552-FB95-4A67-83EF-B0D5C898B419}" dt="2025-04-25T18:15:44.952" v="1076"/>
          <ac:picMkLst>
            <pc:docMk/>
            <pc:sldMk cId="511238516" sldId="259"/>
            <ac:picMk id="3" creationId="{60D8CCF7-9D45-A340-F2DF-EE03DD30DF29}"/>
          </ac:picMkLst>
        </pc:picChg>
      </pc:sldChg>
      <pc:sldChg chg="addSp delSp modSp new mod">
        <pc:chgData name="Adams, Victoria (MMA)" userId="ff214ba3-4840-4388-9dbe-2cbaa2a79559" providerId="ADAL" clId="{3CDA4552-FB95-4A67-83EF-B0D5C898B419}" dt="2025-04-25T18:53:52.541" v="1320" actId="255"/>
        <pc:sldMkLst>
          <pc:docMk/>
          <pc:sldMk cId="1402072593" sldId="260"/>
        </pc:sldMkLst>
        <pc:spChg chg="add mod">
          <ac:chgData name="Adams, Victoria (MMA)" userId="ff214ba3-4840-4388-9dbe-2cbaa2a79559" providerId="ADAL" clId="{3CDA4552-FB95-4A67-83EF-B0D5C898B419}" dt="2025-04-25T18:01:07.993" v="476" actId="1076"/>
          <ac:spMkLst>
            <pc:docMk/>
            <pc:sldMk cId="1402072593" sldId="260"/>
            <ac:spMk id="4" creationId="{90D771D4-F48D-B11E-818A-CFDFCBC20B03}"/>
          </ac:spMkLst>
        </pc:spChg>
        <pc:spChg chg="add mod">
          <ac:chgData name="Adams, Victoria (MMA)" userId="ff214ba3-4840-4388-9dbe-2cbaa2a79559" providerId="ADAL" clId="{3CDA4552-FB95-4A67-83EF-B0D5C898B419}" dt="2025-04-25T18:10:30.880" v="715" actId="1076"/>
          <ac:spMkLst>
            <pc:docMk/>
            <pc:sldMk cId="1402072593" sldId="260"/>
            <ac:spMk id="14" creationId="{C7DA686B-2181-E083-7F5C-7ECCE37CCD7F}"/>
          </ac:spMkLst>
        </pc:spChg>
        <pc:spChg chg="add mod">
          <ac:chgData name="Adams, Victoria (MMA)" userId="ff214ba3-4840-4388-9dbe-2cbaa2a79559" providerId="ADAL" clId="{3CDA4552-FB95-4A67-83EF-B0D5C898B419}" dt="2025-04-25T18:11:31.240" v="767" actId="1076"/>
          <ac:spMkLst>
            <pc:docMk/>
            <pc:sldMk cId="1402072593" sldId="260"/>
            <ac:spMk id="16" creationId="{768FA98B-2416-3D0F-1512-F8B789248811}"/>
          </ac:spMkLst>
        </pc:spChg>
        <pc:graphicFrameChg chg="add mod modGraphic">
          <ac:chgData name="Adams, Victoria (MMA)" userId="ff214ba3-4840-4388-9dbe-2cbaa2a79559" providerId="ADAL" clId="{3CDA4552-FB95-4A67-83EF-B0D5C898B419}" dt="2025-04-25T18:53:45.413" v="1318" actId="403"/>
          <ac:graphicFrameMkLst>
            <pc:docMk/>
            <pc:sldMk cId="1402072593" sldId="260"/>
            <ac:graphicFrameMk id="11" creationId="{9706E64C-CE35-8B14-096A-5FE39D6D1E49}"/>
          </ac:graphicFrameMkLst>
        </pc:graphicFrameChg>
        <pc:graphicFrameChg chg="add mod modGraphic">
          <ac:chgData name="Adams, Victoria (MMA)" userId="ff214ba3-4840-4388-9dbe-2cbaa2a79559" providerId="ADAL" clId="{3CDA4552-FB95-4A67-83EF-B0D5C898B419}" dt="2025-04-25T18:53:49.214" v="1319" actId="255"/>
          <ac:graphicFrameMkLst>
            <pc:docMk/>
            <pc:sldMk cId="1402072593" sldId="260"/>
            <ac:graphicFrameMk id="15" creationId="{8E21A6E8-D7FF-B5BA-DBC7-82F4B36DC8B6}"/>
          </ac:graphicFrameMkLst>
        </pc:graphicFrameChg>
        <pc:graphicFrameChg chg="add mod modGraphic">
          <ac:chgData name="Adams, Victoria (MMA)" userId="ff214ba3-4840-4388-9dbe-2cbaa2a79559" providerId="ADAL" clId="{3CDA4552-FB95-4A67-83EF-B0D5C898B419}" dt="2025-04-25T18:53:52.541" v="1320" actId="255"/>
          <ac:graphicFrameMkLst>
            <pc:docMk/>
            <pc:sldMk cId="1402072593" sldId="260"/>
            <ac:graphicFrameMk id="17" creationId="{4FC5D91C-FF95-4122-366D-09CD097CCCEB}"/>
          </ac:graphicFrameMkLst>
        </pc:graphicFrameChg>
        <pc:picChg chg="add mod">
          <ac:chgData name="Adams, Victoria (MMA)" userId="ff214ba3-4840-4388-9dbe-2cbaa2a79559" providerId="ADAL" clId="{3CDA4552-FB95-4A67-83EF-B0D5C898B419}" dt="2025-04-25T18:09:26.916" v="661" actId="1076"/>
          <ac:picMkLst>
            <pc:docMk/>
            <pc:sldMk cId="1402072593" sldId="260"/>
            <ac:picMk id="12" creationId="{141B4678-B841-C268-7D93-8D20EEC38AEC}"/>
          </ac:picMkLst>
        </pc:picChg>
      </pc:sldChg>
      <pc:sldChg chg="addSp delSp modSp new mod">
        <pc:chgData name="Adams, Victoria (MMA)" userId="ff214ba3-4840-4388-9dbe-2cbaa2a79559" providerId="ADAL" clId="{3CDA4552-FB95-4A67-83EF-B0D5C898B419}" dt="2025-04-25T18:54:28.600" v="1338" actId="1035"/>
        <pc:sldMkLst>
          <pc:docMk/>
          <pc:sldMk cId="1904472037" sldId="261"/>
        </pc:sldMkLst>
        <pc:spChg chg="add mod">
          <ac:chgData name="Adams, Victoria (MMA)" userId="ff214ba3-4840-4388-9dbe-2cbaa2a79559" providerId="ADAL" clId="{3CDA4552-FB95-4A67-83EF-B0D5C898B419}" dt="2025-04-25T18:54:28.600" v="1338" actId="1035"/>
          <ac:spMkLst>
            <pc:docMk/>
            <pc:sldMk cId="1904472037" sldId="261"/>
            <ac:spMk id="6" creationId="{8FFA6137-8412-8F39-B5F8-58C8C9F7505B}"/>
          </ac:spMkLst>
        </pc:spChg>
        <pc:spChg chg="add mod">
          <ac:chgData name="Adams, Victoria (MMA)" userId="ff214ba3-4840-4388-9dbe-2cbaa2a79559" providerId="ADAL" clId="{3CDA4552-FB95-4A67-83EF-B0D5C898B419}" dt="2025-04-25T18:20:18.772" v="1262" actId="1035"/>
          <ac:spMkLst>
            <pc:docMk/>
            <pc:sldMk cId="1904472037" sldId="261"/>
            <ac:spMk id="7" creationId="{0ABFA315-6246-F519-5706-B2486BF2C051}"/>
          </ac:spMkLst>
        </pc:spChg>
        <pc:spChg chg="add mod">
          <ac:chgData name="Adams, Victoria (MMA)" userId="ff214ba3-4840-4388-9dbe-2cbaa2a79559" providerId="ADAL" clId="{3CDA4552-FB95-4A67-83EF-B0D5C898B419}" dt="2025-04-25T18:19:36.320" v="1242" actId="1035"/>
          <ac:spMkLst>
            <pc:docMk/>
            <pc:sldMk cId="1904472037" sldId="261"/>
            <ac:spMk id="10" creationId="{C5B73CE0-FBE3-EF18-FCE5-96FB3726CE93}"/>
          </ac:spMkLst>
        </pc:spChg>
        <pc:graphicFrameChg chg="add mod modGraphic">
          <ac:chgData name="Adams, Victoria (MMA)" userId="ff214ba3-4840-4388-9dbe-2cbaa2a79559" providerId="ADAL" clId="{3CDA4552-FB95-4A67-83EF-B0D5C898B419}" dt="2025-04-25T18:53:18.918" v="1307" actId="14100"/>
          <ac:graphicFrameMkLst>
            <pc:docMk/>
            <pc:sldMk cId="1904472037" sldId="261"/>
            <ac:graphicFrameMk id="5" creationId="{ACB5A77B-0485-FE0E-E1C6-2CBE8B4A8BDC}"/>
          </ac:graphicFrameMkLst>
        </pc:graphicFrameChg>
        <pc:graphicFrameChg chg="add mod modGraphic">
          <ac:chgData name="Adams, Victoria (MMA)" userId="ff214ba3-4840-4388-9dbe-2cbaa2a79559" providerId="ADAL" clId="{3CDA4552-FB95-4A67-83EF-B0D5C898B419}" dt="2025-04-25T18:54:23.468" v="1332" actId="1035"/>
          <ac:graphicFrameMkLst>
            <pc:docMk/>
            <pc:sldMk cId="1904472037" sldId="261"/>
            <ac:graphicFrameMk id="9" creationId="{5E419CB8-B9A8-6A1F-BBA7-22CADD87217B}"/>
          </ac:graphicFrameMkLst>
        </pc:graphicFrameChg>
        <pc:picChg chg="add mod">
          <ac:chgData name="Adams, Victoria (MMA)" userId="ff214ba3-4840-4388-9dbe-2cbaa2a79559" providerId="ADAL" clId="{3CDA4552-FB95-4A67-83EF-B0D5C898B419}" dt="2025-04-25T18:20:52.950" v="1277" actId="1076"/>
          <ac:picMkLst>
            <pc:docMk/>
            <pc:sldMk cId="1904472037" sldId="261"/>
            <ac:picMk id="8" creationId="{5B7C5BED-C946-AE47-A3CF-C9990EAA57AD}"/>
          </ac:picMkLst>
        </pc:picChg>
        <pc:picChg chg="add mod">
          <ac:chgData name="Adams, Victoria (MMA)" userId="ff214ba3-4840-4388-9dbe-2cbaa2a79559" providerId="ADAL" clId="{3CDA4552-FB95-4A67-83EF-B0D5C898B419}" dt="2025-04-25T18:20:59.966" v="1279" actId="1076"/>
          <ac:picMkLst>
            <pc:docMk/>
            <pc:sldMk cId="1904472037" sldId="261"/>
            <ac:picMk id="17" creationId="{465E712A-8EC3-0155-62BE-AABF082F4A6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EEDA-C565-4718-8F65-69D006DF09AE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B9BF-7567-4238-93F1-4B5AAE41D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015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EEDA-C565-4718-8F65-69D006DF09AE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B9BF-7567-4238-93F1-4B5AAE41D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35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EEDA-C565-4718-8F65-69D006DF09AE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B9BF-7567-4238-93F1-4B5AAE41D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94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EEDA-C565-4718-8F65-69D006DF09AE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B9BF-7567-4238-93F1-4B5AAE41D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820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EEDA-C565-4718-8F65-69D006DF09AE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B9BF-7567-4238-93F1-4B5AAE41D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0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EEDA-C565-4718-8F65-69D006DF09AE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B9BF-7567-4238-93F1-4B5AAE41D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655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EEDA-C565-4718-8F65-69D006DF09AE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B9BF-7567-4238-93F1-4B5AAE41D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93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EEDA-C565-4718-8F65-69D006DF09AE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B9BF-7567-4238-93F1-4B5AAE41D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176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EEDA-C565-4718-8F65-69D006DF09AE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B9BF-7567-4238-93F1-4B5AAE41D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7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EEDA-C565-4718-8F65-69D006DF09AE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B9BF-7567-4238-93F1-4B5AAE41D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37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2EEDA-C565-4718-8F65-69D006DF09AE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B9BF-7567-4238-93F1-4B5AAE41D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13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12EEDA-C565-4718-8F65-69D006DF09AE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81B9BF-7567-4238-93F1-4B5AAE41D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11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D921B8F-341B-D45B-716A-9CBC55B0B9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65211"/>
              </p:ext>
            </p:extLst>
          </p:nvPr>
        </p:nvGraphicFramePr>
        <p:xfrm>
          <a:off x="671598" y="1416247"/>
          <a:ext cx="6429203" cy="781913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43068">
                  <a:extLst>
                    <a:ext uri="{9D8B030D-6E8A-4147-A177-3AD203B41FA5}">
                      <a16:colId xmlns:a16="http://schemas.microsoft.com/office/drawing/2014/main" val="992929072"/>
                    </a:ext>
                  </a:extLst>
                </a:gridCol>
                <a:gridCol w="2340889">
                  <a:extLst>
                    <a:ext uri="{9D8B030D-6E8A-4147-A177-3AD203B41FA5}">
                      <a16:colId xmlns:a16="http://schemas.microsoft.com/office/drawing/2014/main" val="1769427983"/>
                    </a:ext>
                  </a:extLst>
                </a:gridCol>
                <a:gridCol w="1945246">
                  <a:extLst>
                    <a:ext uri="{9D8B030D-6E8A-4147-A177-3AD203B41FA5}">
                      <a16:colId xmlns:a16="http://schemas.microsoft.com/office/drawing/2014/main" val="1390778725"/>
                    </a:ext>
                  </a:extLst>
                </a:gridCol>
              </a:tblGrid>
              <a:tr h="289713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Medical Plan Design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In-Network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Out-of-Network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337251"/>
                  </a:ext>
                </a:extLst>
              </a:tr>
              <a:tr h="430991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Deductible</a:t>
                      </a:r>
                    </a:p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(Individual / Family)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$8,000 / $16,000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-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537261"/>
                  </a:ext>
                </a:extLst>
              </a:tr>
              <a:tr h="609640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Calendar Year Out-of-Pocket Maximum </a:t>
                      </a:r>
                    </a:p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(Individual / Family)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$8,300 / $16,600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-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956340"/>
                  </a:ext>
                </a:extLst>
              </a:tr>
              <a:tr h="252342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Preventive Care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 charge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67864"/>
                  </a:ext>
                </a:extLst>
              </a:tr>
              <a:tr h="430991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Physicians Office Visits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655646"/>
                  </a:ext>
                </a:extLst>
              </a:tr>
              <a:tr h="430991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Teladoc Virtual Care Visit (General Medical)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038197"/>
                  </a:ext>
                </a:extLst>
              </a:tr>
              <a:tr h="430991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Specialist Office Visits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328297"/>
                  </a:ext>
                </a:extLst>
              </a:tr>
              <a:tr h="430991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Urgent Care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933242"/>
                  </a:ext>
                </a:extLst>
              </a:tr>
              <a:tr h="430991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Emergency Room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523318"/>
                  </a:ext>
                </a:extLst>
              </a:tr>
              <a:tr h="430991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Emergency Transportation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129593"/>
                  </a:ext>
                </a:extLst>
              </a:tr>
              <a:tr h="430991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Inpatient Hospitalization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428521"/>
                  </a:ext>
                </a:extLst>
              </a:tr>
              <a:tr h="430991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Outpatient Hospitalization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124308"/>
                  </a:ext>
                </a:extLst>
              </a:tr>
              <a:tr h="342991">
                <a:tc gridSpan="3">
                  <a:txBody>
                    <a:bodyPr/>
                    <a:lstStyle/>
                    <a:p>
                      <a:pPr algn="l"/>
                      <a:r>
                        <a:rPr lang="en-US" sz="1200" b="1" u="none" dirty="0">
                          <a:latin typeface="+mn-lt"/>
                          <a:ea typeface="Verdana" panose="020B0604030504040204" pitchFamily="34" charset="0"/>
                        </a:rPr>
                        <a:t>Prescription Drug Plan Design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093985"/>
                  </a:ext>
                </a:extLst>
              </a:tr>
              <a:tr h="733726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Preferred Generic Drugs (Tier Low-Cost Generic/ Tier 1 Generic)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$3 retail, $3 mail-order / $10 retail, $20 mail-order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787483"/>
                  </a:ext>
                </a:extLst>
              </a:tr>
              <a:tr h="252342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Preferred Brand Drugs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$45 retail, $90 mail-order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723150"/>
                  </a:ext>
                </a:extLst>
              </a:tr>
              <a:tr h="430991"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Non-Preferred Generic/Brand Drugs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$70 retail, $140 mail-order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631380"/>
                  </a:ext>
                </a:extLst>
              </a:tr>
              <a:tr h="90000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Specialty Drugs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30% coinsurance (Preferred) to a max of $300, 50% coinsurance (Non-Preferred) to a max of $500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727241"/>
                  </a:ext>
                </a:extLst>
              </a:tr>
            </a:tbl>
          </a:graphicData>
        </a:graphic>
      </p:graphicFrame>
      <p:sp>
        <p:nvSpPr>
          <p:cNvPr id="5" name="object 3">
            <a:extLst>
              <a:ext uri="{FF2B5EF4-FFF2-40B4-BE49-F238E27FC236}">
                <a16:creationId xmlns:a16="http://schemas.microsoft.com/office/drawing/2014/main" id="{B3DFB58F-3D14-6CCB-74F3-5B082A3EB922}"/>
              </a:ext>
            </a:extLst>
          </p:cNvPr>
          <p:cNvSpPr txBox="1">
            <a:spLocks/>
          </p:cNvSpPr>
          <p:nvPr/>
        </p:nvSpPr>
        <p:spPr>
          <a:xfrm>
            <a:off x="-2019733" y="1071717"/>
            <a:ext cx="8889635" cy="315279"/>
          </a:xfrm>
          <a:prstGeom prst="rect">
            <a:avLst/>
          </a:prstGeom>
        </p:spPr>
        <p:txBody>
          <a:bodyPr vert="horz" wrap="square" lIns="0" tIns="10478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755583">
              <a:lnSpc>
                <a:spcPct val="100000"/>
              </a:lnSpc>
              <a:spcBef>
                <a:spcPts val="83"/>
              </a:spcBef>
            </a:pPr>
            <a:r>
              <a:rPr lang="en-US" sz="1980" b="1" spc="-144" dirty="0"/>
              <a:t>HDHP </a:t>
            </a:r>
            <a:r>
              <a:rPr lang="en-US" sz="1980" b="1" spc="-268" dirty="0"/>
              <a:t> </a:t>
            </a:r>
            <a:r>
              <a:rPr lang="en-US" sz="1980" b="1" spc="-8" dirty="0"/>
              <a:t>$8,000/$16,000</a:t>
            </a:r>
          </a:p>
        </p:txBody>
      </p:sp>
      <p:pic>
        <p:nvPicPr>
          <p:cNvPr id="6" name="Picture 2" descr="Highmark Blue Shield - Harrisburg Regional Chamber &amp; CREDC">
            <a:extLst>
              <a:ext uri="{FF2B5EF4-FFF2-40B4-BE49-F238E27FC236}">
                <a16:creationId xmlns:a16="http://schemas.microsoft.com/office/drawing/2014/main" id="{D7EFA695-AFF3-803D-8221-204C433C32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684" y="438311"/>
            <a:ext cx="1483028" cy="20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90A0E7-A424-E363-1372-5365FBBC4809}"/>
              </a:ext>
            </a:extLst>
          </p:cNvPr>
          <p:cNvSpPr txBox="1"/>
          <p:nvPr/>
        </p:nvSpPr>
        <p:spPr>
          <a:xfrm>
            <a:off x="671598" y="9284569"/>
            <a:ext cx="6429203" cy="625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5" dirty="0"/>
              <a:t>This plan will now be offered alongside a Health Savings Account (HSA). Modern will match contributions up to $250 for employee only coverage and up to $500 for family coverage into the HSA.</a:t>
            </a:r>
          </a:p>
        </p:txBody>
      </p:sp>
    </p:spTree>
    <p:extLst>
      <p:ext uri="{BB962C8B-B14F-4D97-AF65-F5344CB8AC3E}">
        <p14:creationId xmlns:p14="http://schemas.microsoft.com/office/powerpoint/2010/main" val="3186423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0B61A-37C9-E10B-14C7-E5781EFD0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2E5C0E8-4F5B-CCCF-8191-8FD31543F7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49983"/>
              </p:ext>
            </p:extLst>
          </p:nvPr>
        </p:nvGraphicFramePr>
        <p:xfrm>
          <a:off x="678873" y="1450554"/>
          <a:ext cx="6428509" cy="773857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42837">
                  <a:extLst>
                    <a:ext uri="{9D8B030D-6E8A-4147-A177-3AD203B41FA5}">
                      <a16:colId xmlns:a16="http://schemas.microsoft.com/office/drawing/2014/main" val="992929072"/>
                    </a:ext>
                  </a:extLst>
                </a:gridCol>
                <a:gridCol w="2340637">
                  <a:extLst>
                    <a:ext uri="{9D8B030D-6E8A-4147-A177-3AD203B41FA5}">
                      <a16:colId xmlns:a16="http://schemas.microsoft.com/office/drawing/2014/main" val="1769427983"/>
                    </a:ext>
                  </a:extLst>
                </a:gridCol>
                <a:gridCol w="1945035">
                  <a:extLst>
                    <a:ext uri="{9D8B030D-6E8A-4147-A177-3AD203B41FA5}">
                      <a16:colId xmlns:a16="http://schemas.microsoft.com/office/drawing/2014/main" val="1390778725"/>
                    </a:ext>
                  </a:extLst>
                </a:gridCol>
              </a:tblGrid>
              <a:tr h="265199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Medical Plan Design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In-Network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Out-of-Network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337251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Deductible</a:t>
                      </a:r>
                    </a:p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(Individual / Family)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$6,000 / $12,000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-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537261"/>
                  </a:ext>
                </a:extLst>
              </a:tr>
              <a:tr h="595967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Calendar Year Out-of-Pocket Maximum </a:t>
                      </a:r>
                    </a:p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(Individual / Family)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$6,500 / $17,000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-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956340"/>
                  </a:ext>
                </a:extLst>
              </a:tr>
              <a:tr h="246682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Preventive Care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 charge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67864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Physicians Office Visits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655646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Teladoc Virtual Care Visit (General Medical)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038197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Specialist Office Visits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328297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Urgent Care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933242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Emergency Room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523318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Emergency Transportation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129593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Inpatient Hospitalization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428521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Outpatient Hospitalization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124308"/>
                  </a:ext>
                </a:extLst>
              </a:tr>
              <a:tr h="313970">
                <a:tc gridSpan="3">
                  <a:txBody>
                    <a:bodyPr/>
                    <a:lstStyle/>
                    <a:p>
                      <a:pPr algn="l"/>
                      <a:r>
                        <a:rPr lang="en-US" sz="1200" b="1" u="none" dirty="0">
                          <a:latin typeface="+mn-lt"/>
                          <a:ea typeface="Verdana" panose="020B0604030504040204" pitchFamily="34" charset="0"/>
                        </a:rPr>
                        <a:t>Prescription Drug Plan Design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093985"/>
                  </a:ext>
                </a:extLst>
              </a:tr>
              <a:tr h="721590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Preferred Generic Drugs (Tier Low-Cost Generic/ Tier 1 Generic)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$3 retail, $3 mail-order / $10 retail, $20 mail-order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787483"/>
                  </a:ext>
                </a:extLst>
              </a:tr>
              <a:tr h="246682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Preferred Brand Drugs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$45 retail, $90 mail-order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723150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Non-Preferred Generic/Brand Drugs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$70 retail, $140 mail-order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631380"/>
                  </a:ext>
                </a:extLst>
              </a:tr>
              <a:tr h="885122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Specialty Drugs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30% coinsurance (Preferred) to a max of $300, 50% coinsurance (Non-Preferred) to a max of $500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727241"/>
                  </a:ext>
                </a:extLst>
              </a:tr>
            </a:tbl>
          </a:graphicData>
        </a:graphic>
      </p:graphicFrame>
      <p:sp>
        <p:nvSpPr>
          <p:cNvPr id="5" name="object 3">
            <a:extLst>
              <a:ext uri="{FF2B5EF4-FFF2-40B4-BE49-F238E27FC236}">
                <a16:creationId xmlns:a16="http://schemas.microsoft.com/office/drawing/2014/main" id="{6C0D835E-D4B7-DE10-FFE4-FD67D95F940A}"/>
              </a:ext>
            </a:extLst>
          </p:cNvPr>
          <p:cNvSpPr txBox="1">
            <a:spLocks/>
          </p:cNvSpPr>
          <p:nvPr/>
        </p:nvSpPr>
        <p:spPr>
          <a:xfrm>
            <a:off x="-2019733" y="1071717"/>
            <a:ext cx="8889635" cy="315279"/>
          </a:xfrm>
          <a:prstGeom prst="rect">
            <a:avLst/>
          </a:prstGeom>
        </p:spPr>
        <p:txBody>
          <a:bodyPr vert="horz" wrap="square" lIns="0" tIns="10478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755583">
              <a:lnSpc>
                <a:spcPct val="100000"/>
              </a:lnSpc>
              <a:spcBef>
                <a:spcPts val="83"/>
              </a:spcBef>
            </a:pPr>
            <a:r>
              <a:rPr lang="en-US" sz="1980" b="1" spc="-144" dirty="0"/>
              <a:t>HDHP </a:t>
            </a:r>
            <a:r>
              <a:rPr lang="en-US" sz="1980" b="1" spc="-268" dirty="0"/>
              <a:t> </a:t>
            </a:r>
            <a:r>
              <a:rPr lang="en-US" sz="1980" b="1" spc="-8" dirty="0"/>
              <a:t>$6,000/$12,000</a:t>
            </a:r>
          </a:p>
        </p:txBody>
      </p:sp>
      <p:pic>
        <p:nvPicPr>
          <p:cNvPr id="3" name="Picture 2" descr="Highmark Blue Shield - Harrisburg Regional Chamber &amp; CREDC">
            <a:extLst>
              <a:ext uri="{FF2B5EF4-FFF2-40B4-BE49-F238E27FC236}">
                <a16:creationId xmlns:a16="http://schemas.microsoft.com/office/drawing/2014/main" id="{F6673AAD-888F-667A-DDAB-C216E7885A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684" y="438311"/>
            <a:ext cx="1483028" cy="20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FD0558-6E62-4A1A-7657-2C7ECADAD4A4}"/>
              </a:ext>
            </a:extLst>
          </p:cNvPr>
          <p:cNvSpPr txBox="1"/>
          <p:nvPr/>
        </p:nvSpPr>
        <p:spPr>
          <a:xfrm>
            <a:off x="671598" y="9284569"/>
            <a:ext cx="6429203" cy="625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5" dirty="0"/>
              <a:t>This plan will now be offered alongside a Health Savings Account (HSA). Modern will match contributions up to $250 for employee only coverage and up to $500 for family coverage into the HSA.</a:t>
            </a:r>
          </a:p>
        </p:txBody>
      </p:sp>
    </p:spTree>
    <p:extLst>
      <p:ext uri="{BB962C8B-B14F-4D97-AF65-F5344CB8AC3E}">
        <p14:creationId xmlns:p14="http://schemas.microsoft.com/office/powerpoint/2010/main" val="1983007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DF17A-C70F-862A-EA94-7440E8707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4CED520-1004-B60E-5C30-F61A791B74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756204"/>
              </p:ext>
            </p:extLst>
          </p:nvPr>
        </p:nvGraphicFramePr>
        <p:xfrm>
          <a:off x="692727" y="1644669"/>
          <a:ext cx="6400799" cy="759414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992929072"/>
                    </a:ext>
                  </a:extLst>
                </a:gridCol>
                <a:gridCol w="2330547">
                  <a:extLst>
                    <a:ext uri="{9D8B030D-6E8A-4147-A177-3AD203B41FA5}">
                      <a16:colId xmlns:a16="http://schemas.microsoft.com/office/drawing/2014/main" val="1769427983"/>
                    </a:ext>
                  </a:extLst>
                </a:gridCol>
                <a:gridCol w="1936652">
                  <a:extLst>
                    <a:ext uri="{9D8B030D-6E8A-4147-A177-3AD203B41FA5}">
                      <a16:colId xmlns:a16="http://schemas.microsoft.com/office/drawing/2014/main" val="1390778725"/>
                    </a:ext>
                  </a:extLst>
                </a:gridCol>
              </a:tblGrid>
              <a:tr h="273474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Medical Plan Design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In-Network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Out-of-Network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337251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Deductible</a:t>
                      </a:r>
                    </a:p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(Individual / Family)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$3,500 / $7,000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-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537261"/>
                  </a:ext>
                </a:extLst>
              </a:tr>
              <a:tr h="571104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Calendar Year Out-of-Pocket Maximum </a:t>
                      </a:r>
                    </a:p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(Individual / Family)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$6,350 / $12,700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-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956340"/>
                  </a:ext>
                </a:extLst>
              </a:tr>
              <a:tr h="236391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Preventive Care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 charge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67864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Physicians Office Visits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655646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Teladoc Virtual Care Visit (General Medical)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038197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Specialist Office Visits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328297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Urgent Care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933242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Emergency Room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523318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Emergency Transportation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129593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Inpatient Hospitalization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428521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Outpatient Hospitalization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20% coinsurance after deductible</a:t>
                      </a:r>
                    </a:p>
                  </a:txBody>
                  <a:tcPr marL="75438" marR="75438" marT="37719" marB="37719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124308"/>
                  </a:ext>
                </a:extLst>
              </a:tr>
              <a:tr h="323766">
                <a:tc gridSpan="3">
                  <a:txBody>
                    <a:bodyPr/>
                    <a:lstStyle/>
                    <a:p>
                      <a:pPr algn="l"/>
                      <a:r>
                        <a:rPr lang="en-US" sz="1200" b="1" u="none" dirty="0">
                          <a:latin typeface="+mn-lt"/>
                          <a:ea typeface="Verdana" panose="020B0604030504040204" pitchFamily="34" charset="0"/>
                        </a:rPr>
                        <a:t>Prescription Drug Plan Design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093985"/>
                  </a:ext>
                </a:extLst>
              </a:tr>
              <a:tr h="571104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Preferred Generic Drugs (Tier Low-Cost Generic/ Tier 1 Generic)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$3 retail, $3 mail-order / $10 retail, $20 mail-order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787483"/>
                  </a:ext>
                </a:extLst>
              </a:tr>
              <a:tr h="236391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Preferred Brand Drugs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$45 retail, $90 mail-order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72315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Non-Preferred Generic/Brand Drugs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$70 retail, $140 mail-order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631380"/>
                  </a:ext>
                </a:extLst>
              </a:tr>
              <a:tr h="820132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Specialty Drugs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30% coinsurance (Preferred) to a max of $300, 50% coinsurance (Non-Preferred) to a max of $500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727241"/>
                  </a:ext>
                </a:extLst>
              </a:tr>
            </a:tbl>
          </a:graphicData>
        </a:graphic>
      </p:graphicFrame>
      <p:sp>
        <p:nvSpPr>
          <p:cNvPr id="5" name="object 3">
            <a:extLst>
              <a:ext uri="{FF2B5EF4-FFF2-40B4-BE49-F238E27FC236}">
                <a16:creationId xmlns:a16="http://schemas.microsoft.com/office/drawing/2014/main" id="{159AC7CB-8507-049D-3F8E-802B4862F2BF}"/>
              </a:ext>
            </a:extLst>
          </p:cNvPr>
          <p:cNvSpPr txBox="1">
            <a:spLocks/>
          </p:cNvSpPr>
          <p:nvPr/>
        </p:nvSpPr>
        <p:spPr>
          <a:xfrm>
            <a:off x="-2019733" y="1071717"/>
            <a:ext cx="8889635" cy="315279"/>
          </a:xfrm>
          <a:prstGeom prst="rect">
            <a:avLst/>
          </a:prstGeom>
        </p:spPr>
        <p:txBody>
          <a:bodyPr vert="horz" wrap="square" lIns="0" tIns="10478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755583">
              <a:lnSpc>
                <a:spcPct val="100000"/>
              </a:lnSpc>
              <a:spcBef>
                <a:spcPts val="83"/>
              </a:spcBef>
            </a:pPr>
            <a:r>
              <a:rPr lang="en-US" sz="1980" b="1" spc="-144" dirty="0"/>
              <a:t>HDHP </a:t>
            </a:r>
            <a:r>
              <a:rPr lang="en-US" sz="1980" b="1" spc="-268" dirty="0"/>
              <a:t> </a:t>
            </a:r>
            <a:r>
              <a:rPr lang="en-US" sz="1980" b="1" spc="-8" dirty="0"/>
              <a:t>$3,500/$7,000</a:t>
            </a:r>
          </a:p>
        </p:txBody>
      </p:sp>
      <p:pic>
        <p:nvPicPr>
          <p:cNvPr id="3" name="Picture 2" descr="Highmark Blue Shield - Harrisburg Regional Chamber &amp; CREDC">
            <a:extLst>
              <a:ext uri="{FF2B5EF4-FFF2-40B4-BE49-F238E27FC236}">
                <a16:creationId xmlns:a16="http://schemas.microsoft.com/office/drawing/2014/main" id="{527C6C83-C849-F6EA-1182-968C37FDA1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684" y="438311"/>
            <a:ext cx="1483028" cy="20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B71EC3-048A-9972-1588-DA4C4211968F}"/>
              </a:ext>
            </a:extLst>
          </p:cNvPr>
          <p:cNvSpPr txBox="1"/>
          <p:nvPr/>
        </p:nvSpPr>
        <p:spPr>
          <a:xfrm>
            <a:off x="671598" y="9284569"/>
            <a:ext cx="6429203" cy="625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5" dirty="0"/>
              <a:t>This plan will now be offered alongside a Health Savings Account (HSA). Modern will match contributions up to $250 for employee only coverage and up to $500 for family coverage into the HSA.</a:t>
            </a:r>
          </a:p>
        </p:txBody>
      </p:sp>
    </p:spTree>
    <p:extLst>
      <p:ext uri="{BB962C8B-B14F-4D97-AF65-F5344CB8AC3E}">
        <p14:creationId xmlns:p14="http://schemas.microsoft.com/office/powerpoint/2010/main" val="1699127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F8283-8225-CEE9-3C05-5F2F0F130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FF1E450-DA11-D872-713D-62417F4C7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071012"/>
              </p:ext>
            </p:extLst>
          </p:nvPr>
        </p:nvGraphicFramePr>
        <p:xfrm>
          <a:off x="678873" y="1497071"/>
          <a:ext cx="6414653" cy="765338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38218">
                  <a:extLst>
                    <a:ext uri="{9D8B030D-6E8A-4147-A177-3AD203B41FA5}">
                      <a16:colId xmlns:a16="http://schemas.microsoft.com/office/drawing/2014/main" val="992929072"/>
                    </a:ext>
                  </a:extLst>
                </a:gridCol>
                <a:gridCol w="2335592">
                  <a:extLst>
                    <a:ext uri="{9D8B030D-6E8A-4147-A177-3AD203B41FA5}">
                      <a16:colId xmlns:a16="http://schemas.microsoft.com/office/drawing/2014/main" val="1769427983"/>
                    </a:ext>
                  </a:extLst>
                </a:gridCol>
                <a:gridCol w="1940843">
                  <a:extLst>
                    <a:ext uri="{9D8B030D-6E8A-4147-A177-3AD203B41FA5}">
                      <a16:colId xmlns:a16="http://schemas.microsoft.com/office/drawing/2014/main" val="1390778725"/>
                    </a:ext>
                  </a:extLst>
                </a:gridCol>
              </a:tblGrid>
              <a:tr h="30700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Medical Plan Design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In-Network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Out-of-Network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337251"/>
                  </a:ext>
                </a:extLst>
              </a:tr>
              <a:tr h="425096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Deductible</a:t>
                      </a:r>
                    </a:p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(Individual / Family)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$2,500 / $5,000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-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537261"/>
                  </a:ext>
                </a:extLst>
              </a:tr>
              <a:tr h="601301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Calendar Year Out-of-Pocket Maximum </a:t>
                      </a:r>
                    </a:p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(Individual / Family)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$3,500 / $7,000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-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956340"/>
                  </a:ext>
                </a:extLst>
              </a:tr>
              <a:tr h="248890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Preventive Care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 charge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67864"/>
                  </a:ext>
                </a:extLst>
              </a:tr>
              <a:tr h="248890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Physicians Office Visits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$30 copay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655646"/>
                  </a:ext>
                </a:extLst>
              </a:tr>
              <a:tr h="425096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Teladoc Virtual Care Visit (General Medical)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$30 copay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038197"/>
                  </a:ext>
                </a:extLst>
              </a:tr>
              <a:tr h="248890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Specialist Office Visits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$75 copay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328297"/>
                  </a:ext>
                </a:extLst>
              </a:tr>
              <a:tr h="411880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Urgent Care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$300 copay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933242"/>
                  </a:ext>
                </a:extLst>
              </a:tr>
              <a:tr h="425096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Emergency Room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100%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100% coinsurance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523318"/>
                  </a:ext>
                </a:extLst>
              </a:tr>
              <a:tr h="425096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Emergency Transportation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$500 copay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$500 copay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129593"/>
                  </a:ext>
                </a:extLst>
              </a:tr>
              <a:tr h="751076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Inpatient Hospitalization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$300 copay/visit to freestanding facility, 0% coinsurance for hospital facility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428521"/>
                  </a:ext>
                </a:extLst>
              </a:tr>
              <a:tr h="411880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Outpatient Hospitalization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$2,500 / $5,000</a:t>
                      </a:r>
                    </a:p>
                  </a:txBody>
                  <a:tcPr marL="75438" marR="75438" marT="37719" marB="37719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124308"/>
                  </a:ext>
                </a:extLst>
              </a:tr>
              <a:tr h="363458">
                <a:tc gridSpan="3">
                  <a:txBody>
                    <a:bodyPr/>
                    <a:lstStyle/>
                    <a:p>
                      <a:pPr algn="l"/>
                      <a:r>
                        <a:rPr lang="en-US" sz="1200" b="1" u="none" dirty="0">
                          <a:latin typeface="+mn-lt"/>
                          <a:ea typeface="Verdana" panose="020B0604030504040204" pitchFamily="34" charset="0"/>
                        </a:rPr>
                        <a:t>Prescription Drug Plan Design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093985"/>
                  </a:ext>
                </a:extLst>
              </a:tr>
              <a:tr h="601301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Preferred Generic Drugs (Tier Low-Cost Generic/ Tier 1 Generic)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$3 retail, $3 mail-order / $10 retail, $20 mail-order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787483"/>
                  </a:ext>
                </a:extLst>
              </a:tr>
              <a:tr h="248890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Preferred Brand Drugs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$45 retail, $90 mail-order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723150"/>
                  </a:ext>
                </a:extLst>
              </a:tr>
              <a:tr h="425096"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Non-Preferred Generic/Brand Drugs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$70 retail, $140 mail-order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631380"/>
                  </a:ext>
                </a:extLst>
              </a:tr>
              <a:tr h="920674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Specialty Drugs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30% coinsurance (Preferred) to a max of $300, 50% coinsurance (Non-Preferred) to a max of $500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Not covered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727241"/>
                  </a:ext>
                </a:extLst>
              </a:tr>
            </a:tbl>
          </a:graphicData>
        </a:graphic>
      </p:graphicFrame>
      <p:sp>
        <p:nvSpPr>
          <p:cNvPr id="5" name="object 3">
            <a:extLst>
              <a:ext uri="{FF2B5EF4-FFF2-40B4-BE49-F238E27FC236}">
                <a16:creationId xmlns:a16="http://schemas.microsoft.com/office/drawing/2014/main" id="{DECC87F0-8504-A8B0-7780-ED2B53BD8DB9}"/>
              </a:ext>
            </a:extLst>
          </p:cNvPr>
          <p:cNvSpPr txBox="1">
            <a:spLocks/>
          </p:cNvSpPr>
          <p:nvPr/>
        </p:nvSpPr>
        <p:spPr>
          <a:xfrm>
            <a:off x="-2019733" y="1071717"/>
            <a:ext cx="8889635" cy="315279"/>
          </a:xfrm>
          <a:prstGeom prst="rect">
            <a:avLst/>
          </a:prstGeom>
        </p:spPr>
        <p:txBody>
          <a:bodyPr vert="horz" wrap="square" lIns="0" tIns="10478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755583">
              <a:lnSpc>
                <a:spcPct val="100000"/>
              </a:lnSpc>
              <a:spcBef>
                <a:spcPts val="83"/>
              </a:spcBef>
            </a:pPr>
            <a:r>
              <a:rPr lang="en-US" sz="1980" b="1" spc="-144" dirty="0"/>
              <a:t>HDHP </a:t>
            </a:r>
            <a:r>
              <a:rPr lang="en-US" sz="1980" b="1" spc="-268" dirty="0"/>
              <a:t> </a:t>
            </a:r>
            <a:r>
              <a:rPr lang="en-US" sz="1980" b="1" spc="-8" dirty="0"/>
              <a:t>$2,500/$5,000</a:t>
            </a:r>
          </a:p>
        </p:txBody>
      </p:sp>
      <p:pic>
        <p:nvPicPr>
          <p:cNvPr id="3" name="Picture 2" descr="Highmark Blue Shield - Harrisburg Regional Chamber &amp; CREDC">
            <a:extLst>
              <a:ext uri="{FF2B5EF4-FFF2-40B4-BE49-F238E27FC236}">
                <a16:creationId xmlns:a16="http://schemas.microsoft.com/office/drawing/2014/main" id="{60D8CCF7-9D45-A340-F2DF-EE03DD30D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684" y="438311"/>
            <a:ext cx="1483028" cy="20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77FB58A-E2D8-D28B-CE37-CE2DDC673FE4}"/>
              </a:ext>
            </a:extLst>
          </p:cNvPr>
          <p:cNvSpPr txBox="1"/>
          <p:nvPr/>
        </p:nvSpPr>
        <p:spPr>
          <a:xfrm>
            <a:off x="671598" y="9284569"/>
            <a:ext cx="6429203" cy="625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5" dirty="0"/>
              <a:t>This plan will now be offered alongside a Health Savings Account (HSA). Modern will match contributions up to $250 for employee only coverage and up to $500 for family coverage into the HSA.</a:t>
            </a:r>
          </a:p>
        </p:txBody>
      </p:sp>
    </p:spTree>
    <p:extLst>
      <p:ext uri="{BB962C8B-B14F-4D97-AF65-F5344CB8AC3E}">
        <p14:creationId xmlns:p14="http://schemas.microsoft.com/office/powerpoint/2010/main" val="511238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CB5A77B-0485-FE0E-E1C6-2CBE8B4A8B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576714"/>
              </p:ext>
            </p:extLst>
          </p:nvPr>
        </p:nvGraphicFramePr>
        <p:xfrm>
          <a:off x="739458" y="1371344"/>
          <a:ext cx="6298651" cy="32088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10385">
                  <a:extLst>
                    <a:ext uri="{9D8B030D-6E8A-4147-A177-3AD203B41FA5}">
                      <a16:colId xmlns:a16="http://schemas.microsoft.com/office/drawing/2014/main" val="992929072"/>
                    </a:ext>
                  </a:extLst>
                </a:gridCol>
                <a:gridCol w="3288266">
                  <a:extLst>
                    <a:ext uri="{9D8B030D-6E8A-4147-A177-3AD203B41FA5}">
                      <a16:colId xmlns:a16="http://schemas.microsoft.com/office/drawing/2014/main" val="1769427983"/>
                    </a:ext>
                  </a:extLst>
                </a:gridCol>
              </a:tblGrid>
              <a:tr h="318629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Plan Design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In-Network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337251"/>
                  </a:ext>
                </a:extLst>
              </a:tr>
              <a:tr h="43304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Annual Deductible</a:t>
                      </a:r>
                    </a:p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(Individual / Family)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$50 / $150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537261"/>
                  </a:ext>
                </a:extLst>
              </a:tr>
              <a:tr h="613486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Annual Benefit Maximum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$2,250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956340"/>
                  </a:ext>
                </a:extLst>
              </a:tr>
              <a:tr h="252612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Preventive &amp; Diagnostic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Plan pays 100%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67864"/>
                  </a:ext>
                </a:extLst>
              </a:tr>
              <a:tr h="252612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Basic Restorative Major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Plan pays 80%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655646"/>
                  </a:ext>
                </a:extLst>
              </a:tr>
              <a:tr h="43304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Major Restorative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Plan pays 50%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038197"/>
                  </a:ext>
                </a:extLst>
              </a:tr>
              <a:tr h="252612">
                <a:tc>
                  <a:txBody>
                    <a:bodyPr/>
                    <a:lstStyle/>
                    <a:p>
                      <a:r>
                        <a:rPr lang="en-US" sz="1200" b="1" dirty="0" err="1">
                          <a:latin typeface="+mn-lt"/>
                          <a:ea typeface="Verdana" panose="020B0604030504040204" pitchFamily="34" charset="0"/>
                        </a:rPr>
                        <a:t>Endontics</a:t>
                      </a:r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 &amp; Periodontics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Plan pays 50%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328297"/>
                  </a:ext>
                </a:extLst>
              </a:tr>
              <a:tr h="252612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Orthodontia (Adult &amp; Children)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Plan pays 50% after deductible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933242"/>
                  </a:ext>
                </a:extLst>
              </a:tr>
              <a:tr h="369214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Orthodontia Lifetime Max.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$1,500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52331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FFA6137-8412-8F39-B5F8-58C8C9F7505B}"/>
              </a:ext>
            </a:extLst>
          </p:cNvPr>
          <p:cNvSpPr txBox="1"/>
          <p:nvPr/>
        </p:nvSpPr>
        <p:spPr>
          <a:xfrm>
            <a:off x="994410" y="4563995"/>
            <a:ext cx="5720715" cy="270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5" dirty="0">
                <a:ea typeface="Verdana" panose="020B0604030504040204" pitchFamily="34" charset="0"/>
              </a:rPr>
              <a:t>Out-of-Network services are covered at 90</a:t>
            </a:r>
            <a:r>
              <a:rPr lang="en-US" sz="1155" baseline="30000" dirty="0">
                <a:ea typeface="Verdana" panose="020B0604030504040204" pitchFamily="34" charset="0"/>
              </a:rPr>
              <a:t>th</a:t>
            </a:r>
            <a:r>
              <a:rPr lang="en-US" sz="1155" dirty="0">
                <a:ea typeface="Verdana" panose="020B0604030504040204" pitchFamily="34" charset="0"/>
              </a:rPr>
              <a:t> UCR</a:t>
            </a: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0ABFA315-6246-F519-5706-B2486BF2C051}"/>
              </a:ext>
            </a:extLst>
          </p:cNvPr>
          <p:cNvSpPr txBox="1">
            <a:spLocks/>
          </p:cNvSpPr>
          <p:nvPr/>
        </p:nvSpPr>
        <p:spPr>
          <a:xfrm>
            <a:off x="-1991793" y="972242"/>
            <a:ext cx="8889635" cy="315279"/>
          </a:xfrm>
          <a:prstGeom prst="rect">
            <a:avLst/>
          </a:prstGeom>
        </p:spPr>
        <p:txBody>
          <a:bodyPr vert="horz" wrap="square" lIns="0" tIns="10478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755583">
              <a:lnSpc>
                <a:spcPct val="100000"/>
              </a:lnSpc>
              <a:spcBef>
                <a:spcPts val="83"/>
              </a:spcBef>
            </a:pPr>
            <a:r>
              <a:rPr lang="en-US" sz="1980" b="1" spc="-144" dirty="0"/>
              <a:t>DENTAL</a:t>
            </a:r>
            <a:endParaRPr lang="en-US" sz="1980" b="1" spc="-8" dirty="0"/>
          </a:p>
        </p:txBody>
      </p:sp>
      <p:pic>
        <p:nvPicPr>
          <p:cNvPr id="8" name="Picture 2" descr="Dental Insurance Company | United Concordia">
            <a:extLst>
              <a:ext uri="{FF2B5EF4-FFF2-40B4-BE49-F238E27FC236}">
                <a16:creationId xmlns:a16="http://schemas.microsoft.com/office/drawing/2014/main" id="{5B7C5BED-C946-AE47-A3CF-C9990EAA57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0041" y="442937"/>
            <a:ext cx="1492319" cy="315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E419CB8-B9A8-6A1F-BBA7-22CADD872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156368"/>
              </p:ext>
            </p:extLst>
          </p:nvPr>
        </p:nvGraphicFramePr>
        <p:xfrm>
          <a:off x="739458" y="5870145"/>
          <a:ext cx="6298651" cy="395470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98126">
                  <a:extLst>
                    <a:ext uri="{9D8B030D-6E8A-4147-A177-3AD203B41FA5}">
                      <a16:colId xmlns:a16="http://schemas.microsoft.com/office/drawing/2014/main" val="992929072"/>
                    </a:ext>
                  </a:extLst>
                </a:gridCol>
                <a:gridCol w="1145209">
                  <a:extLst>
                    <a:ext uri="{9D8B030D-6E8A-4147-A177-3AD203B41FA5}">
                      <a16:colId xmlns:a16="http://schemas.microsoft.com/office/drawing/2014/main" val="1769427983"/>
                    </a:ext>
                  </a:extLst>
                </a:gridCol>
                <a:gridCol w="3055316">
                  <a:extLst>
                    <a:ext uri="{9D8B030D-6E8A-4147-A177-3AD203B41FA5}">
                      <a16:colId xmlns:a16="http://schemas.microsoft.com/office/drawing/2014/main" val="3561795093"/>
                    </a:ext>
                  </a:extLst>
                </a:gridCol>
              </a:tblGrid>
              <a:tr h="270180">
                <a:tc>
                  <a:txBody>
                    <a:bodyPr/>
                    <a:lstStyle/>
                    <a:p>
                      <a:pPr algn="l"/>
                      <a:r>
                        <a:rPr lang="en-US" sz="1200" b="1" spc="0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Frequency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0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Benefit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0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In-Network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337251"/>
                  </a:ext>
                </a:extLst>
              </a:tr>
              <a:tr h="367203">
                <a:tc>
                  <a:txBody>
                    <a:bodyPr/>
                    <a:lstStyle/>
                    <a:p>
                      <a:pPr algn="l"/>
                      <a:r>
                        <a:rPr lang="en-US" sz="1200" b="1" spc="0" dirty="0">
                          <a:latin typeface="+mn-lt"/>
                          <a:ea typeface="Verdana" panose="020B0604030504040204" pitchFamily="34" charset="0"/>
                        </a:rPr>
                        <a:t>12 months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</a:rPr>
                        <a:t>Exam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</a:rPr>
                        <a:t>$10 copay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537261"/>
                  </a:ext>
                </a:extLst>
              </a:tr>
              <a:tr h="779526">
                <a:tc>
                  <a:txBody>
                    <a:bodyPr/>
                    <a:lstStyle/>
                    <a:p>
                      <a:pPr algn="l"/>
                      <a:r>
                        <a:rPr lang="en-US" sz="1200" b="1" spc="0" dirty="0">
                          <a:latin typeface="+mn-lt"/>
                          <a:ea typeface="Verdana" panose="020B0604030504040204" pitchFamily="34" charset="0"/>
                        </a:rPr>
                        <a:t>12 months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</a:rPr>
                        <a:t>Frames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  <a:cs typeface="Verdana"/>
                        </a:rPr>
                        <a:t>$0 copay, $200 one-time allowance (per 12 month period), 20% off balance over allowance</a:t>
                      </a:r>
                    </a:p>
                    <a:p>
                      <a:pPr algn="ctr"/>
                      <a:endParaRPr lang="en-US" sz="1200" spc="0" dirty="0"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956340"/>
                  </a:ext>
                </a:extLst>
              </a:tr>
              <a:tr h="1018413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spc="0" dirty="0">
                          <a:latin typeface="+mn-lt"/>
                          <a:ea typeface="Verdana" panose="020B0604030504040204" pitchFamily="34" charset="0"/>
                          <a:cs typeface="Verdana"/>
                        </a:rPr>
                        <a:t>Either traditional plastic </a:t>
                      </a:r>
                      <a:r>
                        <a:rPr lang="en-US" sz="1200" b="1" spc="0" dirty="0">
                          <a:latin typeface="+mn-lt"/>
                          <a:ea typeface="Verdana" panose="020B0604030504040204" pitchFamily="34" charset="0"/>
                          <a:cs typeface="Arial Black"/>
                        </a:rPr>
                        <a:t>or </a:t>
                      </a:r>
                      <a:r>
                        <a:rPr lang="en-US" sz="1200" b="1" spc="0" dirty="0">
                          <a:latin typeface="+mn-lt"/>
                          <a:ea typeface="Verdana" panose="020B0604030504040204" pitchFamily="34" charset="0"/>
                          <a:cs typeface="Verdana"/>
                        </a:rPr>
                        <a:t>contact lenses once per 12 month period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</a:rPr>
                        <a:t>Lenses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4508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  <a:cs typeface="Arial Black"/>
                        </a:rPr>
                        <a:t>Single Vision, Bifocal, Trifocal, or </a:t>
                      </a:r>
                      <a:r>
                        <a:rPr lang="en-US" sz="1200" spc="0" dirty="0" err="1">
                          <a:latin typeface="+mn-lt"/>
                          <a:ea typeface="Verdana" panose="020B0604030504040204" pitchFamily="34" charset="0"/>
                          <a:cs typeface="Arial Black"/>
                        </a:rPr>
                        <a:t>Venticular</a:t>
                      </a:r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  <a:cs typeface="Arial Black"/>
                        </a:rPr>
                        <a:t> </a:t>
                      </a:r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  <a:cs typeface="Verdana"/>
                        </a:rPr>
                        <a:t>- $10 copay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  <a:cs typeface="Arial Black"/>
                        </a:rPr>
                        <a:t>Standard Progressive </a:t>
                      </a:r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  <a:cs typeface="Verdana"/>
                        </a:rPr>
                        <a:t>- $75 copay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  <a:cs typeface="Arial Black"/>
                        </a:rPr>
                        <a:t>Premium Progressive Tiers 1-3 </a:t>
                      </a:r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  <a:cs typeface="Verdana"/>
                        </a:rPr>
                        <a:t>- $95, $105, $120 copays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67864"/>
                  </a:ext>
                </a:extLst>
              </a:tr>
              <a:tr h="144432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spc="0" dirty="0">
                          <a:latin typeface="+mn-lt"/>
                          <a:ea typeface="Verdana" panose="020B0604030504040204" pitchFamily="34" charset="0"/>
                          <a:cs typeface="Verdana"/>
                        </a:rPr>
                        <a:t>Either traditional plastic </a:t>
                      </a:r>
                      <a:r>
                        <a:rPr lang="en-US" sz="1200" b="1" spc="0" dirty="0">
                          <a:latin typeface="+mn-lt"/>
                          <a:ea typeface="Verdana" panose="020B0604030504040204" pitchFamily="34" charset="0"/>
                          <a:cs typeface="Arial Black"/>
                        </a:rPr>
                        <a:t>or </a:t>
                      </a:r>
                      <a:r>
                        <a:rPr lang="en-US" sz="1200" b="1" spc="0" dirty="0">
                          <a:latin typeface="+mn-lt"/>
                          <a:ea typeface="Verdana" panose="020B0604030504040204" pitchFamily="34" charset="0"/>
                          <a:cs typeface="Verdana"/>
                        </a:rPr>
                        <a:t>contact lenses once per 12 month period</a:t>
                      </a:r>
                    </a:p>
                    <a:p>
                      <a:pPr algn="l"/>
                      <a:r>
                        <a:rPr lang="en-US" sz="1200" b="1" spc="0" dirty="0">
                          <a:latin typeface="+mn-lt"/>
                          <a:ea typeface="Verdana" panose="020B0604030504040204" pitchFamily="34" charset="0"/>
                        </a:rPr>
                        <a:t> 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</a:rPr>
                        <a:t>Contact Lenses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3999"/>
                        </a:lnSpc>
                        <a:spcBef>
                          <a:spcPts val="1925"/>
                        </a:spcBef>
                      </a:pPr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  <a:cs typeface="Arial Black"/>
                        </a:rPr>
                        <a:t>Conventional </a:t>
                      </a:r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  <a:cs typeface="Verdana"/>
                        </a:rPr>
                        <a:t>- $0 copay, $200 allowance, 15% off balance over allowance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  <a:cs typeface="Arial Black"/>
                        </a:rPr>
                        <a:t>Disposable </a:t>
                      </a:r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  <a:cs typeface="Verdana"/>
                        </a:rPr>
                        <a:t>- $0 copay, $200 allowance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  <a:cs typeface="Arial Black"/>
                        </a:rPr>
                        <a:t>Medically Necessary </a:t>
                      </a:r>
                      <a:r>
                        <a:rPr lang="en-US" sz="1200" spc="0" dirty="0">
                          <a:latin typeface="+mn-lt"/>
                          <a:ea typeface="Verdana" panose="020B0604030504040204" pitchFamily="34" charset="0"/>
                          <a:cs typeface="Verdana"/>
                        </a:rPr>
                        <a:t>- Covered in Full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655646"/>
                  </a:ext>
                </a:extLst>
              </a:tr>
            </a:tbl>
          </a:graphicData>
        </a:graphic>
      </p:graphicFrame>
      <p:sp>
        <p:nvSpPr>
          <p:cNvPr id="10" name="object 3">
            <a:extLst>
              <a:ext uri="{FF2B5EF4-FFF2-40B4-BE49-F238E27FC236}">
                <a16:creationId xmlns:a16="http://schemas.microsoft.com/office/drawing/2014/main" id="{C5B73CE0-FBE3-EF18-FCE5-96FB3726CE93}"/>
              </a:ext>
            </a:extLst>
          </p:cNvPr>
          <p:cNvSpPr txBox="1">
            <a:spLocks/>
          </p:cNvSpPr>
          <p:nvPr/>
        </p:nvSpPr>
        <p:spPr>
          <a:xfrm>
            <a:off x="-1991793" y="5444200"/>
            <a:ext cx="8889635" cy="315279"/>
          </a:xfrm>
          <a:prstGeom prst="rect">
            <a:avLst/>
          </a:prstGeom>
        </p:spPr>
        <p:txBody>
          <a:bodyPr vert="horz" wrap="square" lIns="0" tIns="10478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755583">
              <a:lnSpc>
                <a:spcPct val="100000"/>
              </a:lnSpc>
              <a:spcBef>
                <a:spcPts val="83"/>
              </a:spcBef>
            </a:pPr>
            <a:r>
              <a:rPr lang="en-US" sz="1980" b="1" spc="-144" dirty="0"/>
              <a:t>VISION</a:t>
            </a:r>
            <a:endParaRPr lang="en-US" sz="1980" b="1" spc="-8" dirty="0"/>
          </a:p>
        </p:txBody>
      </p:sp>
      <p:pic>
        <p:nvPicPr>
          <p:cNvPr id="17" name="object 6">
            <a:extLst>
              <a:ext uri="{FF2B5EF4-FFF2-40B4-BE49-F238E27FC236}">
                <a16:creationId xmlns:a16="http://schemas.microsoft.com/office/drawing/2014/main" id="{465E712A-8EC3-0155-62BE-AABF082F4A6E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37565" y="5103916"/>
            <a:ext cx="1097271" cy="233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472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>
            <a:extLst>
              <a:ext uri="{FF2B5EF4-FFF2-40B4-BE49-F238E27FC236}">
                <a16:creationId xmlns:a16="http://schemas.microsoft.com/office/drawing/2014/main" id="{90D771D4-F48D-B11E-818A-CFDFCBC20B03}"/>
              </a:ext>
            </a:extLst>
          </p:cNvPr>
          <p:cNvSpPr txBox="1">
            <a:spLocks/>
          </p:cNvSpPr>
          <p:nvPr/>
        </p:nvSpPr>
        <p:spPr>
          <a:xfrm>
            <a:off x="-2019733" y="1197447"/>
            <a:ext cx="8889635" cy="315279"/>
          </a:xfrm>
          <a:prstGeom prst="rect">
            <a:avLst/>
          </a:prstGeom>
        </p:spPr>
        <p:txBody>
          <a:bodyPr vert="horz" wrap="square" lIns="0" tIns="10478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755583">
              <a:lnSpc>
                <a:spcPct val="100000"/>
              </a:lnSpc>
              <a:spcBef>
                <a:spcPts val="83"/>
              </a:spcBef>
            </a:pPr>
            <a:r>
              <a:rPr lang="en-US" sz="1980" b="1" spc="-144" dirty="0"/>
              <a:t>	BI-WEEKLY MEDICAL CONTRIBUTIONS</a:t>
            </a:r>
            <a:endParaRPr lang="en-US" sz="1980" b="1" spc="-8" dirty="0"/>
          </a:p>
        </p:txBody>
      </p:sp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9706E64C-CE35-8B14-096A-5FE39D6D1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769957"/>
              </p:ext>
            </p:extLst>
          </p:nvPr>
        </p:nvGraphicFramePr>
        <p:xfrm>
          <a:off x="706581" y="1668466"/>
          <a:ext cx="6386946" cy="32489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67837">
                  <a:extLst>
                    <a:ext uri="{9D8B030D-6E8A-4147-A177-3AD203B41FA5}">
                      <a16:colId xmlns:a16="http://schemas.microsoft.com/office/drawing/2014/main" val="992929072"/>
                    </a:ext>
                  </a:extLst>
                </a:gridCol>
                <a:gridCol w="1213389">
                  <a:extLst>
                    <a:ext uri="{9D8B030D-6E8A-4147-A177-3AD203B41FA5}">
                      <a16:colId xmlns:a16="http://schemas.microsoft.com/office/drawing/2014/main" val="1769427983"/>
                    </a:ext>
                  </a:extLst>
                </a:gridCol>
                <a:gridCol w="1322283">
                  <a:extLst>
                    <a:ext uri="{9D8B030D-6E8A-4147-A177-3AD203B41FA5}">
                      <a16:colId xmlns:a16="http://schemas.microsoft.com/office/drawing/2014/main" val="1390778725"/>
                    </a:ext>
                  </a:extLst>
                </a:gridCol>
                <a:gridCol w="1322283">
                  <a:extLst>
                    <a:ext uri="{9D8B030D-6E8A-4147-A177-3AD203B41FA5}">
                      <a16:colId xmlns:a16="http://schemas.microsoft.com/office/drawing/2014/main" val="2621285176"/>
                    </a:ext>
                  </a:extLst>
                </a:gridCol>
                <a:gridCol w="1261154">
                  <a:extLst>
                    <a:ext uri="{9D8B030D-6E8A-4147-A177-3AD203B41FA5}">
                      <a16:colId xmlns:a16="http://schemas.microsoft.com/office/drawing/2014/main" val="976464813"/>
                    </a:ext>
                  </a:extLst>
                </a:gridCol>
              </a:tblGrid>
              <a:tr h="782743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Coverage Tier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New 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HDHP $8,000/ $16,000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HDHP $6,000/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$12,000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HDHP $3,500/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$7,000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HDHP $2,500/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$5,000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337251"/>
                  </a:ext>
                </a:extLst>
              </a:tr>
              <a:tr h="561662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Employee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$40.44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$80.88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$98.30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$180.09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537261"/>
                  </a:ext>
                </a:extLst>
              </a:tr>
              <a:tr h="79568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Employee+</a:t>
                      </a:r>
                    </a:p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Spouse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$139.13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$278.26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$336.62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$519.95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956340"/>
                  </a:ext>
                </a:extLst>
              </a:tr>
              <a:tr h="554443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Employee+</a:t>
                      </a:r>
                    </a:p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Child(ren)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$138.05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$276.09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$309.65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$475.56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67864"/>
                  </a:ext>
                </a:extLst>
              </a:tr>
              <a:tr h="554443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Employee+</a:t>
                      </a:r>
                    </a:p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Family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$156.58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$313.16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$359.25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$615.41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655646"/>
                  </a:ext>
                </a:extLst>
              </a:tr>
            </a:tbl>
          </a:graphicData>
        </a:graphic>
      </p:graphicFrame>
      <p:pic>
        <p:nvPicPr>
          <p:cNvPr id="12" name="Picture 2" descr="About Us">
            <a:extLst>
              <a:ext uri="{FF2B5EF4-FFF2-40B4-BE49-F238E27FC236}">
                <a16:creationId xmlns:a16="http://schemas.microsoft.com/office/drawing/2014/main" id="{141B4678-B841-C268-7D93-8D20EEC38A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254" y="305228"/>
            <a:ext cx="1183893" cy="475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object 3">
            <a:extLst>
              <a:ext uri="{FF2B5EF4-FFF2-40B4-BE49-F238E27FC236}">
                <a16:creationId xmlns:a16="http://schemas.microsoft.com/office/drawing/2014/main" id="{C7DA686B-2181-E083-7F5C-7ECCE37CCD7F}"/>
              </a:ext>
            </a:extLst>
          </p:cNvPr>
          <p:cNvSpPr txBox="1">
            <a:spLocks/>
          </p:cNvSpPr>
          <p:nvPr/>
        </p:nvSpPr>
        <p:spPr>
          <a:xfrm>
            <a:off x="-2019733" y="5140955"/>
            <a:ext cx="8889635" cy="315279"/>
          </a:xfrm>
          <a:prstGeom prst="rect">
            <a:avLst/>
          </a:prstGeom>
        </p:spPr>
        <p:txBody>
          <a:bodyPr vert="horz" wrap="square" lIns="0" tIns="10478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755583">
              <a:lnSpc>
                <a:spcPct val="100000"/>
              </a:lnSpc>
              <a:spcBef>
                <a:spcPts val="83"/>
              </a:spcBef>
            </a:pPr>
            <a:r>
              <a:rPr lang="en-US" sz="1980" b="1" spc="-144" dirty="0"/>
              <a:t>	BI-WEEKLY DENTAL CONTRIBUTIONS</a:t>
            </a:r>
            <a:endParaRPr lang="en-US" sz="1980" b="1" spc="-8" dirty="0"/>
          </a:p>
        </p:txBody>
      </p:sp>
      <p:graphicFrame>
        <p:nvGraphicFramePr>
          <p:cNvPr id="15" name="Table 4">
            <a:extLst>
              <a:ext uri="{FF2B5EF4-FFF2-40B4-BE49-F238E27FC236}">
                <a16:creationId xmlns:a16="http://schemas.microsoft.com/office/drawing/2014/main" id="{8E21A6E8-D7FF-B5BA-DBC7-82F4B36DC8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114426"/>
              </p:ext>
            </p:extLst>
          </p:nvPr>
        </p:nvGraphicFramePr>
        <p:xfrm>
          <a:off x="706581" y="5552758"/>
          <a:ext cx="6386946" cy="157731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63549">
                  <a:extLst>
                    <a:ext uri="{9D8B030D-6E8A-4147-A177-3AD203B41FA5}">
                      <a16:colId xmlns:a16="http://schemas.microsoft.com/office/drawing/2014/main" val="992929072"/>
                    </a:ext>
                  </a:extLst>
                </a:gridCol>
                <a:gridCol w="3123397">
                  <a:extLst>
                    <a:ext uri="{9D8B030D-6E8A-4147-A177-3AD203B41FA5}">
                      <a16:colId xmlns:a16="http://schemas.microsoft.com/office/drawing/2014/main" val="1769427983"/>
                    </a:ext>
                  </a:extLst>
                </a:gridCol>
              </a:tblGrid>
              <a:tr h="352008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Coverage Tier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UCCI Dental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337251"/>
                  </a:ext>
                </a:extLst>
              </a:tr>
              <a:tr h="252585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Employee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$16.17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537261"/>
                  </a:ext>
                </a:extLst>
              </a:tr>
              <a:tr h="357830">
                <a:tc>
                  <a:txBody>
                    <a:bodyPr/>
                    <a:lstStyle/>
                    <a:p>
                      <a:r>
                        <a:rPr lang="en-US" sz="1200" b="1" dirty="0" err="1">
                          <a:latin typeface="+mn-lt"/>
                          <a:ea typeface="Verdana" panose="020B0604030504040204" pitchFamily="34" charset="0"/>
                        </a:rPr>
                        <a:t>Employee+Spouse</a:t>
                      </a:r>
                      <a:endParaRPr lang="en-US" sz="1200" b="1" dirty="0"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$32.34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956340"/>
                  </a:ext>
                </a:extLst>
              </a:tr>
              <a:tr h="304578">
                <a:tc>
                  <a:txBody>
                    <a:bodyPr/>
                    <a:lstStyle/>
                    <a:p>
                      <a:r>
                        <a:rPr lang="en-US" sz="1200" b="1" dirty="0" err="1">
                          <a:latin typeface="+mn-lt"/>
                          <a:ea typeface="Verdana" panose="020B0604030504040204" pitchFamily="34" charset="0"/>
                        </a:rPr>
                        <a:t>Employee+Child</a:t>
                      </a:r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(ren)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$33.80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67864"/>
                  </a:ext>
                </a:extLst>
              </a:tr>
              <a:tr h="304578">
                <a:tc>
                  <a:txBody>
                    <a:bodyPr/>
                    <a:lstStyle/>
                    <a:p>
                      <a:r>
                        <a:rPr lang="en-US" sz="1200" b="1" dirty="0" err="1">
                          <a:latin typeface="+mn-lt"/>
                          <a:ea typeface="Verdana" panose="020B0604030504040204" pitchFamily="34" charset="0"/>
                        </a:rPr>
                        <a:t>Employee+Family</a:t>
                      </a:r>
                      <a:endParaRPr lang="en-US" sz="1200" b="1" dirty="0"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$51.60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655646"/>
                  </a:ext>
                </a:extLst>
              </a:tr>
            </a:tbl>
          </a:graphicData>
        </a:graphic>
      </p:graphicFrame>
      <p:sp>
        <p:nvSpPr>
          <p:cNvPr id="16" name="object 3">
            <a:extLst>
              <a:ext uri="{FF2B5EF4-FFF2-40B4-BE49-F238E27FC236}">
                <a16:creationId xmlns:a16="http://schemas.microsoft.com/office/drawing/2014/main" id="{768FA98B-2416-3D0F-1512-F8B789248811}"/>
              </a:ext>
            </a:extLst>
          </p:cNvPr>
          <p:cNvSpPr txBox="1">
            <a:spLocks/>
          </p:cNvSpPr>
          <p:nvPr/>
        </p:nvSpPr>
        <p:spPr>
          <a:xfrm>
            <a:off x="-2019734" y="7284216"/>
            <a:ext cx="8889635" cy="315279"/>
          </a:xfrm>
          <a:prstGeom prst="rect">
            <a:avLst/>
          </a:prstGeom>
        </p:spPr>
        <p:txBody>
          <a:bodyPr vert="horz" wrap="square" lIns="0" tIns="10478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755583">
              <a:lnSpc>
                <a:spcPct val="100000"/>
              </a:lnSpc>
              <a:spcBef>
                <a:spcPts val="83"/>
              </a:spcBef>
            </a:pPr>
            <a:r>
              <a:rPr lang="en-US" sz="1980" b="1" spc="-144" dirty="0"/>
              <a:t>	BI-WEEKLY  VISION CONTRIBUTIONS</a:t>
            </a:r>
            <a:endParaRPr lang="en-US" sz="1980" b="1" spc="-8" dirty="0"/>
          </a:p>
        </p:txBody>
      </p:sp>
      <p:graphicFrame>
        <p:nvGraphicFramePr>
          <p:cNvPr id="17" name="Table 4">
            <a:extLst>
              <a:ext uri="{FF2B5EF4-FFF2-40B4-BE49-F238E27FC236}">
                <a16:creationId xmlns:a16="http://schemas.microsoft.com/office/drawing/2014/main" id="{4FC5D91C-FF95-4122-366D-09CD097CCC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812494"/>
              </p:ext>
            </p:extLst>
          </p:nvPr>
        </p:nvGraphicFramePr>
        <p:xfrm>
          <a:off x="706581" y="7759376"/>
          <a:ext cx="6386946" cy="166810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63549">
                  <a:extLst>
                    <a:ext uri="{9D8B030D-6E8A-4147-A177-3AD203B41FA5}">
                      <a16:colId xmlns:a16="http://schemas.microsoft.com/office/drawing/2014/main" val="992929072"/>
                    </a:ext>
                  </a:extLst>
                </a:gridCol>
                <a:gridCol w="3123397">
                  <a:extLst>
                    <a:ext uri="{9D8B030D-6E8A-4147-A177-3AD203B41FA5}">
                      <a16:colId xmlns:a16="http://schemas.microsoft.com/office/drawing/2014/main" val="1769427983"/>
                    </a:ext>
                  </a:extLst>
                </a:gridCol>
              </a:tblGrid>
              <a:tr h="373628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Coverage Tier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Aetna Vision</a:t>
                      </a:r>
                    </a:p>
                  </a:txBody>
                  <a:tcPr marL="75438" marR="75438" marT="37719" marB="37719" anchor="ctr">
                    <a:solidFill>
                      <a:srgbClr val="EEC1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337251"/>
                  </a:ext>
                </a:extLst>
              </a:tr>
              <a:tr h="26809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Employee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$4.34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537261"/>
                  </a:ext>
                </a:extLst>
              </a:tr>
              <a:tr h="379807">
                <a:tc>
                  <a:txBody>
                    <a:bodyPr/>
                    <a:lstStyle/>
                    <a:p>
                      <a:r>
                        <a:rPr lang="en-US" sz="1200" b="1" dirty="0" err="1">
                          <a:latin typeface="+mn-lt"/>
                          <a:ea typeface="Verdana" panose="020B0604030504040204" pitchFamily="34" charset="0"/>
                        </a:rPr>
                        <a:t>Employee+Spouse</a:t>
                      </a:r>
                      <a:endParaRPr lang="en-US" sz="1200" b="1" dirty="0"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$8.24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956340"/>
                  </a:ext>
                </a:extLst>
              </a:tr>
              <a:tr h="323284">
                <a:tc>
                  <a:txBody>
                    <a:bodyPr/>
                    <a:lstStyle/>
                    <a:p>
                      <a:r>
                        <a:rPr lang="en-US" sz="1200" b="1" dirty="0" err="1">
                          <a:latin typeface="+mn-lt"/>
                          <a:ea typeface="Verdana" panose="020B0604030504040204" pitchFamily="34" charset="0"/>
                        </a:rPr>
                        <a:t>Employee+Child</a:t>
                      </a:r>
                      <a:r>
                        <a:rPr lang="en-US" sz="1200" b="1" dirty="0">
                          <a:latin typeface="+mn-lt"/>
                          <a:ea typeface="Verdana" panose="020B0604030504040204" pitchFamily="34" charset="0"/>
                        </a:rPr>
                        <a:t>(ren)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$8.68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67864"/>
                  </a:ext>
                </a:extLst>
              </a:tr>
              <a:tr h="323284">
                <a:tc>
                  <a:txBody>
                    <a:bodyPr/>
                    <a:lstStyle/>
                    <a:p>
                      <a:r>
                        <a:rPr lang="en-US" sz="1200" b="1" dirty="0" err="1">
                          <a:latin typeface="+mn-lt"/>
                          <a:ea typeface="Verdana" panose="020B0604030504040204" pitchFamily="34" charset="0"/>
                        </a:rPr>
                        <a:t>Employee+Family</a:t>
                      </a:r>
                      <a:endParaRPr lang="en-US" sz="1200" b="1" dirty="0"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Verdana" panose="020B0604030504040204" pitchFamily="34" charset="0"/>
                        </a:rPr>
                        <a:t>$12.76</a:t>
                      </a:r>
                    </a:p>
                  </a:txBody>
                  <a:tcPr marL="75438" marR="75438" marT="37719" marB="37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655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072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2A51997F8F004F9986B3BA7F00C0FF" ma:contentTypeVersion="1" ma:contentTypeDescription="Create a new document." ma:contentTypeScope="" ma:versionID="9a4e880a298e8f27e53933aedc561ea9">
  <xsd:schema xmlns:xsd="http://www.w3.org/2001/XMLSchema" xmlns:xs="http://www.w3.org/2001/XMLSchema" xmlns:p="http://schemas.microsoft.com/office/2006/metadata/properties" xmlns:ns2="ae655733-a9a4-408c-9e9f-c66ce413fc6e" xmlns:ns3="85626804-873c-4e2a-851e-0ecfcb5600db" targetNamespace="http://schemas.microsoft.com/office/2006/metadata/properties" ma:root="true" ma:fieldsID="5f21b230b47f8d7252686fb1cdf23141" ns2:_="" ns3:_="">
    <xsd:import namespace="ae655733-a9a4-408c-9e9f-c66ce413fc6e"/>
    <xsd:import namespace="85626804-873c-4e2a-851e-0ecfcb5600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55733-a9a4-408c-9e9f-c66ce413fc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626804-873c-4e2a-851e-0ecfcb5600d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90E3506-2B42-4649-A41A-66A3B03DCE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655733-a9a4-408c-9e9f-c66ce413fc6e"/>
    <ds:schemaRef ds:uri="85626804-873c-4e2a-851e-0ecfcb5600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C242CE-65F3-4937-9587-8C337F2927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F56B01-3356-49CA-A266-7C935C81875D}">
  <ds:schemaRefs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85626804-873c-4e2a-851e-0ecfcb5600db"/>
    <ds:schemaRef ds:uri="ae655733-a9a4-408c-9e9f-c66ce413fc6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</TotalTime>
  <Words>1366</Words>
  <Application>Microsoft Office PowerPoint</Application>
  <PresentationFormat>Custom</PresentationFormat>
  <Paragraphs>309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Adams, Victoria (MMA)</dc:creator>
  <cp:lastModifiedBy>Adams, Victoria (MMA)</cp:lastModifiedBy>
  <cp:revision>1</cp:revision>
  <dcterms:created xsi:type="dcterms:W3CDTF">2025-04-25T17:46:53Z</dcterms:created>
  <dcterms:modified xsi:type="dcterms:W3CDTF">2025-04-28T15:05:03Z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f1469a-2c2a-4aee-b92b-090d4c5468ff_Enabled">
    <vt:lpwstr>true</vt:lpwstr>
  </property>
  <property fmtid="{D5CDD505-2E9C-101B-9397-08002B2CF9AE}" pid="3" name="MSIP_Label_38f1469a-2c2a-4aee-b92b-090d4c5468ff_SetDate">
    <vt:lpwstr>2025-04-25T17:53:12Z</vt:lpwstr>
  </property>
  <property fmtid="{D5CDD505-2E9C-101B-9397-08002B2CF9AE}" pid="4" name="MSIP_Label_38f1469a-2c2a-4aee-b92b-090d4c5468ff_Method">
    <vt:lpwstr>Standard</vt:lpwstr>
  </property>
  <property fmtid="{D5CDD505-2E9C-101B-9397-08002B2CF9AE}" pid="5" name="MSIP_Label_38f1469a-2c2a-4aee-b92b-090d4c5468ff_Name">
    <vt:lpwstr>Confidential - Unmarked</vt:lpwstr>
  </property>
  <property fmtid="{D5CDD505-2E9C-101B-9397-08002B2CF9AE}" pid="6" name="MSIP_Label_38f1469a-2c2a-4aee-b92b-090d4c5468ff_SiteId">
    <vt:lpwstr>2a6e6092-73e4-4752-b1a5-477a17f5056d</vt:lpwstr>
  </property>
  <property fmtid="{D5CDD505-2E9C-101B-9397-08002B2CF9AE}" pid="7" name="MSIP_Label_38f1469a-2c2a-4aee-b92b-090d4c5468ff_ActionId">
    <vt:lpwstr>58db6225-e4ef-4d5e-8e73-12942153a5a0</vt:lpwstr>
  </property>
  <property fmtid="{D5CDD505-2E9C-101B-9397-08002B2CF9AE}" pid="8" name="MSIP_Label_38f1469a-2c2a-4aee-b92b-090d4c5468ff_ContentBits">
    <vt:lpwstr>0</vt:lpwstr>
  </property>
  <property fmtid="{D5CDD505-2E9C-101B-9397-08002B2CF9AE}" pid="9" name="MSIP_Label_38f1469a-2c2a-4aee-b92b-090d4c5468ff_Tag">
    <vt:lpwstr>10, 3, 0, 1</vt:lpwstr>
  </property>
  <property fmtid="{D5CDD505-2E9C-101B-9397-08002B2CF9AE}" pid="10" name="ContentTypeId">
    <vt:lpwstr>0x010100CB2A51997F8F004F9986B3BA7F00C0FF</vt:lpwstr>
  </property>
</Properties>
</file>