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8" r:id="rId5"/>
    <p:sldId id="257" r:id="rId6"/>
    <p:sldId id="259" r:id="rId7"/>
    <p:sldId id="269" r:id="rId8"/>
    <p:sldId id="260" r:id="rId9"/>
    <p:sldId id="292" r:id="rId10"/>
    <p:sldId id="293" r:id="rId11"/>
    <p:sldId id="261" r:id="rId12"/>
    <p:sldId id="264" r:id="rId13"/>
    <p:sldId id="262" r:id="rId14"/>
    <p:sldId id="281" r:id="rId15"/>
    <p:sldId id="263" r:id="rId16"/>
    <p:sldId id="282" r:id="rId17"/>
    <p:sldId id="265" r:id="rId18"/>
    <p:sldId id="275" r:id="rId19"/>
    <p:sldId id="294" r:id="rId20"/>
    <p:sldId id="276" r:id="rId21"/>
    <p:sldId id="295" r:id="rId22"/>
    <p:sldId id="277" r:id="rId23"/>
    <p:sldId id="296" r:id="rId24"/>
    <p:sldId id="266" r:id="rId25"/>
    <p:sldId id="267" r:id="rId26"/>
    <p:sldId id="280" r:id="rId27"/>
    <p:sldId id="268" r:id="rId28"/>
    <p:sldId id="283" r:id="rId29"/>
    <p:sldId id="271" r:id="rId30"/>
    <p:sldId id="284" r:id="rId31"/>
    <p:sldId id="272" r:id="rId32"/>
    <p:sldId id="270" r:id="rId33"/>
    <p:sldId id="279" r:id="rId34"/>
    <p:sldId id="273" r:id="rId35"/>
    <p:sldId id="287" r:id="rId36"/>
    <p:sldId id="288" r:id="rId37"/>
    <p:sldId id="289" r:id="rId38"/>
    <p:sldId id="290" r:id="rId39"/>
    <p:sldId id="291" r:id="rId40"/>
    <p:sldId id="297" r:id="rId41"/>
    <p:sldId id="301"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56D66-E852-22F1-D3B4-28C2E7E47ECD}" name="Sarah Rego Saylor" initials="SRS" userId="S::ssaylor@araca.com::360c0f0f-365c-41df-9eea-2136b59c67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D3B9"/>
    <a:srgbClr val="FCECE8"/>
    <a:srgbClr val="FFE556"/>
    <a:srgbClr val="FFF09A"/>
    <a:srgbClr val="FFE76A"/>
    <a:srgbClr val="FFE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7E2DC-D2D8-4942-96F6-740755B9D612}" v="9" dt="2025-06-11T20:41:27.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4"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se, Lauren (MMA)" userId="73651d98-99ab-4d73-a81d-e0af8268dce6" providerId="ADAL" clId="{5197E2DC-D2D8-4942-96F6-740755B9D612}"/>
    <pc:docChg chg="undo custSel modSld">
      <pc:chgData name="Close, Lauren (MMA)" userId="73651d98-99ab-4d73-a81d-e0af8268dce6" providerId="ADAL" clId="{5197E2DC-D2D8-4942-96F6-740755B9D612}" dt="2025-06-18T18:21:04.986" v="363" actId="20577"/>
      <pc:docMkLst>
        <pc:docMk/>
      </pc:docMkLst>
      <pc:sldChg chg="modSp mod">
        <pc:chgData name="Close, Lauren (MMA)" userId="73651d98-99ab-4d73-a81d-e0af8268dce6" providerId="ADAL" clId="{5197E2DC-D2D8-4942-96F6-740755B9D612}" dt="2025-06-11T20:23:31.532" v="39" actId="20577"/>
        <pc:sldMkLst>
          <pc:docMk/>
          <pc:sldMk cId="2983595138" sldId="257"/>
        </pc:sldMkLst>
        <pc:spChg chg="mod">
          <ac:chgData name="Close, Lauren (MMA)" userId="73651d98-99ab-4d73-a81d-e0af8268dce6" providerId="ADAL" clId="{5197E2DC-D2D8-4942-96F6-740755B9D612}" dt="2025-06-11T20:23:31.532" v="39" actId="20577"/>
          <ac:spMkLst>
            <pc:docMk/>
            <pc:sldMk cId="2983595138" sldId="257"/>
            <ac:spMk id="13" creationId="{3056D4EF-7DB7-8C1F-7D0D-1C690660C657}"/>
          </ac:spMkLst>
        </pc:spChg>
      </pc:sldChg>
      <pc:sldChg chg="modSp mod">
        <pc:chgData name="Close, Lauren (MMA)" userId="73651d98-99ab-4d73-a81d-e0af8268dce6" providerId="ADAL" clId="{5197E2DC-D2D8-4942-96F6-740755B9D612}" dt="2025-06-11T20:23:20.293" v="28" actId="20577"/>
        <pc:sldMkLst>
          <pc:docMk/>
          <pc:sldMk cId="4148284891" sldId="258"/>
        </pc:sldMkLst>
        <pc:spChg chg="mod">
          <ac:chgData name="Close, Lauren (MMA)" userId="73651d98-99ab-4d73-a81d-e0af8268dce6" providerId="ADAL" clId="{5197E2DC-D2D8-4942-96F6-740755B9D612}" dt="2025-06-11T20:23:11.068" v="26" actId="20577"/>
          <ac:spMkLst>
            <pc:docMk/>
            <pc:sldMk cId="4148284891" sldId="258"/>
            <ac:spMk id="6" creationId="{A75DDC1A-F438-FE5F-F1FF-7FBD13AFF969}"/>
          </ac:spMkLst>
        </pc:spChg>
        <pc:spChg chg="mod">
          <ac:chgData name="Close, Lauren (MMA)" userId="73651d98-99ab-4d73-a81d-e0af8268dce6" providerId="ADAL" clId="{5197E2DC-D2D8-4942-96F6-740755B9D612}" dt="2025-06-11T20:23:20.293" v="28" actId="20577"/>
          <ac:spMkLst>
            <pc:docMk/>
            <pc:sldMk cId="4148284891" sldId="258"/>
            <ac:spMk id="7" creationId="{53395486-582D-393B-E71C-C6401D4C9ECA}"/>
          </ac:spMkLst>
        </pc:spChg>
      </pc:sldChg>
      <pc:sldChg chg="modSp mod">
        <pc:chgData name="Close, Lauren (MMA)" userId="73651d98-99ab-4d73-a81d-e0af8268dce6" providerId="ADAL" clId="{5197E2DC-D2D8-4942-96F6-740755B9D612}" dt="2025-06-17T20:01:38.696" v="360" actId="20577"/>
        <pc:sldMkLst>
          <pc:docMk/>
          <pc:sldMk cId="2276686092" sldId="259"/>
        </pc:sldMkLst>
        <pc:spChg chg="mod">
          <ac:chgData name="Close, Lauren (MMA)" userId="73651d98-99ab-4d73-a81d-e0af8268dce6" providerId="ADAL" clId="{5197E2DC-D2D8-4942-96F6-740755B9D612}" dt="2025-06-17T20:01:38.696" v="360" actId="20577"/>
          <ac:spMkLst>
            <pc:docMk/>
            <pc:sldMk cId="2276686092" sldId="259"/>
            <ac:spMk id="3" creationId="{AB0DD6F3-2123-7720-D314-1BA43B5A5439}"/>
          </ac:spMkLst>
        </pc:spChg>
      </pc:sldChg>
      <pc:sldChg chg="modSp mod">
        <pc:chgData name="Close, Lauren (MMA)" userId="73651d98-99ab-4d73-a81d-e0af8268dce6" providerId="ADAL" clId="{5197E2DC-D2D8-4942-96F6-740755B9D612}" dt="2025-06-11T20:25:05.107" v="47" actId="20577"/>
        <pc:sldMkLst>
          <pc:docMk/>
          <pc:sldMk cId="777805044" sldId="260"/>
        </pc:sldMkLst>
        <pc:spChg chg="mod">
          <ac:chgData name="Close, Lauren (MMA)" userId="73651d98-99ab-4d73-a81d-e0af8268dce6" providerId="ADAL" clId="{5197E2DC-D2D8-4942-96F6-740755B9D612}" dt="2025-06-11T20:25:05.107" v="47" actId="20577"/>
          <ac:spMkLst>
            <pc:docMk/>
            <pc:sldMk cId="777805044" sldId="260"/>
            <ac:spMk id="3" creationId="{16DB2DE7-B32B-855F-F84B-425FA0784A6A}"/>
          </ac:spMkLst>
        </pc:spChg>
      </pc:sldChg>
      <pc:sldChg chg="delSp modSp mod">
        <pc:chgData name="Close, Lauren (MMA)" userId="73651d98-99ab-4d73-a81d-e0af8268dce6" providerId="ADAL" clId="{5197E2DC-D2D8-4942-96F6-740755B9D612}" dt="2025-06-11T20:34:52.145" v="102" actId="1076"/>
        <pc:sldMkLst>
          <pc:docMk/>
          <pc:sldMk cId="1044562463" sldId="261"/>
        </pc:sldMkLst>
        <pc:graphicFrameChg chg="mod modGraphic">
          <ac:chgData name="Close, Lauren (MMA)" userId="73651d98-99ab-4d73-a81d-e0af8268dce6" providerId="ADAL" clId="{5197E2DC-D2D8-4942-96F6-740755B9D612}" dt="2025-06-11T20:34:52.145" v="102" actId="1076"/>
          <ac:graphicFrameMkLst>
            <pc:docMk/>
            <pc:sldMk cId="1044562463" sldId="261"/>
            <ac:graphicFrameMk id="5" creationId="{4CF9C4D2-9359-68CE-EF85-789966B89828}"/>
          </ac:graphicFrameMkLst>
        </pc:graphicFrameChg>
      </pc:sldChg>
      <pc:sldChg chg="modSp mod">
        <pc:chgData name="Close, Lauren (MMA)" userId="73651d98-99ab-4d73-a81d-e0af8268dce6" providerId="ADAL" clId="{5197E2DC-D2D8-4942-96F6-740755B9D612}" dt="2025-06-11T20:37:16.438" v="155" actId="14100"/>
        <pc:sldMkLst>
          <pc:docMk/>
          <pc:sldMk cId="1751302086" sldId="264"/>
        </pc:sldMkLst>
        <pc:graphicFrameChg chg="mod modGraphic">
          <ac:chgData name="Close, Lauren (MMA)" userId="73651d98-99ab-4d73-a81d-e0af8268dce6" providerId="ADAL" clId="{5197E2DC-D2D8-4942-96F6-740755B9D612}" dt="2025-06-11T20:37:16.438" v="155" actId="14100"/>
          <ac:graphicFrameMkLst>
            <pc:docMk/>
            <pc:sldMk cId="1751302086" sldId="264"/>
            <ac:graphicFrameMk id="6" creationId="{F9B90C27-1DDA-0BF6-BA45-82107D4A6FA4}"/>
          </ac:graphicFrameMkLst>
        </pc:graphicFrameChg>
        <pc:graphicFrameChg chg="mod modGraphic">
          <ac:chgData name="Close, Lauren (MMA)" userId="73651d98-99ab-4d73-a81d-e0af8268dce6" providerId="ADAL" clId="{5197E2DC-D2D8-4942-96F6-740755B9D612}" dt="2025-06-11T20:37:13.480" v="154" actId="14100"/>
          <ac:graphicFrameMkLst>
            <pc:docMk/>
            <pc:sldMk cId="1751302086" sldId="264"/>
            <ac:graphicFrameMk id="7" creationId="{E4BFEB49-FC24-7E6A-00CB-C899DBCDDD7F}"/>
          </ac:graphicFrameMkLst>
        </pc:graphicFrameChg>
      </pc:sldChg>
      <pc:sldChg chg="modSp mod">
        <pc:chgData name="Close, Lauren (MMA)" userId="73651d98-99ab-4d73-a81d-e0af8268dce6" providerId="ADAL" clId="{5197E2DC-D2D8-4942-96F6-740755B9D612}" dt="2025-06-11T20:23:51.800" v="41" actId="20577"/>
        <pc:sldMkLst>
          <pc:docMk/>
          <pc:sldMk cId="2094981567" sldId="269"/>
        </pc:sldMkLst>
        <pc:spChg chg="mod">
          <ac:chgData name="Close, Lauren (MMA)" userId="73651d98-99ab-4d73-a81d-e0af8268dce6" providerId="ADAL" clId="{5197E2DC-D2D8-4942-96F6-740755B9D612}" dt="2025-06-11T20:23:51.800" v="41" actId="20577"/>
          <ac:spMkLst>
            <pc:docMk/>
            <pc:sldMk cId="2094981567" sldId="269"/>
            <ac:spMk id="3" creationId="{AF5C2B56-730E-F803-8858-6A1BC579C870}"/>
          </ac:spMkLst>
        </pc:spChg>
      </pc:sldChg>
      <pc:sldChg chg="modSp mod">
        <pc:chgData name="Close, Lauren (MMA)" userId="73651d98-99ab-4d73-a81d-e0af8268dce6" providerId="ADAL" clId="{5197E2DC-D2D8-4942-96F6-740755B9D612}" dt="2025-06-12T17:14:28.118" v="276" actId="27636"/>
        <pc:sldMkLst>
          <pc:docMk/>
          <pc:sldMk cId="2655639520" sldId="271"/>
        </pc:sldMkLst>
        <pc:spChg chg="mod">
          <ac:chgData name="Close, Lauren (MMA)" userId="73651d98-99ab-4d73-a81d-e0af8268dce6" providerId="ADAL" clId="{5197E2DC-D2D8-4942-96F6-740755B9D612}" dt="2025-06-12T17:14:28.118" v="276" actId="27636"/>
          <ac:spMkLst>
            <pc:docMk/>
            <pc:sldMk cId="2655639520" sldId="271"/>
            <ac:spMk id="3" creationId="{AC7A3635-159A-1A8D-9EB4-B2F3261BE664}"/>
          </ac:spMkLst>
        </pc:spChg>
      </pc:sldChg>
      <pc:sldChg chg="modSp mod">
        <pc:chgData name="Close, Lauren (MMA)" userId="73651d98-99ab-4d73-a81d-e0af8268dce6" providerId="ADAL" clId="{5197E2DC-D2D8-4942-96F6-740755B9D612}" dt="2025-06-11T20:38:56.079" v="213" actId="20577"/>
        <pc:sldMkLst>
          <pc:docMk/>
          <pc:sldMk cId="160518434" sldId="281"/>
        </pc:sldMkLst>
        <pc:graphicFrameChg chg="modGraphic">
          <ac:chgData name="Close, Lauren (MMA)" userId="73651d98-99ab-4d73-a81d-e0af8268dce6" providerId="ADAL" clId="{5197E2DC-D2D8-4942-96F6-740755B9D612}" dt="2025-06-11T20:38:56.079" v="213" actId="20577"/>
          <ac:graphicFrameMkLst>
            <pc:docMk/>
            <pc:sldMk cId="160518434" sldId="281"/>
            <ac:graphicFrameMk id="8" creationId="{72E0B1CC-C505-6286-6A85-B536100DAB67}"/>
          </ac:graphicFrameMkLst>
        </pc:graphicFrameChg>
        <pc:graphicFrameChg chg="modGraphic">
          <ac:chgData name="Close, Lauren (MMA)" userId="73651d98-99ab-4d73-a81d-e0af8268dce6" providerId="ADAL" clId="{5197E2DC-D2D8-4942-96F6-740755B9D612}" dt="2025-06-11T20:38:41.256" v="194" actId="20577"/>
          <ac:graphicFrameMkLst>
            <pc:docMk/>
            <pc:sldMk cId="160518434" sldId="281"/>
            <ac:graphicFrameMk id="9" creationId="{722CE962-8078-5908-490D-F73BF46E50E2}"/>
          </ac:graphicFrameMkLst>
        </pc:graphicFrameChg>
      </pc:sldChg>
      <pc:sldChg chg="modSp mod">
        <pc:chgData name="Close, Lauren (MMA)" userId="73651d98-99ab-4d73-a81d-e0af8268dce6" providerId="ADAL" clId="{5197E2DC-D2D8-4942-96F6-740755B9D612}" dt="2025-06-11T20:39:52.011" v="232" actId="403"/>
        <pc:sldMkLst>
          <pc:docMk/>
          <pc:sldMk cId="1214413706" sldId="282"/>
        </pc:sldMkLst>
        <pc:graphicFrameChg chg="mod modGraphic">
          <ac:chgData name="Close, Lauren (MMA)" userId="73651d98-99ab-4d73-a81d-e0af8268dce6" providerId="ADAL" clId="{5197E2DC-D2D8-4942-96F6-740755B9D612}" dt="2025-06-11T20:39:52.011" v="232" actId="403"/>
          <ac:graphicFrameMkLst>
            <pc:docMk/>
            <pc:sldMk cId="1214413706" sldId="282"/>
            <ac:graphicFrameMk id="8" creationId="{23518B54-AE3A-3603-656C-F61CA3A18B49}"/>
          </ac:graphicFrameMkLst>
        </pc:graphicFrameChg>
      </pc:sldChg>
      <pc:sldChg chg="addSp delSp modSp mod">
        <pc:chgData name="Close, Lauren (MMA)" userId="73651d98-99ab-4d73-a81d-e0af8268dce6" providerId="ADAL" clId="{5197E2DC-D2D8-4942-96F6-740755B9D612}" dt="2025-06-18T18:21:04.986" v="363" actId="20577"/>
        <pc:sldMkLst>
          <pc:docMk/>
          <pc:sldMk cId="4136894918" sldId="288"/>
        </pc:sldMkLst>
        <pc:spChg chg="mod">
          <ac:chgData name="Close, Lauren (MMA)" userId="73651d98-99ab-4d73-a81d-e0af8268dce6" providerId="ADAL" clId="{5197E2DC-D2D8-4942-96F6-740755B9D612}" dt="2025-06-17T19:55:55.643" v="351" actId="1076"/>
          <ac:spMkLst>
            <pc:docMk/>
            <pc:sldMk cId="4136894918" sldId="288"/>
            <ac:spMk id="2" creationId="{0B9C4C8F-8C63-8C2D-DF4B-28B8B28DE8D1}"/>
          </ac:spMkLst>
        </pc:spChg>
        <pc:spChg chg="mod">
          <ac:chgData name="Close, Lauren (MMA)" userId="73651d98-99ab-4d73-a81d-e0af8268dce6" providerId="ADAL" clId="{5197E2DC-D2D8-4942-96F6-740755B9D612}" dt="2025-06-17T19:56:00.471" v="352" actId="1076"/>
          <ac:spMkLst>
            <pc:docMk/>
            <pc:sldMk cId="4136894918" sldId="288"/>
            <ac:spMk id="6" creationId="{20607C25-CF45-65B7-4647-D1941862D4AF}"/>
          </ac:spMkLst>
        </pc:spChg>
        <pc:spChg chg="mod">
          <ac:chgData name="Close, Lauren (MMA)" userId="73651d98-99ab-4d73-a81d-e0af8268dce6" providerId="ADAL" clId="{5197E2DC-D2D8-4942-96F6-740755B9D612}" dt="2025-06-18T18:21:04.986" v="363" actId="20577"/>
          <ac:spMkLst>
            <pc:docMk/>
            <pc:sldMk cId="4136894918" sldId="288"/>
            <ac:spMk id="8" creationId="{CC180C42-4154-46DA-5BF3-EAE00C76EDAF}"/>
          </ac:spMkLst>
        </pc:spChg>
        <pc:spChg chg="mod">
          <ac:chgData name="Close, Lauren (MMA)" userId="73651d98-99ab-4d73-a81d-e0af8268dce6" providerId="ADAL" clId="{5197E2DC-D2D8-4942-96F6-740755B9D612}" dt="2025-06-17T19:56:07.207" v="353" actId="1076"/>
          <ac:spMkLst>
            <pc:docMk/>
            <pc:sldMk cId="4136894918" sldId="288"/>
            <ac:spMk id="10" creationId="{43CE425A-884D-0443-8C67-35D8E801267E}"/>
          </ac:spMkLst>
        </pc:spChg>
        <pc:spChg chg="mod">
          <ac:chgData name="Close, Lauren (MMA)" userId="73651d98-99ab-4d73-a81d-e0af8268dce6" providerId="ADAL" clId="{5197E2DC-D2D8-4942-96F6-740755B9D612}" dt="2025-06-17T19:51:16.984" v="287" actId="20577"/>
          <ac:spMkLst>
            <pc:docMk/>
            <pc:sldMk cId="4136894918" sldId="288"/>
            <ac:spMk id="11" creationId="{87C01161-CFD4-D4B9-600F-C3D868FD0837}"/>
          </ac:spMkLst>
        </pc:spChg>
        <pc:picChg chg="del mod">
          <ac:chgData name="Close, Lauren (MMA)" userId="73651d98-99ab-4d73-a81d-e0af8268dce6" providerId="ADAL" clId="{5197E2DC-D2D8-4942-96F6-740755B9D612}" dt="2025-06-17T19:55:09.005" v="344" actId="478"/>
          <ac:picMkLst>
            <pc:docMk/>
            <pc:sldMk cId="4136894918" sldId="288"/>
            <ac:picMk id="7" creationId="{17EB3A13-3FDB-5F77-47D3-DA9FC42F76EC}"/>
          </ac:picMkLst>
        </pc:picChg>
        <pc:picChg chg="add mod">
          <ac:chgData name="Close, Lauren (MMA)" userId="73651d98-99ab-4d73-a81d-e0af8268dce6" providerId="ADAL" clId="{5197E2DC-D2D8-4942-96F6-740755B9D612}" dt="2025-06-17T19:53:35.252" v="315" actId="1076"/>
          <ac:picMkLst>
            <pc:docMk/>
            <pc:sldMk cId="4136894918" sldId="288"/>
            <ac:picMk id="9" creationId="{82987DF4-69A8-FB14-3FFA-58439046FDFD}"/>
          </ac:picMkLst>
        </pc:picChg>
        <pc:picChg chg="del">
          <ac:chgData name="Close, Lauren (MMA)" userId="73651d98-99ab-4d73-a81d-e0af8268dce6" providerId="ADAL" clId="{5197E2DC-D2D8-4942-96F6-740755B9D612}" dt="2025-06-17T19:52:40.237" v="309" actId="478"/>
          <ac:picMkLst>
            <pc:docMk/>
            <pc:sldMk cId="4136894918" sldId="288"/>
            <ac:picMk id="12" creationId="{7776B889-8DB1-11F4-C13E-9DAC5032228A}"/>
          </ac:picMkLst>
        </pc:picChg>
        <pc:picChg chg="add mod">
          <ac:chgData name="Close, Lauren (MMA)" userId="73651d98-99ab-4d73-a81d-e0af8268dce6" providerId="ADAL" clId="{5197E2DC-D2D8-4942-96F6-740755B9D612}" dt="2025-06-17T19:59:27.723" v="359" actId="1076"/>
          <ac:picMkLst>
            <pc:docMk/>
            <pc:sldMk cId="4136894918" sldId="288"/>
            <ac:picMk id="15" creationId="{D34DC7D5-DA6E-2C6D-14BF-8074417DF42E}"/>
          </ac:picMkLst>
        </pc:picChg>
        <pc:picChg chg="add mod">
          <ac:chgData name="Close, Lauren (MMA)" userId="73651d98-99ab-4d73-a81d-e0af8268dce6" providerId="ADAL" clId="{5197E2DC-D2D8-4942-96F6-740755B9D612}" dt="2025-06-17T19:56:26.287" v="356" actId="1076"/>
          <ac:picMkLst>
            <pc:docMk/>
            <pc:sldMk cId="4136894918" sldId="288"/>
            <ac:picMk id="17" creationId="{1ED81EDE-F3A2-B36F-BE80-E61C86E6E34C}"/>
          </ac:picMkLst>
        </pc:picChg>
        <pc:cxnChg chg="mod">
          <ac:chgData name="Close, Lauren (MMA)" userId="73651d98-99ab-4d73-a81d-e0af8268dce6" providerId="ADAL" clId="{5197E2DC-D2D8-4942-96F6-740755B9D612}" dt="2025-06-17T19:59:23.393" v="357" actId="1076"/>
          <ac:cxnSpMkLst>
            <pc:docMk/>
            <pc:sldMk cId="4136894918" sldId="288"/>
            <ac:cxnSpMk id="14" creationId="{F9539AA0-F30F-1E82-0460-73A01040B555}"/>
          </ac:cxnSpMkLst>
        </pc:cxnChg>
      </pc:sldChg>
      <pc:sldChg chg="modSp mod">
        <pc:chgData name="Close, Lauren (MMA)" userId="73651d98-99ab-4d73-a81d-e0af8268dce6" providerId="ADAL" clId="{5197E2DC-D2D8-4942-96F6-740755B9D612}" dt="2025-06-11T20:25:40.324" v="92" actId="20577"/>
        <pc:sldMkLst>
          <pc:docMk/>
          <pc:sldMk cId="3849293174" sldId="292"/>
        </pc:sldMkLst>
        <pc:spChg chg="mod">
          <ac:chgData name="Close, Lauren (MMA)" userId="73651d98-99ab-4d73-a81d-e0af8268dce6" providerId="ADAL" clId="{5197E2DC-D2D8-4942-96F6-740755B9D612}" dt="2025-06-11T20:25:40.324" v="92" actId="20577"/>
          <ac:spMkLst>
            <pc:docMk/>
            <pc:sldMk cId="3849293174" sldId="292"/>
            <ac:spMk id="3" creationId="{16DB2DE7-B32B-855F-F84B-425FA0784A6A}"/>
          </ac:spMkLst>
        </pc:spChg>
      </pc:sldChg>
      <pc:sldChg chg="modSp mod">
        <pc:chgData name="Close, Lauren (MMA)" userId="73651d98-99ab-4d73-a81d-e0af8268dce6" providerId="ADAL" clId="{5197E2DC-D2D8-4942-96F6-740755B9D612}" dt="2025-06-11T20:41:04.487" v="255" actId="113"/>
        <pc:sldMkLst>
          <pc:docMk/>
          <pc:sldMk cId="293105055" sldId="295"/>
        </pc:sldMkLst>
        <pc:graphicFrameChg chg="mod modGraphic">
          <ac:chgData name="Close, Lauren (MMA)" userId="73651d98-99ab-4d73-a81d-e0af8268dce6" providerId="ADAL" clId="{5197E2DC-D2D8-4942-96F6-740755B9D612}" dt="2025-06-11T20:41:04.487" v="255" actId="113"/>
          <ac:graphicFrameMkLst>
            <pc:docMk/>
            <pc:sldMk cId="293105055" sldId="295"/>
            <ac:graphicFrameMk id="8" creationId="{3B20527A-90E3-6D9A-0E9A-423743378EF8}"/>
          </ac:graphicFrameMkLst>
        </pc:graphicFrameChg>
      </pc:sldChg>
      <pc:sldChg chg="modSp mod">
        <pc:chgData name="Close, Lauren (MMA)" userId="73651d98-99ab-4d73-a81d-e0af8268dce6" providerId="ADAL" clId="{5197E2DC-D2D8-4942-96F6-740755B9D612}" dt="2025-06-11T20:41:34.640" v="274" actId="403"/>
        <pc:sldMkLst>
          <pc:docMk/>
          <pc:sldMk cId="113489707" sldId="296"/>
        </pc:sldMkLst>
        <pc:graphicFrameChg chg="mod modGraphic">
          <ac:chgData name="Close, Lauren (MMA)" userId="73651d98-99ab-4d73-a81d-e0af8268dce6" providerId="ADAL" clId="{5197E2DC-D2D8-4942-96F6-740755B9D612}" dt="2025-06-11T20:41:34.640" v="274" actId="403"/>
          <ac:graphicFrameMkLst>
            <pc:docMk/>
            <pc:sldMk cId="113489707" sldId="296"/>
            <ac:graphicFrameMk id="8" creationId="{4F416E49-C0BB-632B-6F91-21E79B7E3FA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11F38-A8E7-4389-8E3C-06D6EEFE035C}"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C0D18-C696-40E2-85FF-54DC8D0664F9}" type="slidenum">
              <a:rPr lang="en-US" smtClean="0"/>
              <a:t>‹#›</a:t>
            </a:fld>
            <a:endParaRPr lang="en-US"/>
          </a:p>
        </p:txBody>
      </p:sp>
    </p:spTree>
    <p:extLst>
      <p:ext uri="{BB962C8B-B14F-4D97-AF65-F5344CB8AC3E}">
        <p14:creationId xmlns:p14="http://schemas.microsoft.com/office/powerpoint/2010/main" val="99589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Aptos" panose="020B0004020202020204" pitchFamily="34" charset="0"/>
              </a:rPr>
              <a:t>Deductibles and Out-of-Pocket maximums reset on a calendar year basis, or every January 1</a:t>
            </a:r>
            <a:r>
              <a:rPr lang="en-US" sz="1800" baseline="30000">
                <a:effectLst/>
                <a:latin typeface="Aptos" panose="020B0004020202020204" pitchFamily="34" charset="0"/>
                <a:ea typeface="Times New Roman" panose="02020603050405020304" pitchFamily="18" charset="0"/>
                <a:cs typeface="Aptos" panose="020B0004020202020204" pitchFamily="34" charset="0"/>
              </a:rPr>
              <a:t>st</a:t>
            </a:r>
            <a:r>
              <a:rPr lang="en-US" sz="1800">
                <a:effectLst/>
                <a:latin typeface="Aptos" panose="020B0004020202020204" pitchFamily="34" charset="0"/>
                <a:ea typeface="Times New Roman" panose="02020603050405020304" pitchFamily="18" charset="0"/>
                <a:cs typeface="Aptos" panose="020B0004020202020204" pitchFamily="34" charset="0"/>
              </a:rPr>
              <a:t>. We have added this to the glossary.</a:t>
            </a:r>
            <a:endParaRPr lang="en-US" sz="18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657C0D18-C696-40E2-85FF-54DC8D0664F9}" type="slidenum">
              <a:rPr lang="en-US" smtClean="0"/>
              <a:t>5</a:t>
            </a:fld>
            <a:endParaRPr lang="en-US"/>
          </a:p>
        </p:txBody>
      </p:sp>
    </p:spTree>
    <p:extLst>
      <p:ext uri="{BB962C8B-B14F-4D97-AF65-F5344CB8AC3E}">
        <p14:creationId xmlns:p14="http://schemas.microsoft.com/office/powerpoint/2010/main" val="84847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a:effectLst/>
            </a:endParaRPr>
          </a:p>
          <a:p>
            <a:pPr marL="742950" marR="0" lvl="1" indent="-285750">
              <a:spcBef>
                <a:spcPts val="0"/>
              </a:spcBef>
              <a:spcAft>
                <a:spcPts val="0"/>
              </a:spcAft>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Base Plan members will not receive new ID cards since there are no plan changes.</a:t>
            </a:r>
            <a:endParaRPr lang="en-US" sz="110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Bef>
                <a:spcPts val="0"/>
              </a:spcBef>
              <a:spcAft>
                <a:spcPts val="0"/>
              </a:spcAft>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Buy Up and Executive Plan members will receive new ID cards. They will be electronic ID cards as long as members opted “yes” to electronic communications. Members will receive email notice from UHC once their digital ID card is available. We have noted this on slide 26. </a:t>
            </a:r>
            <a:endParaRPr lang="en-US" sz="11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657C0D18-C696-40E2-85FF-54DC8D0664F9}" type="slidenum">
              <a:rPr lang="en-US" smtClean="0"/>
              <a:t>6</a:t>
            </a:fld>
            <a:endParaRPr lang="en-US"/>
          </a:p>
        </p:txBody>
      </p:sp>
    </p:spTree>
    <p:extLst>
      <p:ext uri="{BB962C8B-B14F-4D97-AF65-F5344CB8AC3E}">
        <p14:creationId xmlns:p14="http://schemas.microsoft.com/office/powerpoint/2010/main" val="269365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a:effectLst/>
                <a:latin typeface="Aptos" panose="020B0004020202020204" pitchFamily="34" charset="0"/>
                <a:ea typeface="Times New Roman" panose="02020603050405020304" pitchFamily="18" charset="0"/>
              </a:rPr>
              <a:t>Out of network deductible going to $1k / $2k (currently $900 / $1.8k)</a:t>
            </a:r>
            <a:endParaRPr lang="en-US" sz="1800">
              <a:effectLst/>
              <a:latin typeface="Calibri" panose="020F0502020204030204" pitchFamily="34" charset="0"/>
              <a:ea typeface="Aptos" panose="020B0004020202020204" pitchFamily="34" charset="0"/>
            </a:endParaRPr>
          </a:p>
          <a:p>
            <a:pPr marL="342900" marR="0" lvl="0" indent="-342900">
              <a:spcBef>
                <a:spcPts val="0"/>
              </a:spcBef>
              <a:spcAft>
                <a:spcPts val="0"/>
              </a:spcAft>
              <a:buFont typeface="+mj-lt"/>
              <a:buAutoNum type="arabicPeriod"/>
            </a:pPr>
            <a:r>
              <a:rPr lang="en-US" sz="1800">
                <a:effectLst/>
                <a:latin typeface="Aptos" panose="020B0004020202020204" pitchFamily="34" charset="0"/>
                <a:ea typeface="Times New Roman" panose="02020603050405020304" pitchFamily="18" charset="0"/>
              </a:rPr>
              <a:t>Out of Pocket Maximum going down to $4k / $8k (currently $4.65k / $9.3k). </a:t>
            </a:r>
            <a:r>
              <a:rPr lang="en-US" sz="1800" u="sng">
                <a:effectLst/>
                <a:latin typeface="Aptos" panose="020B0004020202020204" pitchFamily="34" charset="0"/>
                <a:ea typeface="Times New Roman" panose="02020603050405020304" pitchFamily="18" charset="0"/>
              </a:rPr>
              <a:t>This is a plan enhancement.</a:t>
            </a:r>
            <a:endParaRPr lang="en-US" sz="1800">
              <a:effectLst/>
              <a:latin typeface="Calibri" panose="020F0502020204030204" pitchFamily="34" charset="0"/>
              <a:ea typeface="Aptos" panose="020B0004020202020204" pitchFamily="34" charset="0"/>
            </a:endParaRPr>
          </a:p>
          <a:p>
            <a:pPr marL="342900" marR="0" lvl="0" indent="-342900">
              <a:spcBef>
                <a:spcPts val="0"/>
              </a:spcBef>
              <a:spcAft>
                <a:spcPts val="0"/>
              </a:spcAft>
              <a:buFont typeface="+mj-lt"/>
              <a:buAutoNum type="arabicPeriod"/>
            </a:pPr>
            <a:r>
              <a:rPr lang="en-US" sz="1800">
                <a:effectLst/>
                <a:latin typeface="Aptos" panose="020B0004020202020204" pitchFamily="34" charset="0"/>
                <a:ea typeface="Times New Roman" panose="02020603050405020304" pitchFamily="18" charset="0"/>
              </a:rPr>
              <a:t>Outpatient surgery going to $250 copay (currently covered 100%)</a:t>
            </a:r>
            <a:endParaRPr lang="en-US" sz="1800">
              <a:effectLst/>
              <a:latin typeface="Calibri" panose="020F0502020204030204" pitchFamily="34" charset="0"/>
              <a:ea typeface="Aptos" panose="020B0004020202020204" pitchFamily="34" charset="0"/>
            </a:endParaRPr>
          </a:p>
          <a:p>
            <a:pPr marL="342900" marR="0" lvl="0" indent="-342900">
              <a:spcBef>
                <a:spcPts val="0"/>
              </a:spcBef>
              <a:spcAft>
                <a:spcPts val="0"/>
              </a:spcAft>
              <a:buFont typeface="+mj-lt"/>
              <a:buAutoNum type="arabicPeriod"/>
            </a:pPr>
            <a:r>
              <a:rPr lang="en-US" sz="1800">
                <a:effectLst/>
                <a:latin typeface="Aptos" panose="020B0004020202020204" pitchFamily="34" charset="0"/>
                <a:ea typeface="Times New Roman" panose="02020603050405020304" pitchFamily="18" charset="0"/>
              </a:rPr>
              <a:t>Emergency Room copay going to $200 copay (currently $100 copay)</a:t>
            </a:r>
            <a:endParaRPr lang="en-US" sz="1800">
              <a:effectLst/>
              <a:latin typeface="Calibri" panose="020F0502020204030204" pitchFamily="34" charset="0"/>
              <a:ea typeface="Aptos" panose="020B0004020202020204" pitchFamily="34" charset="0"/>
            </a:endParaRPr>
          </a:p>
          <a:p>
            <a:pPr marL="342900" marR="0" lvl="0" indent="-342900">
              <a:spcBef>
                <a:spcPts val="0"/>
              </a:spcBef>
              <a:spcAft>
                <a:spcPts val="0"/>
              </a:spcAft>
              <a:buFont typeface="+mj-lt"/>
              <a:buAutoNum type="arabicPeriod"/>
            </a:pPr>
            <a:r>
              <a:rPr lang="en-US" sz="1800">
                <a:effectLst/>
                <a:latin typeface="Aptos" panose="020B0004020202020204" pitchFamily="34" charset="0"/>
                <a:ea typeface="Times New Roman" panose="02020603050405020304" pitchFamily="18" charset="0"/>
              </a:rPr>
              <a:t>Urgent Care going to $75 copay (currently $50 copay)</a:t>
            </a:r>
            <a:endParaRPr lang="en-US" sz="1800">
              <a:effectLst/>
              <a:latin typeface="Calibri" panose="020F0502020204030204" pitchFamily="34" charset="0"/>
              <a:ea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657C0D18-C696-40E2-85FF-54DC8D0664F9}" type="slidenum">
              <a:rPr lang="en-US" smtClean="0"/>
              <a:t>8</a:t>
            </a:fld>
            <a:endParaRPr lang="en-US"/>
          </a:p>
        </p:txBody>
      </p:sp>
    </p:spTree>
    <p:extLst>
      <p:ext uri="{BB962C8B-B14F-4D97-AF65-F5344CB8AC3E}">
        <p14:creationId xmlns:p14="http://schemas.microsoft.com/office/powerpoint/2010/main" val="125052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pre-ex for std</a:t>
            </a:r>
          </a:p>
        </p:txBody>
      </p:sp>
      <p:sp>
        <p:nvSpPr>
          <p:cNvPr id="4" name="Slide Number Placeholder 3"/>
          <p:cNvSpPr>
            <a:spLocks noGrp="1"/>
          </p:cNvSpPr>
          <p:nvPr>
            <p:ph type="sldNum" sz="quarter" idx="5"/>
          </p:nvPr>
        </p:nvSpPr>
        <p:spPr/>
        <p:txBody>
          <a:bodyPr/>
          <a:lstStyle/>
          <a:p>
            <a:fld id="{657C0D18-C696-40E2-85FF-54DC8D0664F9}" type="slidenum">
              <a:rPr lang="en-US" smtClean="0"/>
              <a:t>14</a:t>
            </a:fld>
            <a:endParaRPr lang="en-US"/>
          </a:p>
        </p:txBody>
      </p:sp>
    </p:spTree>
    <p:extLst>
      <p:ext uri="{BB962C8B-B14F-4D97-AF65-F5344CB8AC3E}">
        <p14:creationId xmlns:p14="http://schemas.microsoft.com/office/powerpoint/2010/main" val="179243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C325-323C-4630-8F66-FFE224B797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BA036B-F5F9-6F78-7282-BE1FA26CC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471E25-5A86-FC09-1091-29FB3F9287C8}"/>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5" name="Footer Placeholder 4">
            <a:extLst>
              <a:ext uri="{FF2B5EF4-FFF2-40B4-BE49-F238E27FC236}">
                <a16:creationId xmlns:a16="http://schemas.microsoft.com/office/drawing/2014/main" id="{20B83CEA-A547-DFB9-1E92-BE46F6B1B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C3400-1FB9-421B-D255-2538641768A2}"/>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142567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A805-0C8D-1A3D-D2EC-5CF45F271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5F3C7-094B-7E18-5C0B-D031930452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9AE98-8855-E507-4226-E8BC243333CB}"/>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5" name="Footer Placeholder 4">
            <a:extLst>
              <a:ext uri="{FF2B5EF4-FFF2-40B4-BE49-F238E27FC236}">
                <a16:creationId xmlns:a16="http://schemas.microsoft.com/office/drawing/2014/main" id="{B54DEC6F-C9A8-4D24-74DC-7CF5D70EB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D97D9-B3A3-10A8-B2A6-44AF815D6528}"/>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14958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EA4EC-2F06-0CD0-DD54-CBA0E0FE1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CACCD-B8C3-89CB-9C7E-B6CD06543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B7B0A-16F4-1E8F-C367-7C97D584BB89}"/>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5" name="Footer Placeholder 4">
            <a:extLst>
              <a:ext uri="{FF2B5EF4-FFF2-40B4-BE49-F238E27FC236}">
                <a16:creationId xmlns:a16="http://schemas.microsoft.com/office/drawing/2014/main" id="{F4AAE863-932A-106A-C454-1B0B094E9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2B350-BCB6-381F-2926-3BB752A72E8F}"/>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20944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5C45-5D19-73AD-D366-6E3D7D6D6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09D1A-7B43-6B40-63C2-2FB8F6713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1E8C6-DA5B-7ABA-7ACC-4C5422484D7F}"/>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5" name="Footer Placeholder 4">
            <a:extLst>
              <a:ext uri="{FF2B5EF4-FFF2-40B4-BE49-F238E27FC236}">
                <a16:creationId xmlns:a16="http://schemas.microsoft.com/office/drawing/2014/main" id="{67700740-7965-B2D2-E656-EF17C1784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53F1D-941B-BB54-B2EA-9027BEF9E289}"/>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240013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E224-1BC6-8290-3D78-6F793E239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45BCE-33E5-10FB-88FC-252724154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60F414-DB75-13F3-A364-5C89754ABB45}"/>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5" name="Footer Placeholder 4">
            <a:extLst>
              <a:ext uri="{FF2B5EF4-FFF2-40B4-BE49-F238E27FC236}">
                <a16:creationId xmlns:a16="http://schemas.microsoft.com/office/drawing/2014/main" id="{0E4F6E85-2EBE-9D0F-939E-D1F28DD26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6E27D-D258-EC8F-9B59-70B73F14F764}"/>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161745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5CAB-902E-8DDA-AD61-37B18DD85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D5BA6-C42A-7B74-D693-00A2BBE38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B99800-09F2-660C-47CA-CB6270E13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9F5CF-B376-AF6D-1B32-EAF573EC4A38}"/>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6" name="Footer Placeholder 5">
            <a:extLst>
              <a:ext uri="{FF2B5EF4-FFF2-40B4-BE49-F238E27FC236}">
                <a16:creationId xmlns:a16="http://schemas.microsoft.com/office/drawing/2014/main" id="{FCF6273A-7DE0-B378-8CB9-5177EBBF6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DE167-122A-0E74-DB48-FB5C327DA821}"/>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140547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6E53-72F6-B773-D9DD-01BF43106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25C0F-54DB-7391-D02C-E75C4CDC8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33E35-7D43-7336-881A-32A6329CD5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CD107-3604-EFE6-C974-1C9B20A3F6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44B19C-D503-F301-B1EA-DB343FCD86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7311B9-410A-1F62-2E15-4AE7F7D4D5DC}"/>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8" name="Footer Placeholder 7">
            <a:extLst>
              <a:ext uri="{FF2B5EF4-FFF2-40B4-BE49-F238E27FC236}">
                <a16:creationId xmlns:a16="http://schemas.microsoft.com/office/drawing/2014/main" id="{C148B89F-EC63-B97B-9324-2D0A869E49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A96868-0283-1D2F-D9AA-D1DD27BF4010}"/>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65761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9D2B-1272-A4F4-1790-293E4AB349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CFFBBE-5812-8657-244A-1E9A2E0597FA}"/>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4" name="Footer Placeholder 3">
            <a:extLst>
              <a:ext uri="{FF2B5EF4-FFF2-40B4-BE49-F238E27FC236}">
                <a16:creationId xmlns:a16="http://schemas.microsoft.com/office/drawing/2014/main" id="{19ED25C7-B881-905F-932E-89C843944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393F4C-240B-94AC-1476-E393BAF10A45}"/>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30512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F30D6-5C50-85FC-3389-0EBBBC565904}"/>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3" name="Footer Placeholder 2">
            <a:extLst>
              <a:ext uri="{FF2B5EF4-FFF2-40B4-BE49-F238E27FC236}">
                <a16:creationId xmlns:a16="http://schemas.microsoft.com/office/drawing/2014/main" id="{88DD04D5-BC22-AAEE-86C5-3CE55A511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98C16-25E1-5833-198A-CADF80133B0A}"/>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109262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6D39-985D-A205-07FC-33D373C87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1524BF-391D-0A06-3D0C-E4AA5AF08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F8AAF-DABD-8E84-D6FF-D7C73F463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A97FF-3157-787A-77B9-9293E57104BB}"/>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6" name="Footer Placeholder 5">
            <a:extLst>
              <a:ext uri="{FF2B5EF4-FFF2-40B4-BE49-F238E27FC236}">
                <a16:creationId xmlns:a16="http://schemas.microsoft.com/office/drawing/2014/main" id="{02C67695-B1FE-57C5-5477-8D6266551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44FE9-3619-7ACB-7832-1D22132B9408}"/>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392844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4CBE-17E8-27FB-CBD6-E2A3A164D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64F15-522E-6E49-0C6E-1E1484B89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14BE86-3959-437D-8681-1312284B6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9B3CB-7382-FE96-A072-DB58B8B1F027}"/>
              </a:ext>
            </a:extLst>
          </p:cNvPr>
          <p:cNvSpPr>
            <a:spLocks noGrp="1"/>
          </p:cNvSpPr>
          <p:nvPr>
            <p:ph type="dt" sz="half" idx="10"/>
          </p:nvPr>
        </p:nvSpPr>
        <p:spPr/>
        <p:txBody>
          <a:bodyPr/>
          <a:lstStyle/>
          <a:p>
            <a:fld id="{D97E9971-59AD-4373-BC76-DAD724C2222C}" type="datetimeFigureOut">
              <a:rPr lang="en-US" smtClean="0"/>
              <a:t>6/17/2025</a:t>
            </a:fld>
            <a:endParaRPr lang="en-US"/>
          </a:p>
        </p:txBody>
      </p:sp>
      <p:sp>
        <p:nvSpPr>
          <p:cNvPr id="6" name="Footer Placeholder 5">
            <a:extLst>
              <a:ext uri="{FF2B5EF4-FFF2-40B4-BE49-F238E27FC236}">
                <a16:creationId xmlns:a16="http://schemas.microsoft.com/office/drawing/2014/main" id="{EABC9852-72B8-1248-E108-C8A67B0A2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4FD8D-E632-8B49-0AE5-0280A2B9E188}"/>
              </a:ext>
            </a:extLst>
          </p:cNvPr>
          <p:cNvSpPr>
            <a:spLocks noGrp="1"/>
          </p:cNvSpPr>
          <p:nvPr>
            <p:ph type="sldNum" sz="quarter" idx="12"/>
          </p:nvPr>
        </p:nvSpPr>
        <p:spPr/>
        <p:txBody>
          <a:bodyPr/>
          <a:lstStyle/>
          <a:p>
            <a:fld id="{A7AFB90A-9339-4CB1-A21C-478043B2D8AC}" type="slidenum">
              <a:rPr lang="en-US" smtClean="0"/>
              <a:t>‹#›</a:t>
            </a:fld>
            <a:endParaRPr lang="en-US"/>
          </a:p>
        </p:txBody>
      </p:sp>
    </p:spTree>
    <p:extLst>
      <p:ext uri="{BB962C8B-B14F-4D97-AF65-F5344CB8AC3E}">
        <p14:creationId xmlns:p14="http://schemas.microsoft.com/office/powerpoint/2010/main" val="31427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A2160-3C50-8813-30EE-098F0E012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EFB4B-55F6-84AC-A195-71E2263CC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76E0-BC40-054D-15AA-193561915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E9971-59AD-4373-BC76-DAD724C2222C}" type="datetimeFigureOut">
              <a:rPr lang="en-US" smtClean="0"/>
              <a:t>6/17/2025</a:t>
            </a:fld>
            <a:endParaRPr lang="en-US"/>
          </a:p>
        </p:txBody>
      </p:sp>
      <p:sp>
        <p:nvSpPr>
          <p:cNvPr id="5" name="Footer Placeholder 4">
            <a:extLst>
              <a:ext uri="{FF2B5EF4-FFF2-40B4-BE49-F238E27FC236}">
                <a16:creationId xmlns:a16="http://schemas.microsoft.com/office/drawing/2014/main" id="{26111FB7-9166-0966-A603-30A44DEB5B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F589FA-5C1E-78DB-FA4C-2E3408A39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FB90A-9339-4CB1-A21C-478043B2D8AC}" type="slidenum">
              <a:rPr lang="en-US" smtClean="0"/>
              <a:t>‹#›</a:t>
            </a:fld>
            <a:endParaRPr lang="en-US"/>
          </a:p>
        </p:txBody>
      </p:sp>
    </p:spTree>
    <p:extLst>
      <p:ext uri="{BB962C8B-B14F-4D97-AF65-F5344CB8AC3E}">
        <p14:creationId xmlns:p14="http://schemas.microsoft.com/office/powerpoint/2010/main" val="294108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enefitsAssist@grahamco.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he araca group">
            <a:extLst>
              <a:ext uri="{FF2B5EF4-FFF2-40B4-BE49-F238E27FC236}">
                <a16:creationId xmlns:a16="http://schemas.microsoft.com/office/drawing/2014/main" id="{B2E477FE-058E-20BC-8988-0D583B0780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2007" y="2049578"/>
            <a:ext cx="7009396" cy="18750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395486-582D-393B-E71C-C6401D4C9ECA}"/>
              </a:ext>
            </a:extLst>
          </p:cNvPr>
          <p:cNvSpPr txBox="1">
            <a:spLocks noChangeArrowheads="1"/>
          </p:cNvSpPr>
          <p:nvPr/>
        </p:nvSpPr>
        <p:spPr bwMode="auto">
          <a:xfrm>
            <a:off x="4636854" y="4090718"/>
            <a:ext cx="6459702" cy="769441"/>
          </a:xfrm>
          <a:prstGeom prst="rect">
            <a:avLst/>
          </a:prstGeom>
          <a:noFill/>
          <a:ln w="9525">
            <a:noFill/>
            <a:miter lim="800000"/>
            <a:headEnd/>
            <a:tailEnd/>
          </a:ln>
        </p:spPr>
        <p:txBody>
          <a:bodyPr wrap="square">
            <a:spAutoFit/>
          </a:bodyPr>
          <a:lstStyle/>
          <a:p>
            <a:pPr algn="ctr">
              <a:defRPr/>
            </a:pPr>
            <a:r>
              <a:rPr lang="en-US" sz="4400" dirty="0">
                <a:solidFill>
                  <a:schemeClr val="bg2">
                    <a:lumMod val="50000"/>
                  </a:schemeClr>
                </a:solidFill>
                <a:latin typeface="Abadi Extra Light" panose="020B0204020104020204" pitchFamily="34" charset="0"/>
              </a:rPr>
              <a:t>OPEN ENROLLMENT 2025</a:t>
            </a:r>
          </a:p>
        </p:txBody>
      </p:sp>
      <p:sp>
        <p:nvSpPr>
          <p:cNvPr id="8" name="Rectangle 7">
            <a:extLst>
              <a:ext uri="{FF2B5EF4-FFF2-40B4-BE49-F238E27FC236}">
                <a16:creationId xmlns:a16="http://schemas.microsoft.com/office/drawing/2014/main" id="{A3430039-CDE4-E8D7-E610-278341449FAE}"/>
              </a:ext>
            </a:extLst>
          </p:cNvPr>
          <p:cNvSpPr/>
          <p:nvPr/>
        </p:nvSpPr>
        <p:spPr>
          <a:xfrm>
            <a:off x="0" y="0"/>
            <a:ext cx="22057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8D6CB1C7-21AF-207F-A1FB-139C2CA02580}"/>
              </a:ext>
            </a:extLst>
          </p:cNvPr>
          <p:cNvSpPr/>
          <p:nvPr/>
        </p:nvSpPr>
        <p:spPr>
          <a:xfrm>
            <a:off x="718374" y="1930370"/>
            <a:ext cx="2974708" cy="2997255"/>
          </a:xfrm>
          <a:prstGeom prst="flowChartConnector">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EC1056FB-513B-144F-9496-36B5250BAF37}"/>
              </a:ext>
            </a:extLst>
          </p:cNvPr>
          <p:cNvSpPr/>
          <p:nvPr/>
        </p:nvSpPr>
        <p:spPr>
          <a:xfrm>
            <a:off x="1005142" y="2148281"/>
            <a:ext cx="2519835" cy="2561437"/>
          </a:xfrm>
          <a:prstGeom prst="flowChartConnector">
            <a:avLst/>
          </a:prstGeom>
          <a:solidFill>
            <a:srgbClr val="FFE5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75DDC1A-F438-FE5F-F1FF-7FBD13AFF969}"/>
              </a:ext>
            </a:extLst>
          </p:cNvPr>
          <p:cNvSpPr txBox="1"/>
          <p:nvPr/>
        </p:nvSpPr>
        <p:spPr>
          <a:xfrm>
            <a:off x="932102" y="2767279"/>
            <a:ext cx="2661146" cy="1323439"/>
          </a:xfrm>
          <a:prstGeom prst="rect">
            <a:avLst/>
          </a:prstGeom>
          <a:noFill/>
        </p:spPr>
        <p:txBody>
          <a:bodyPr wrap="square" lIns="91440" tIns="45720" rIns="91440" bIns="45720" anchor="t">
            <a:spAutoFit/>
          </a:bodyPr>
          <a:lstStyle/>
          <a:p>
            <a:pPr algn="ctr"/>
            <a:r>
              <a:rPr lang="en-US" sz="1600" b="1" dirty="0">
                <a:latin typeface="Abadi Extra Light"/>
              </a:rPr>
              <a:t>Plan Year: </a:t>
            </a:r>
            <a:endParaRPr lang="en-US" sz="1600" b="1" dirty="0">
              <a:latin typeface="Abadi Extra Light" panose="020B0204020104020204" pitchFamily="34" charset="0"/>
            </a:endParaRPr>
          </a:p>
          <a:p>
            <a:pPr algn="ctr"/>
            <a:r>
              <a:rPr lang="en-US" sz="1600" dirty="0">
                <a:latin typeface="Abadi Extra Light"/>
              </a:rPr>
              <a:t>8/1/25 – 7/31/26</a:t>
            </a:r>
          </a:p>
          <a:p>
            <a:pPr algn="ctr"/>
            <a:endParaRPr lang="en-US" sz="1600" dirty="0">
              <a:latin typeface="Abadi Extra Light" panose="020B0204020104020204" pitchFamily="34" charset="0"/>
            </a:endParaRPr>
          </a:p>
          <a:p>
            <a:pPr algn="ctr"/>
            <a:r>
              <a:rPr lang="en-US" sz="1600" b="1" dirty="0">
                <a:latin typeface="Abadi Extra Light"/>
              </a:rPr>
              <a:t>Enroll: </a:t>
            </a:r>
            <a:endParaRPr lang="en-US" sz="1600" b="1" dirty="0">
              <a:latin typeface="Abadi Extra Light" panose="020B0204020104020204" pitchFamily="34" charset="0"/>
            </a:endParaRPr>
          </a:p>
          <a:p>
            <a:pPr algn="ctr"/>
            <a:r>
              <a:rPr lang="en-US" sz="1600" dirty="0">
                <a:latin typeface="Abadi Extra Light"/>
              </a:rPr>
              <a:t>6/23/25 – 7/6/25</a:t>
            </a:r>
          </a:p>
        </p:txBody>
      </p:sp>
    </p:spTree>
    <p:extLst>
      <p:ext uri="{BB962C8B-B14F-4D97-AF65-F5344CB8AC3E}">
        <p14:creationId xmlns:p14="http://schemas.microsoft.com/office/powerpoint/2010/main" val="414828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B9B7-B86F-0A53-7614-DB6183613A77}"/>
              </a:ext>
            </a:extLst>
          </p:cNvPr>
          <p:cNvSpPr>
            <a:spLocks noGrp="1"/>
          </p:cNvSpPr>
          <p:nvPr>
            <p:ph type="title"/>
          </p:nvPr>
        </p:nvSpPr>
        <p:spPr>
          <a:xfrm>
            <a:off x="838198" y="297756"/>
            <a:ext cx="10515600" cy="306514"/>
          </a:xfrm>
        </p:spPr>
        <p:txBody>
          <a:bodyPr>
            <a:normAutofit fontScale="90000"/>
          </a:bodyPr>
          <a:lstStyle/>
          <a:p>
            <a:r>
              <a:rPr lang="en-US"/>
              <a:t>Dental</a:t>
            </a:r>
          </a:p>
        </p:txBody>
      </p:sp>
      <p:sp>
        <p:nvSpPr>
          <p:cNvPr id="4" name="Rectangle 3">
            <a:extLst>
              <a:ext uri="{FF2B5EF4-FFF2-40B4-BE49-F238E27FC236}">
                <a16:creationId xmlns:a16="http://schemas.microsoft.com/office/drawing/2014/main" id="{1D2C4ABF-6332-AB6D-9B8A-D1FA4DD226AB}"/>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See the source image">
            <a:extLst>
              <a:ext uri="{FF2B5EF4-FFF2-40B4-BE49-F238E27FC236}">
                <a16:creationId xmlns:a16="http://schemas.microsoft.com/office/drawing/2014/main" id="{FCEE3327-627F-B8F8-60E1-0BA4B84D17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963282" y="90847"/>
            <a:ext cx="1905000" cy="387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9BC4B7CD-12CD-5B33-ADC5-6BBC940BE935}"/>
              </a:ext>
            </a:extLst>
          </p:cNvPr>
          <p:cNvGraphicFramePr>
            <a:graphicFrameLocks noGrp="1"/>
          </p:cNvGraphicFramePr>
          <p:nvPr>
            <p:ph sz="quarter" idx="1"/>
            <p:extLst>
              <p:ext uri="{D42A27DB-BD31-4B8C-83A1-F6EECF244321}">
                <p14:modId xmlns:p14="http://schemas.microsoft.com/office/powerpoint/2010/main" val="3399233990"/>
              </p:ext>
            </p:extLst>
          </p:nvPr>
        </p:nvGraphicFramePr>
        <p:xfrm>
          <a:off x="2588142" y="743271"/>
          <a:ext cx="7015715" cy="3992095"/>
        </p:xfrm>
        <a:graphic>
          <a:graphicData uri="http://schemas.openxmlformats.org/drawingml/2006/table">
            <a:tbl>
              <a:tblPr/>
              <a:tblGrid>
                <a:gridCol w="1534784">
                  <a:extLst>
                    <a:ext uri="{9D8B030D-6E8A-4147-A177-3AD203B41FA5}">
                      <a16:colId xmlns:a16="http://schemas.microsoft.com/office/drawing/2014/main" val="20000"/>
                    </a:ext>
                  </a:extLst>
                </a:gridCol>
                <a:gridCol w="1301856">
                  <a:extLst>
                    <a:ext uri="{9D8B030D-6E8A-4147-A177-3AD203B41FA5}">
                      <a16:colId xmlns:a16="http://schemas.microsoft.com/office/drawing/2014/main" val="3603211799"/>
                    </a:ext>
                  </a:extLst>
                </a:gridCol>
                <a:gridCol w="1301856">
                  <a:extLst>
                    <a:ext uri="{9D8B030D-6E8A-4147-A177-3AD203B41FA5}">
                      <a16:colId xmlns:a16="http://schemas.microsoft.com/office/drawing/2014/main" val="171228884"/>
                    </a:ext>
                  </a:extLst>
                </a:gridCol>
                <a:gridCol w="1301856">
                  <a:extLst>
                    <a:ext uri="{9D8B030D-6E8A-4147-A177-3AD203B41FA5}">
                      <a16:colId xmlns:a16="http://schemas.microsoft.com/office/drawing/2014/main" val="2911045284"/>
                    </a:ext>
                  </a:extLst>
                </a:gridCol>
                <a:gridCol w="1575363">
                  <a:extLst>
                    <a:ext uri="{9D8B030D-6E8A-4147-A177-3AD203B41FA5}">
                      <a16:colId xmlns:a16="http://schemas.microsoft.com/office/drawing/2014/main" val="3891854192"/>
                    </a:ext>
                  </a:extLst>
                </a:gridCol>
              </a:tblGrid>
              <a:tr h="516052">
                <a:tc>
                  <a:txBody>
                    <a:bodyPr/>
                    <a:lstStyle/>
                    <a:p>
                      <a:pPr marR="0" indent="0" algn="l" rtl="0">
                        <a:lnSpc>
                          <a:spcPct val="119000"/>
                        </a:lnSpc>
                        <a:spcBef>
                          <a:spcPts val="0"/>
                        </a:spcBef>
                        <a:spcAft>
                          <a:spcPts val="0"/>
                        </a:spcAft>
                        <a:tabLst>
                          <a:tab pos="-2008936800" algn="l"/>
                          <a:tab pos="27432" algn="l"/>
                        </a:tabLst>
                      </a:pPr>
                      <a:endParaRPr lang="en-US" sz="1100" kern="1400">
                        <a:solidFill>
                          <a:schemeClr val="tx1"/>
                        </a:solidFill>
                        <a:effectLst/>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400">
                          <a:solidFill>
                            <a:schemeClr val="bg1"/>
                          </a:solidFill>
                          <a:effectLst/>
                          <a:latin typeface="+mn-lt"/>
                          <a:cs typeface="Calibri" panose="020F0502020204030204" pitchFamily="34" charset="0"/>
                        </a:rPr>
                        <a:t>Base PPO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R="0" indent="0" algn="ctr" rtl="0">
                        <a:lnSpc>
                          <a:spcPct val="119000"/>
                        </a:lnSpc>
                        <a:spcBef>
                          <a:spcPts val="0"/>
                        </a:spcBef>
                        <a:spcAft>
                          <a:spcPts val="0"/>
                        </a:spcAft>
                      </a:pPr>
                      <a:endParaRPr lang="en-US" sz="900" kern="1400">
                        <a:solidFill>
                          <a:srgbClr val="3E2707"/>
                        </a:solidFill>
                        <a:effectLst/>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400">
                          <a:solidFill>
                            <a:schemeClr val="bg1"/>
                          </a:solidFill>
                          <a:effectLst/>
                          <a:latin typeface="+mn-lt"/>
                          <a:cs typeface="Calibri" panose="020F0502020204030204" pitchFamily="34" charset="0"/>
                        </a:rPr>
                        <a:t>Buy Up PPO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indent="0" algn="ctr" defTabSz="914400" rtl="0" eaLnBrk="1" fontAlgn="auto" latinLnBrk="0" hangingPunct="1">
                        <a:lnSpc>
                          <a:spcPct val="119000"/>
                        </a:lnSpc>
                        <a:spcBef>
                          <a:spcPts val="0"/>
                        </a:spcBef>
                        <a:spcAft>
                          <a:spcPts val="0"/>
                        </a:spcAft>
                        <a:buClrTx/>
                        <a:buSzTx/>
                        <a:buFontTx/>
                        <a:buNone/>
                        <a:tabLst/>
                        <a:defRPr/>
                      </a:pPr>
                      <a:endParaRPr lang="en-US" sz="1400" b="1" kern="1400">
                        <a:solidFill>
                          <a:schemeClr val="bg1"/>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351843">
                <a:tc>
                  <a:txBody>
                    <a:bodyPr/>
                    <a:lstStyle/>
                    <a:p>
                      <a:pPr marR="0" indent="0" algn="l" rtl="0">
                        <a:lnSpc>
                          <a:spcPct val="119000"/>
                        </a:lnSpc>
                        <a:spcBef>
                          <a:spcPts val="0"/>
                        </a:spcBef>
                        <a:spcAft>
                          <a:spcPts val="0"/>
                        </a:spcAft>
                        <a:tabLst>
                          <a:tab pos="-2008936800" algn="l"/>
                          <a:tab pos="27432" algn="l"/>
                        </a:tabLst>
                      </a:pPr>
                      <a:r>
                        <a:rPr lang="en-US" sz="1400" b="1" kern="100">
                          <a:solidFill>
                            <a:schemeClr val="tx1"/>
                          </a:solidFill>
                          <a:effectLst/>
                          <a:latin typeface="+mn-lt"/>
                          <a:cs typeface="Calibri" panose="020F0502020204030204" pitchFamily="34" charset="0"/>
                        </a:rPr>
                        <a:t>Benefit Overview</a:t>
                      </a:r>
                      <a:endParaRPr lang="en-US" sz="1100" kern="1400">
                        <a:solidFill>
                          <a:schemeClr val="tx1"/>
                        </a:solidFill>
                        <a:effectLst/>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00">
                          <a:solidFill>
                            <a:schemeClr val="tx1"/>
                          </a:solidFill>
                          <a:effectLst/>
                          <a:latin typeface="+mn-lt"/>
                          <a:cs typeface="Calibri" panose="020F0502020204030204" pitchFamily="34" charset="0"/>
                        </a:rPr>
                        <a:t>In-Network</a:t>
                      </a:r>
                      <a:endParaRPr lang="en-US" sz="1400" kern="1400">
                        <a:solidFill>
                          <a:schemeClr val="tx1"/>
                        </a:solidFill>
                        <a:effectLst/>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R="0" indent="0" algn="ctr" rtl="0">
                        <a:lnSpc>
                          <a:spcPct val="119000"/>
                        </a:lnSpc>
                        <a:spcBef>
                          <a:spcPts val="0"/>
                        </a:spcBef>
                        <a:spcAft>
                          <a:spcPts val="0"/>
                        </a:spcAft>
                      </a:pPr>
                      <a:r>
                        <a:rPr lang="en-US" sz="1400" b="1" kern="100">
                          <a:solidFill>
                            <a:schemeClr val="tx1"/>
                          </a:solidFill>
                          <a:effectLst/>
                          <a:latin typeface="+mn-lt"/>
                          <a:cs typeface="Calibri" panose="020F0502020204030204" pitchFamily="34" charset="0"/>
                        </a:rPr>
                        <a:t>Out-of-Network</a:t>
                      </a:r>
                      <a:endParaRPr lang="en-US" sz="1400" kern="1400">
                        <a:solidFill>
                          <a:schemeClr val="tx1"/>
                        </a:solidFill>
                        <a:effectLst/>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R="0" indent="0" algn="ctr" rtl="0">
                        <a:lnSpc>
                          <a:spcPct val="119000"/>
                        </a:lnSpc>
                        <a:spcBef>
                          <a:spcPts val="0"/>
                        </a:spcBef>
                        <a:spcAft>
                          <a:spcPts val="0"/>
                        </a:spcAft>
                      </a:pPr>
                      <a:r>
                        <a:rPr lang="en-US" sz="1400" b="1" kern="1400">
                          <a:solidFill>
                            <a:schemeClr val="tx1"/>
                          </a:solidFill>
                          <a:effectLst/>
                          <a:latin typeface="+mn-lt"/>
                          <a:cs typeface="Calibri" panose="020F0502020204030204" pitchFamily="34" charset="0"/>
                        </a:rPr>
                        <a:t>In-Network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R="0" indent="0" algn="ctr" rtl="0">
                        <a:lnSpc>
                          <a:spcPct val="119000"/>
                        </a:lnSpc>
                        <a:spcBef>
                          <a:spcPts val="0"/>
                        </a:spcBef>
                        <a:spcAft>
                          <a:spcPts val="0"/>
                        </a:spcAft>
                      </a:pPr>
                      <a:r>
                        <a:rPr lang="en-US" sz="1400" b="1" kern="1400">
                          <a:solidFill>
                            <a:schemeClr val="tx1"/>
                          </a:solidFill>
                          <a:effectLst/>
                          <a:latin typeface="+mn-lt"/>
                          <a:cs typeface="Calibri" panose="020F0502020204030204" pitchFamily="34" charset="0"/>
                        </a:rPr>
                        <a:t>Out-of-Network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521591">
                <a:tc>
                  <a:txBody>
                    <a:bodyPr/>
                    <a:lstStyle/>
                    <a:p>
                      <a:pPr marR="0" indent="0" algn="l" rtl="0">
                        <a:lnSpc>
                          <a:spcPct val="119000"/>
                        </a:lnSpc>
                        <a:spcBef>
                          <a:spcPts val="0"/>
                        </a:spcBef>
                        <a:spcAft>
                          <a:spcPts val="600"/>
                        </a:spcAft>
                        <a:tabLst>
                          <a:tab pos="10058" algn="dec"/>
                        </a:tabLst>
                      </a:pPr>
                      <a:r>
                        <a:rPr lang="en-US" sz="1400" kern="1400">
                          <a:solidFill>
                            <a:srgbClr val="000000"/>
                          </a:solidFill>
                          <a:effectLst/>
                          <a:latin typeface="+mn-lt"/>
                          <a:cs typeface="Calibri" panose="020F0502020204030204" pitchFamily="34" charset="0"/>
                        </a:rPr>
                        <a:t>Annual Deductible</a:t>
                      </a:r>
                      <a:endParaRPr lang="en-US" sz="1000" kern="1400">
                        <a:solidFill>
                          <a:srgbClr val="000000"/>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400">
                          <a:solidFill>
                            <a:schemeClr val="tx1"/>
                          </a:solidFill>
                          <a:effectLst/>
                          <a:latin typeface="+mn-lt"/>
                          <a:cs typeface="Calibri" panose="020F0502020204030204" pitchFamily="34" charset="0"/>
                        </a:rPr>
                        <a:t>$50 singl</a:t>
                      </a:r>
                      <a:r>
                        <a:rPr lang="en-US" sz="1400" kern="1400" baseline="0">
                          <a:solidFill>
                            <a:schemeClr val="tx1"/>
                          </a:solidFill>
                          <a:effectLst/>
                          <a:latin typeface="+mn-lt"/>
                          <a:cs typeface="Calibri" panose="020F0502020204030204" pitchFamily="34" charset="0"/>
                        </a:rPr>
                        <a:t>e / $150 family</a:t>
                      </a:r>
                      <a:endParaRPr lang="en-US" sz="1400" kern="1400">
                        <a:solidFill>
                          <a:schemeClr val="tx1"/>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0" indent="0" algn="ctr" rtl="0">
                        <a:lnSpc>
                          <a:spcPct val="119000"/>
                        </a:lnSpc>
                        <a:spcBef>
                          <a:spcPts val="0"/>
                        </a:spcBef>
                        <a:spcAft>
                          <a:spcPts val="0"/>
                        </a:spcAft>
                      </a:pPr>
                      <a:endParaRPr lang="en-US" sz="1400" kern="1400">
                        <a:solidFill>
                          <a:srgbClr val="3E2707"/>
                        </a:solidFill>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400">
                          <a:solidFill>
                            <a:schemeClr val="tx1"/>
                          </a:solidFill>
                          <a:effectLst/>
                          <a:latin typeface="+mn-lt"/>
                          <a:cs typeface="Calibri" panose="020F0502020204030204" pitchFamily="34" charset="0"/>
                        </a:rPr>
                        <a:t>$50 single / $150 family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400">
                        <a:solidFill>
                          <a:schemeClr val="tx1"/>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pPr marR="0" indent="0" algn="l" rtl="0">
                        <a:lnSpc>
                          <a:spcPct val="119000"/>
                        </a:lnSpc>
                        <a:spcBef>
                          <a:spcPts val="0"/>
                        </a:spcBef>
                        <a:spcAft>
                          <a:spcPts val="600"/>
                        </a:spcAft>
                        <a:tabLst>
                          <a:tab pos="10058" algn="dec"/>
                        </a:tabLst>
                      </a:pPr>
                      <a:r>
                        <a:rPr lang="en-US" sz="1400" kern="1400">
                          <a:solidFill>
                            <a:srgbClr val="000000"/>
                          </a:solidFill>
                          <a:effectLst/>
                          <a:latin typeface="+mn-lt"/>
                          <a:cs typeface="Calibri" panose="020F0502020204030204" pitchFamily="34" charset="0"/>
                        </a:rPr>
                        <a:t>Annual Maximum</a:t>
                      </a:r>
                      <a:endParaRPr lang="en-US" sz="1000" kern="1400">
                        <a:solidFill>
                          <a:srgbClr val="000000"/>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90000"/>
                      </a:schemeClr>
                    </a:solidFill>
                  </a:tcPr>
                </a:tc>
                <a:tc gridSpan="2">
                  <a:txBody>
                    <a:bodyPr/>
                    <a:lstStyle/>
                    <a:p>
                      <a:pPr marR="0" indent="0" algn="ctr" rtl="0">
                        <a:lnSpc>
                          <a:spcPct val="119000"/>
                        </a:lnSpc>
                        <a:spcBef>
                          <a:spcPts val="0"/>
                        </a:spcBef>
                        <a:spcAft>
                          <a:spcPts val="0"/>
                        </a:spcAft>
                      </a:pPr>
                      <a:r>
                        <a:rPr lang="en-US" sz="1400" kern="1400">
                          <a:solidFill>
                            <a:srgbClr val="3E2707"/>
                          </a:solidFill>
                          <a:effectLst/>
                          <a:latin typeface="+mn-lt"/>
                          <a:cs typeface="Calibri" panose="020F0502020204030204" pitchFamily="34"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marR="0" indent="0" algn="ctr" rtl="0">
                        <a:lnSpc>
                          <a:spcPct val="119000"/>
                        </a:lnSpc>
                        <a:spcBef>
                          <a:spcPts val="0"/>
                        </a:spcBef>
                        <a:spcAft>
                          <a:spcPts val="0"/>
                        </a:spcAft>
                      </a:pPr>
                      <a:endParaRPr lang="en-US" sz="1400" kern="1400">
                        <a:solidFill>
                          <a:srgbClr val="3E2707"/>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R="0" indent="0" algn="ctr" rtl="0">
                        <a:lnSpc>
                          <a:spcPct val="119000"/>
                        </a:lnSpc>
                        <a:spcBef>
                          <a:spcPts val="0"/>
                        </a:spcBef>
                        <a:spcAft>
                          <a:spcPts val="0"/>
                        </a:spcAft>
                      </a:pPr>
                      <a:r>
                        <a:rPr lang="en-US" sz="1400" kern="1400">
                          <a:solidFill>
                            <a:srgbClr val="3E2707"/>
                          </a:solidFill>
                          <a:effectLst/>
                          <a:latin typeface="+mn-lt"/>
                          <a:cs typeface="Calibri" panose="020F0502020204030204" pitchFamily="34" charset="0"/>
                        </a:rPr>
                        <a:t>$1,500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pPr marR="0" indent="0" algn="ctr" rtl="0">
                        <a:lnSpc>
                          <a:spcPct val="119000"/>
                        </a:lnSpc>
                        <a:spcBef>
                          <a:spcPts val="0"/>
                        </a:spcBef>
                        <a:spcAft>
                          <a:spcPts val="0"/>
                        </a:spcAft>
                      </a:pPr>
                      <a:endParaRPr lang="en-US" sz="1400" kern="1400">
                        <a:solidFill>
                          <a:srgbClr val="3E2707"/>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81000">
                <a:tc>
                  <a:txBody>
                    <a:bodyPr/>
                    <a:lstStyle/>
                    <a:p>
                      <a:pPr marR="0" indent="0" algn="l" rtl="0">
                        <a:lnSpc>
                          <a:spcPct val="119000"/>
                        </a:lnSpc>
                        <a:spcBef>
                          <a:spcPts val="0"/>
                        </a:spcBef>
                        <a:spcAft>
                          <a:spcPts val="0"/>
                        </a:spcAft>
                        <a:tabLst>
                          <a:tab pos="-2008936800" algn="l"/>
                          <a:tab pos="27432" algn="l"/>
                        </a:tabLst>
                      </a:pPr>
                      <a:r>
                        <a:rPr lang="en-US" sz="1400" b="1" kern="100">
                          <a:solidFill>
                            <a:srgbClr val="FFFFFF"/>
                          </a:solidFill>
                          <a:effectLst/>
                          <a:latin typeface="+mn-lt"/>
                          <a:cs typeface="Calibri" panose="020F0502020204030204" pitchFamily="34" charset="0"/>
                        </a:rPr>
                        <a:t>Covered Services</a:t>
                      </a:r>
                      <a:endParaRPr lang="en-US" sz="1100" b="1" kern="1400">
                        <a:solidFill>
                          <a:srgbClr val="FFFFFF"/>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marR="0" indent="0" algn="ctr" rtl="0">
                        <a:lnSpc>
                          <a:spcPct val="119000"/>
                        </a:lnSpc>
                        <a:spcBef>
                          <a:spcPts val="0"/>
                        </a:spcBef>
                        <a:spcAft>
                          <a:spcPts val="0"/>
                        </a:spcAft>
                      </a:pPr>
                      <a:r>
                        <a:rPr lang="en-US" sz="1400" b="1" kern="100">
                          <a:solidFill>
                            <a:srgbClr val="FFFFFF"/>
                          </a:solidFill>
                          <a:effectLst/>
                          <a:latin typeface="+mn-lt"/>
                          <a:cs typeface="Calibri" panose="020F0502020204030204" pitchFamily="34" charset="0"/>
                        </a:rPr>
                        <a:t>In-Network</a:t>
                      </a:r>
                      <a:endParaRPr lang="en-US" sz="900" b="1" kern="1400">
                        <a:solidFill>
                          <a:srgbClr val="3E2707"/>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marR="0" indent="0" algn="ctr" rtl="0">
                        <a:lnSpc>
                          <a:spcPct val="119000"/>
                        </a:lnSpc>
                        <a:spcBef>
                          <a:spcPts val="0"/>
                        </a:spcBef>
                        <a:spcAft>
                          <a:spcPts val="0"/>
                        </a:spcAft>
                      </a:pPr>
                      <a:r>
                        <a:rPr lang="en-US" sz="1400" b="1" kern="1400">
                          <a:solidFill>
                            <a:schemeClr val="bg1"/>
                          </a:solidFill>
                          <a:effectLst/>
                          <a:latin typeface="+mn-lt"/>
                          <a:cs typeface="Calibri" panose="020F0502020204030204" pitchFamily="34" charset="0"/>
                        </a:rPr>
                        <a:t>Out-Of-Network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marR="0" indent="0" algn="ctr" rtl="0">
                        <a:lnSpc>
                          <a:spcPct val="119000"/>
                        </a:lnSpc>
                        <a:spcBef>
                          <a:spcPts val="0"/>
                        </a:spcBef>
                        <a:spcAft>
                          <a:spcPts val="0"/>
                        </a:spcAft>
                      </a:pPr>
                      <a:r>
                        <a:rPr lang="en-US" sz="1400" b="1" kern="1400">
                          <a:solidFill>
                            <a:schemeClr val="bg1"/>
                          </a:solidFill>
                          <a:effectLst/>
                          <a:latin typeface="+mn-lt"/>
                          <a:cs typeface="Calibri" panose="020F0502020204030204" pitchFamily="34" charset="0"/>
                        </a:rPr>
                        <a:t>In-Network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tc>
                  <a:txBody>
                    <a:bodyPr/>
                    <a:lstStyle/>
                    <a:p>
                      <a:pPr marR="0" indent="0" algn="ctr" rtl="0">
                        <a:lnSpc>
                          <a:spcPct val="119000"/>
                        </a:lnSpc>
                        <a:spcBef>
                          <a:spcPts val="0"/>
                        </a:spcBef>
                        <a:spcAft>
                          <a:spcPts val="0"/>
                        </a:spcAft>
                      </a:pPr>
                      <a:r>
                        <a:rPr lang="en-US" sz="1400" b="1" kern="1400">
                          <a:solidFill>
                            <a:schemeClr val="bg1"/>
                          </a:solidFill>
                          <a:effectLst/>
                          <a:latin typeface="+mn-lt"/>
                          <a:cs typeface="Calibri" panose="020F0502020204030204" pitchFamily="34" charset="0"/>
                        </a:rPr>
                        <a:t>Out-of-Network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0004"/>
                  </a:ext>
                </a:extLst>
              </a:tr>
              <a:tr h="392809">
                <a:tc>
                  <a:txBody>
                    <a:bodyPr/>
                    <a:lstStyle/>
                    <a:p>
                      <a:pPr marR="0" indent="0" algn="l" rtl="0">
                        <a:lnSpc>
                          <a:spcPct val="119000"/>
                        </a:lnSpc>
                        <a:spcBef>
                          <a:spcPts val="0"/>
                        </a:spcBef>
                        <a:spcAft>
                          <a:spcPts val="600"/>
                        </a:spcAft>
                        <a:tabLst>
                          <a:tab pos="10058" algn="dec"/>
                        </a:tabLst>
                      </a:pPr>
                      <a:r>
                        <a:rPr lang="en-US" sz="1400" kern="1400">
                          <a:solidFill>
                            <a:srgbClr val="000000"/>
                          </a:solidFill>
                          <a:effectLst/>
                          <a:latin typeface="+mn-lt"/>
                          <a:cs typeface="Calibri" panose="020F0502020204030204" pitchFamily="34" charset="0"/>
                        </a:rPr>
                        <a:t>Preventive</a:t>
                      </a:r>
                      <a:endParaRPr lang="en-US" sz="1000" kern="1400">
                        <a:solidFill>
                          <a:srgbClr val="000000"/>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826">
                <a:tc>
                  <a:txBody>
                    <a:bodyPr/>
                    <a:lstStyle/>
                    <a:p>
                      <a:pPr marR="0" indent="0" algn="l" rtl="0">
                        <a:lnSpc>
                          <a:spcPct val="119000"/>
                        </a:lnSpc>
                        <a:spcBef>
                          <a:spcPts val="0"/>
                        </a:spcBef>
                        <a:spcAft>
                          <a:spcPts val="600"/>
                        </a:spcAft>
                      </a:pPr>
                      <a:r>
                        <a:rPr lang="en-US" sz="1400" kern="1400">
                          <a:solidFill>
                            <a:srgbClr val="000000"/>
                          </a:solidFill>
                          <a:effectLst/>
                          <a:latin typeface="+mn-lt"/>
                          <a:cs typeface="Calibri" panose="020F0502020204030204" pitchFamily="34" charset="0"/>
                        </a:rPr>
                        <a:t>Basic</a:t>
                      </a:r>
                      <a:endParaRPr lang="en-US" sz="1000" kern="1400">
                        <a:solidFill>
                          <a:srgbClr val="000000"/>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3574">
                <a:tc>
                  <a:txBody>
                    <a:bodyPr/>
                    <a:lstStyle/>
                    <a:p>
                      <a:pPr marR="0" indent="0" algn="l" rtl="0">
                        <a:lnSpc>
                          <a:spcPct val="119000"/>
                        </a:lnSpc>
                        <a:spcBef>
                          <a:spcPts val="0"/>
                        </a:spcBef>
                        <a:spcAft>
                          <a:spcPts val="600"/>
                        </a:spcAft>
                      </a:pPr>
                      <a:r>
                        <a:rPr lang="en-US" sz="1400" kern="1400">
                          <a:solidFill>
                            <a:srgbClr val="000000"/>
                          </a:solidFill>
                          <a:effectLst/>
                          <a:latin typeface="+mn-lt"/>
                          <a:cs typeface="Calibri" panose="020F0502020204030204" pitchFamily="34" charset="0"/>
                        </a:rPr>
                        <a:t>Major</a:t>
                      </a:r>
                      <a:endParaRPr lang="en-US" sz="1000" kern="1400">
                        <a:solidFill>
                          <a:srgbClr val="000000"/>
                        </a:solidFill>
                        <a:effectLst/>
                        <a:latin typeface="+mn-lt"/>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TextBox 8">
            <a:extLst>
              <a:ext uri="{FF2B5EF4-FFF2-40B4-BE49-F238E27FC236}">
                <a16:creationId xmlns:a16="http://schemas.microsoft.com/office/drawing/2014/main" id="{F7D9671A-CBCA-7264-587A-AEDBE9F2B622}"/>
              </a:ext>
            </a:extLst>
          </p:cNvPr>
          <p:cNvSpPr txBox="1"/>
          <p:nvPr/>
        </p:nvSpPr>
        <p:spPr>
          <a:xfrm>
            <a:off x="718841" y="4861594"/>
            <a:ext cx="10754315" cy="1600438"/>
          </a:xfrm>
          <a:prstGeom prst="rect">
            <a:avLst/>
          </a:prstGeom>
          <a:noFill/>
        </p:spPr>
        <p:txBody>
          <a:bodyPr wrap="square">
            <a:spAutoFit/>
          </a:bodyPr>
          <a:lstStyle/>
          <a:p>
            <a:r>
              <a:rPr lang="en-US" sz="1400"/>
              <a:t>The above is a brief description of the most commonly used benefits. It does not include all benefits, maximums, and/or limitations. Please refer to the carrier plan documents for more detail. The insurance company and Certificate of Coverage/Plan Documents will provide the final determination of benefits. Any discrepancies, the carrier plan document prevails. </a:t>
            </a:r>
          </a:p>
          <a:p>
            <a:endParaRPr lang="en-US" sz="1400"/>
          </a:p>
          <a:p>
            <a:r>
              <a:rPr lang="en-US" sz="1400" b="1"/>
              <a:t>*When utilizing out of network providers, UnitedHealthcare will only pay the coinsurance percentages shown up to the in network discounted rate (Allowable Charge). The employee is responsible for the difference. For example, if your provider charges you $300 but United Healthcare allows $200 – you will still be responsible for anything over the allowed amount even if this is not ‘member responsibility’ and you can be balance billed. </a:t>
            </a:r>
          </a:p>
        </p:txBody>
      </p:sp>
    </p:spTree>
    <p:extLst>
      <p:ext uri="{BB962C8B-B14F-4D97-AF65-F5344CB8AC3E}">
        <p14:creationId xmlns:p14="http://schemas.microsoft.com/office/powerpoint/2010/main" val="182112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B9B7-B86F-0A53-7614-DB6183613A77}"/>
              </a:ext>
            </a:extLst>
          </p:cNvPr>
          <p:cNvSpPr>
            <a:spLocks noGrp="1"/>
          </p:cNvSpPr>
          <p:nvPr>
            <p:ph type="title"/>
          </p:nvPr>
        </p:nvSpPr>
        <p:spPr/>
        <p:txBody>
          <a:bodyPr/>
          <a:lstStyle/>
          <a:p>
            <a:r>
              <a:rPr lang="en-US"/>
              <a:t>Dental Payroll Deductions</a:t>
            </a:r>
          </a:p>
        </p:txBody>
      </p:sp>
      <p:sp>
        <p:nvSpPr>
          <p:cNvPr id="4" name="Rectangle 3">
            <a:extLst>
              <a:ext uri="{FF2B5EF4-FFF2-40B4-BE49-F238E27FC236}">
                <a16:creationId xmlns:a16="http://schemas.microsoft.com/office/drawing/2014/main" id="{1D2C4ABF-6332-AB6D-9B8A-D1FA4DD226AB}"/>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See the source image">
            <a:extLst>
              <a:ext uri="{FF2B5EF4-FFF2-40B4-BE49-F238E27FC236}">
                <a16:creationId xmlns:a16="http://schemas.microsoft.com/office/drawing/2014/main" id="{FCEE3327-627F-B8F8-60E1-0BA4B84D17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72E0B1CC-C505-6286-6A85-B536100DAB67}"/>
              </a:ext>
            </a:extLst>
          </p:cNvPr>
          <p:cNvGraphicFramePr>
            <a:graphicFrameLocks noGrp="1"/>
          </p:cNvGraphicFramePr>
          <p:nvPr>
            <p:extLst>
              <p:ext uri="{D42A27DB-BD31-4B8C-83A1-F6EECF244321}">
                <p14:modId xmlns:p14="http://schemas.microsoft.com/office/powerpoint/2010/main" val="610611092"/>
              </p:ext>
            </p:extLst>
          </p:nvPr>
        </p:nvGraphicFramePr>
        <p:xfrm>
          <a:off x="6621644" y="1690686"/>
          <a:ext cx="4143632" cy="3733801"/>
        </p:xfrm>
        <a:graphic>
          <a:graphicData uri="http://schemas.openxmlformats.org/drawingml/2006/table">
            <a:tbl>
              <a:tblPr/>
              <a:tblGrid>
                <a:gridCol w="1262650">
                  <a:extLst>
                    <a:ext uri="{9D8B030D-6E8A-4147-A177-3AD203B41FA5}">
                      <a16:colId xmlns:a16="http://schemas.microsoft.com/office/drawing/2014/main" val="732165746"/>
                    </a:ext>
                  </a:extLst>
                </a:gridCol>
                <a:gridCol w="1440491">
                  <a:extLst>
                    <a:ext uri="{9D8B030D-6E8A-4147-A177-3AD203B41FA5}">
                      <a16:colId xmlns:a16="http://schemas.microsoft.com/office/drawing/2014/main" val="370999862"/>
                    </a:ext>
                  </a:extLst>
                </a:gridCol>
                <a:gridCol w="1440491">
                  <a:extLst>
                    <a:ext uri="{9D8B030D-6E8A-4147-A177-3AD203B41FA5}">
                      <a16:colId xmlns:a16="http://schemas.microsoft.com/office/drawing/2014/main" val="360590732"/>
                    </a:ext>
                  </a:extLst>
                </a:gridCol>
              </a:tblGrid>
              <a:tr h="584321">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mn-lt"/>
                        </a:rPr>
                        <a:t>Buy Up PPO</a:t>
                      </a:r>
                      <a:endParaRPr lang="en-US" sz="16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334D"/>
                    </a:solidFill>
                  </a:tcPr>
                </a:tc>
                <a:tc hMerge="1">
                  <a:txBody>
                    <a:bodyPr/>
                    <a:lstStyle/>
                    <a:p>
                      <a:pPr marR="0" indent="0" algn="ctr" rtl="0">
                        <a:lnSpc>
                          <a:spcPct val="119000"/>
                        </a:lnSpc>
                        <a:spcBef>
                          <a:spcPts val="0"/>
                        </a:spcBef>
                        <a:spcAft>
                          <a:spcPts val="600"/>
                        </a:spcAft>
                      </a:pPr>
                      <a:endParaRPr lang="en-US" sz="16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solidFill>
                  </a:tcPr>
                </a:tc>
                <a:extLst>
                  <a:ext uri="{0D108BD9-81ED-4DB2-BD59-A6C34878D82A}">
                    <a16:rowId xmlns:a16="http://schemas.microsoft.com/office/drawing/2014/main" val="378654434"/>
                  </a:ext>
                </a:extLst>
              </a:tr>
              <a:tr h="1252548">
                <a:tc>
                  <a:txBody>
                    <a:bodyPr/>
                    <a:lstStyle/>
                    <a:p>
                      <a:pPr marR="0" indent="0" algn="ctr" rtl="0">
                        <a:lnSpc>
                          <a:spcPct val="119000"/>
                        </a:lnSpc>
                        <a:spcBef>
                          <a:spcPts val="0"/>
                        </a:spcBef>
                        <a:spcAft>
                          <a:spcPts val="600"/>
                        </a:spcAft>
                      </a:pPr>
                      <a:r>
                        <a:rPr lang="en-US" sz="1600" b="1" kern="1400">
                          <a:ln>
                            <a:noFill/>
                          </a:ln>
                          <a:solidFill>
                            <a:srgbClr val="000000"/>
                          </a:solidFill>
                          <a:effectLst/>
                          <a:latin typeface="+mn-lt"/>
                        </a:rPr>
                        <a:t>Tier Level</a:t>
                      </a:r>
                      <a:endParaRPr lang="en-US" sz="1600" kern="140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Bi-Weekly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7346155"/>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Only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$7.46</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$3.73</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986121"/>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+ 1 Dependent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$27.13</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$13.56</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56302"/>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Family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$59.14</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$29.57</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597300"/>
                  </a:ext>
                </a:extLst>
              </a:tr>
            </a:tbl>
          </a:graphicData>
        </a:graphic>
      </p:graphicFrame>
      <p:graphicFrame>
        <p:nvGraphicFramePr>
          <p:cNvPr id="9" name="Table 8">
            <a:extLst>
              <a:ext uri="{FF2B5EF4-FFF2-40B4-BE49-F238E27FC236}">
                <a16:creationId xmlns:a16="http://schemas.microsoft.com/office/drawing/2014/main" id="{722CE962-8078-5908-490D-F73BF46E50E2}"/>
              </a:ext>
            </a:extLst>
          </p:cNvPr>
          <p:cNvGraphicFramePr>
            <a:graphicFrameLocks noGrp="1"/>
          </p:cNvGraphicFramePr>
          <p:nvPr>
            <p:extLst>
              <p:ext uri="{D42A27DB-BD31-4B8C-83A1-F6EECF244321}">
                <p14:modId xmlns:p14="http://schemas.microsoft.com/office/powerpoint/2010/main" val="1863118213"/>
              </p:ext>
            </p:extLst>
          </p:nvPr>
        </p:nvGraphicFramePr>
        <p:xfrm>
          <a:off x="1426724" y="1690688"/>
          <a:ext cx="4061254" cy="3781369"/>
        </p:xfrm>
        <a:graphic>
          <a:graphicData uri="http://schemas.openxmlformats.org/drawingml/2006/table">
            <a:tbl>
              <a:tblPr/>
              <a:tblGrid>
                <a:gridCol w="1237548">
                  <a:extLst>
                    <a:ext uri="{9D8B030D-6E8A-4147-A177-3AD203B41FA5}">
                      <a16:colId xmlns:a16="http://schemas.microsoft.com/office/drawing/2014/main" val="732165746"/>
                    </a:ext>
                  </a:extLst>
                </a:gridCol>
                <a:gridCol w="1411853">
                  <a:extLst>
                    <a:ext uri="{9D8B030D-6E8A-4147-A177-3AD203B41FA5}">
                      <a16:colId xmlns:a16="http://schemas.microsoft.com/office/drawing/2014/main" val="2611180758"/>
                    </a:ext>
                  </a:extLst>
                </a:gridCol>
                <a:gridCol w="1411853">
                  <a:extLst>
                    <a:ext uri="{9D8B030D-6E8A-4147-A177-3AD203B41FA5}">
                      <a16:colId xmlns:a16="http://schemas.microsoft.com/office/drawing/2014/main" val="3647705222"/>
                    </a:ext>
                  </a:extLst>
                </a:gridCol>
              </a:tblGrid>
              <a:tr h="584321">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mn-lt"/>
                        </a:rPr>
                        <a:t>Base PPO</a:t>
                      </a:r>
                      <a:endParaRPr lang="en-US" sz="16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hMerge="1">
                  <a:txBody>
                    <a:bodyPr/>
                    <a:lstStyle/>
                    <a:p>
                      <a:pPr marR="0" indent="0" algn="ctr" rtl="0">
                        <a:lnSpc>
                          <a:spcPct val="119000"/>
                        </a:lnSpc>
                        <a:spcBef>
                          <a:spcPts val="0"/>
                        </a:spcBef>
                        <a:spcAft>
                          <a:spcPts val="600"/>
                        </a:spcAft>
                      </a:pPr>
                      <a:endParaRPr lang="en-US" sz="16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78654434"/>
                  </a:ext>
                </a:extLst>
              </a:tr>
              <a:tr h="1252548">
                <a:tc>
                  <a:txBody>
                    <a:bodyPr/>
                    <a:lstStyle/>
                    <a:p>
                      <a:pPr marR="0" indent="0" algn="ctr" rtl="0">
                        <a:lnSpc>
                          <a:spcPct val="119000"/>
                        </a:lnSpc>
                        <a:spcBef>
                          <a:spcPts val="0"/>
                        </a:spcBef>
                        <a:spcAft>
                          <a:spcPts val="600"/>
                        </a:spcAft>
                      </a:pPr>
                      <a:r>
                        <a:rPr lang="en-US" sz="1600" b="1" kern="1400">
                          <a:ln>
                            <a:noFill/>
                          </a:ln>
                          <a:solidFill>
                            <a:srgbClr val="000000"/>
                          </a:solidFill>
                          <a:effectLst/>
                          <a:latin typeface="+mn-lt"/>
                        </a:rPr>
                        <a:t>Tier Level</a:t>
                      </a:r>
                      <a:endParaRPr lang="en-US" sz="1600" kern="140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Bi-Weekly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7346155"/>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Only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$0</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$0</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986121"/>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+ 1 Dependent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a:ln>
                            <a:noFill/>
                          </a:ln>
                          <a:solidFill>
                            <a:srgbClr val="000000"/>
                          </a:solidFill>
                          <a:effectLst/>
                          <a:latin typeface="+mn-lt"/>
                          <a:ea typeface="+mn-ea"/>
                          <a:cs typeface="+mn-cs"/>
                        </a:rPr>
                        <a:t>$12.42</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$6.21</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56302"/>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Family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$33.06</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$16.53</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597300"/>
                  </a:ext>
                </a:extLst>
              </a:tr>
            </a:tbl>
          </a:graphicData>
        </a:graphic>
      </p:graphicFrame>
    </p:spTree>
    <p:extLst>
      <p:ext uri="{BB962C8B-B14F-4D97-AF65-F5344CB8AC3E}">
        <p14:creationId xmlns:p14="http://schemas.microsoft.com/office/powerpoint/2010/main" val="16051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5730-2744-C000-E648-A14DB70D4F07}"/>
              </a:ext>
            </a:extLst>
          </p:cNvPr>
          <p:cNvSpPr>
            <a:spLocks noGrp="1"/>
          </p:cNvSpPr>
          <p:nvPr>
            <p:ph type="title"/>
          </p:nvPr>
        </p:nvSpPr>
        <p:spPr>
          <a:xfrm>
            <a:off x="838200" y="78456"/>
            <a:ext cx="10515600" cy="766070"/>
          </a:xfrm>
        </p:spPr>
        <p:txBody>
          <a:bodyPr/>
          <a:lstStyle/>
          <a:p>
            <a:r>
              <a:rPr lang="en-US"/>
              <a:t>Vision</a:t>
            </a:r>
          </a:p>
        </p:txBody>
      </p:sp>
      <p:sp>
        <p:nvSpPr>
          <p:cNvPr id="4" name="Rectangle 3">
            <a:extLst>
              <a:ext uri="{FF2B5EF4-FFF2-40B4-BE49-F238E27FC236}">
                <a16:creationId xmlns:a16="http://schemas.microsoft.com/office/drawing/2014/main" id="{B9D4C26F-0EFC-D1E3-942B-FF1D7D6911D4}"/>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See the source image">
            <a:extLst>
              <a:ext uri="{FF2B5EF4-FFF2-40B4-BE49-F238E27FC236}">
                <a16:creationId xmlns:a16="http://schemas.microsoft.com/office/drawing/2014/main" id="{02B7D39A-008E-300B-07BB-A1BB6EF0A6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724173" y="78456"/>
            <a:ext cx="1905000" cy="387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D286E650-E9C3-3704-9141-15A34E4D19F5}"/>
              </a:ext>
            </a:extLst>
          </p:cNvPr>
          <p:cNvGraphicFramePr>
            <a:graphicFrameLocks noGrp="1"/>
          </p:cNvGraphicFramePr>
          <p:nvPr>
            <p:ph sz="quarter" idx="1"/>
            <p:extLst>
              <p:ext uri="{D42A27DB-BD31-4B8C-83A1-F6EECF244321}">
                <p14:modId xmlns:p14="http://schemas.microsoft.com/office/powerpoint/2010/main" val="2931581924"/>
              </p:ext>
            </p:extLst>
          </p:nvPr>
        </p:nvGraphicFramePr>
        <p:xfrm>
          <a:off x="560261" y="965568"/>
          <a:ext cx="11071478" cy="4247623"/>
        </p:xfrm>
        <a:graphic>
          <a:graphicData uri="http://schemas.openxmlformats.org/drawingml/2006/table">
            <a:tbl>
              <a:tblPr/>
              <a:tblGrid>
                <a:gridCol w="2234915">
                  <a:extLst>
                    <a:ext uri="{9D8B030D-6E8A-4147-A177-3AD203B41FA5}">
                      <a16:colId xmlns:a16="http://schemas.microsoft.com/office/drawing/2014/main" val="20000"/>
                    </a:ext>
                  </a:extLst>
                </a:gridCol>
                <a:gridCol w="4189738">
                  <a:extLst>
                    <a:ext uri="{9D8B030D-6E8A-4147-A177-3AD203B41FA5}">
                      <a16:colId xmlns:a16="http://schemas.microsoft.com/office/drawing/2014/main" val="2911045284"/>
                    </a:ext>
                  </a:extLst>
                </a:gridCol>
                <a:gridCol w="4646825">
                  <a:extLst>
                    <a:ext uri="{9D8B030D-6E8A-4147-A177-3AD203B41FA5}">
                      <a16:colId xmlns:a16="http://schemas.microsoft.com/office/drawing/2014/main" val="20002"/>
                    </a:ext>
                  </a:extLst>
                </a:gridCol>
              </a:tblGrid>
              <a:tr h="274647">
                <a:tc gridSpan="3">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400">
                          <a:solidFill>
                            <a:schemeClr val="bg1"/>
                          </a:solidFill>
                          <a:effectLst/>
                          <a:latin typeface="+mn-lt"/>
                          <a:cs typeface="Calibri" panose="020F0502020204030204" pitchFamily="34" charset="0"/>
                        </a:rPr>
                        <a:t>UHC Vision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400">
                          <a:solidFill>
                            <a:schemeClr val="bg1"/>
                          </a:solidFill>
                          <a:effectLst/>
                          <a:latin typeface="+mn-lt"/>
                          <a:cs typeface="Calibri" panose="020F0502020204030204" pitchFamily="34" charset="0"/>
                        </a:rPr>
                        <a:t>UHC Vision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indent="0" algn="ctr" defTabSz="914400" rtl="0" eaLnBrk="1" fontAlgn="auto" latinLnBrk="0" hangingPunct="1">
                        <a:lnSpc>
                          <a:spcPct val="119000"/>
                        </a:lnSpc>
                        <a:spcBef>
                          <a:spcPts val="0"/>
                        </a:spcBef>
                        <a:spcAft>
                          <a:spcPts val="0"/>
                        </a:spcAft>
                        <a:buClrTx/>
                        <a:buSzTx/>
                        <a:buFontTx/>
                        <a:buNone/>
                        <a:tabLst/>
                        <a:defRPr/>
                      </a:pPr>
                      <a:endParaRPr lang="en-US" sz="1400" b="1" kern="1400">
                        <a:solidFill>
                          <a:schemeClr val="bg1"/>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7254">
                <a:tc>
                  <a:txBody>
                    <a:bodyPr/>
                    <a:lstStyle/>
                    <a:p>
                      <a:pPr marR="0" indent="0" algn="l" rtl="0">
                        <a:lnSpc>
                          <a:spcPct val="119000"/>
                        </a:lnSpc>
                        <a:spcBef>
                          <a:spcPts val="0"/>
                        </a:spcBef>
                        <a:spcAft>
                          <a:spcPts val="0"/>
                        </a:spcAft>
                        <a:tabLst>
                          <a:tab pos="-2008936800" algn="l"/>
                          <a:tab pos="27432" algn="l"/>
                        </a:tabLst>
                      </a:pPr>
                      <a:r>
                        <a:rPr lang="en-US" sz="1400" b="1" kern="100">
                          <a:solidFill>
                            <a:schemeClr val="tx1"/>
                          </a:solidFill>
                          <a:effectLst/>
                          <a:latin typeface="+mn-lt"/>
                          <a:cs typeface="Calibri" panose="020F0502020204030204" pitchFamily="34" charset="0"/>
                        </a:rPr>
                        <a:t>Benefit Overview</a:t>
                      </a:r>
                      <a:endParaRPr lang="en-US" sz="1400" kern="1400">
                        <a:solidFill>
                          <a:schemeClr val="tx1"/>
                        </a:solidFill>
                        <a:effectLst/>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400">
                          <a:solidFill>
                            <a:schemeClr val="tx1"/>
                          </a:solidFill>
                          <a:effectLst/>
                          <a:latin typeface="+mn-lt"/>
                          <a:cs typeface="Calibri" panose="020F0502020204030204" pitchFamily="34" charset="0"/>
                        </a:rPr>
                        <a:t>Participating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9000"/>
                        </a:lnSpc>
                        <a:spcBef>
                          <a:spcPts val="0"/>
                        </a:spcBef>
                        <a:spcAft>
                          <a:spcPts val="0"/>
                        </a:spcAft>
                        <a:buClrTx/>
                        <a:buSzTx/>
                        <a:buFontTx/>
                        <a:buNone/>
                        <a:tabLst/>
                        <a:defRPr/>
                      </a:pPr>
                      <a:r>
                        <a:rPr lang="en-US" sz="1400" b="1" kern="1400">
                          <a:solidFill>
                            <a:schemeClr val="tx1"/>
                          </a:solidFill>
                          <a:effectLst/>
                          <a:latin typeface="+mn-lt"/>
                          <a:cs typeface="Calibri" panose="020F0502020204030204" pitchFamily="34" charset="0"/>
                        </a:rPr>
                        <a:t>Non-Participating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277595">
                <a:tc>
                  <a:txBody>
                    <a:bodyPr/>
                    <a:lstStyle/>
                    <a:p>
                      <a:pPr marR="0" indent="0" algn="l" rtl="0">
                        <a:lnSpc>
                          <a:spcPct val="119000"/>
                        </a:lnSpc>
                        <a:spcBef>
                          <a:spcPts val="0"/>
                        </a:spcBef>
                        <a:spcAft>
                          <a:spcPts val="600"/>
                        </a:spcAft>
                        <a:tabLst>
                          <a:tab pos="10058" algn="dec"/>
                        </a:tabLst>
                      </a:pPr>
                      <a:r>
                        <a:rPr lang="en-US" sz="1400" kern="1400">
                          <a:solidFill>
                            <a:srgbClr val="000000"/>
                          </a:solidFill>
                          <a:effectLst/>
                          <a:latin typeface="+mn-lt"/>
                          <a:cs typeface="Calibri" panose="020F0502020204030204" pitchFamily="34" charset="0"/>
                        </a:rPr>
                        <a:t>Vision Exam (every 12 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400">
                          <a:solidFill>
                            <a:schemeClr val="tx1"/>
                          </a:solidFill>
                          <a:effectLst/>
                          <a:latin typeface="+mn-lt"/>
                          <a:cs typeface="Calibri" panose="020F0502020204030204" pitchFamily="34" charset="0"/>
                        </a:rPr>
                        <a:t>$10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400">
                          <a:solidFill>
                            <a:schemeClr val="tx1"/>
                          </a:solidFill>
                          <a:effectLst/>
                          <a:latin typeface="+mn-lt"/>
                          <a:cs typeface="Calibri" panose="020F0502020204030204" pitchFamily="34" charset="0"/>
                        </a:rPr>
                        <a:t>Up to $40 reimbursement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80">
                <a:tc>
                  <a:txBody>
                    <a:bodyPr/>
                    <a:lstStyle/>
                    <a:p>
                      <a:pPr marR="0" indent="0" algn="l" rtl="0">
                        <a:lnSpc>
                          <a:spcPct val="119000"/>
                        </a:lnSpc>
                        <a:spcBef>
                          <a:spcPts val="0"/>
                        </a:spcBef>
                        <a:spcAft>
                          <a:spcPts val="600"/>
                        </a:spcAft>
                        <a:tabLst>
                          <a:tab pos="10058" algn="dec"/>
                        </a:tabLst>
                      </a:pPr>
                      <a:r>
                        <a:rPr lang="en-US" sz="1400" kern="1400">
                          <a:solidFill>
                            <a:srgbClr val="000000"/>
                          </a:solidFill>
                          <a:effectLst/>
                          <a:latin typeface="+mn-lt"/>
                          <a:cs typeface="Calibri" panose="020F0502020204030204" pitchFamily="34" charset="0"/>
                        </a:rPr>
                        <a:t>Materials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R="0" indent="0" algn="ctr" rtl="0">
                        <a:lnSpc>
                          <a:spcPct val="119000"/>
                        </a:lnSpc>
                        <a:spcBef>
                          <a:spcPts val="0"/>
                        </a:spcBef>
                        <a:spcAft>
                          <a:spcPts val="0"/>
                        </a:spcAft>
                      </a:pPr>
                      <a:r>
                        <a:rPr lang="en-US" sz="1400" kern="1400">
                          <a:solidFill>
                            <a:srgbClr val="3E2707"/>
                          </a:solidFill>
                          <a:effectLst/>
                          <a:latin typeface="+mn-lt"/>
                          <a:cs typeface="Calibri" panose="020F0502020204030204" pitchFamily="34" charset="0"/>
                        </a:rPr>
                        <a:t>$25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400" kern="1400">
                          <a:solidFill>
                            <a:srgbClr val="3E2707"/>
                          </a:solidFill>
                          <a:effectLst/>
                          <a:latin typeface="+mn-lt"/>
                          <a:cs typeface="Calibri" panose="020F050202020403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9056">
                <a:tc>
                  <a:txBody>
                    <a:bodyPr/>
                    <a:lstStyle/>
                    <a:p>
                      <a:pPr marR="0" indent="0" algn="l" rtl="0">
                        <a:lnSpc>
                          <a:spcPct val="119000"/>
                        </a:lnSpc>
                        <a:spcBef>
                          <a:spcPts val="0"/>
                        </a:spcBef>
                        <a:spcAft>
                          <a:spcPts val="600"/>
                        </a:spcAft>
                        <a:tabLst>
                          <a:tab pos="10058" algn="dec"/>
                        </a:tabLst>
                      </a:pPr>
                      <a:r>
                        <a:rPr lang="en-US" sz="1400" kern="1400">
                          <a:solidFill>
                            <a:srgbClr val="000000"/>
                          </a:solidFill>
                          <a:effectLst/>
                          <a:latin typeface="+mn-lt"/>
                          <a:cs typeface="Calibri" panose="020F0502020204030204" pitchFamily="34" charset="0"/>
                        </a:rPr>
                        <a:t>Frames (every 24 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$130 allowance</a:t>
                      </a:r>
                    </a:p>
                    <a:p>
                      <a:pPr algn="ctr"/>
                      <a:r>
                        <a:rPr lang="en-US" sz="1400">
                          <a:latin typeface="+mn-lt"/>
                          <a:cs typeface="Calibri" panose="020F0502020204030204" pitchFamily="34" charset="0"/>
                        </a:rPr>
                        <a:t>30% discount on balance with participating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Up to $45 reimbursement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8533">
                <a:tc>
                  <a:txBody>
                    <a:bodyPr/>
                    <a:lstStyle/>
                    <a:p>
                      <a:pPr marR="0" indent="0" algn="l" rtl="0">
                        <a:lnSpc>
                          <a:spcPct val="119000"/>
                        </a:lnSpc>
                        <a:spcBef>
                          <a:spcPts val="0"/>
                        </a:spcBef>
                        <a:spcAft>
                          <a:spcPts val="600"/>
                        </a:spcAft>
                      </a:pPr>
                      <a:r>
                        <a:rPr lang="en-US" sz="1400" kern="1400">
                          <a:solidFill>
                            <a:srgbClr val="000000"/>
                          </a:solidFill>
                          <a:effectLst/>
                          <a:latin typeface="+mn-lt"/>
                          <a:cs typeface="Calibri" panose="020F0502020204030204" pitchFamily="34" charset="0"/>
                        </a:rPr>
                        <a:t>Lenses (every 12 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8533">
                <a:tc>
                  <a:txBody>
                    <a:bodyPr/>
                    <a:lstStyle/>
                    <a:p>
                      <a:pPr algn="r"/>
                      <a:r>
                        <a:rPr lang="en-US" sz="1400">
                          <a:latin typeface="+mn-lt"/>
                          <a:cs typeface="Calibri" panose="020F0502020204030204" pitchFamily="34" charset="0"/>
                        </a:rPr>
                        <a:t>Single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cs typeface="Calibri" panose="020F0502020204030204" pitchFamily="34" charset="0"/>
                        </a:rPr>
                        <a:t>Covered 100% after materials copay</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cs typeface="Calibri" panose="020F0502020204030204" pitchFamily="34" charset="0"/>
                        </a:rPr>
                        <a:t>Up to $40 reimbursement</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694145"/>
                  </a:ext>
                </a:extLst>
              </a:tr>
              <a:tr h="208533">
                <a:tc>
                  <a:txBody>
                    <a:bodyPr/>
                    <a:lstStyle/>
                    <a:p>
                      <a:pPr algn="r"/>
                      <a:r>
                        <a:rPr lang="en-US" sz="1400">
                          <a:latin typeface="+mn-lt"/>
                          <a:cs typeface="Calibri" panose="020F0502020204030204" pitchFamily="34" charset="0"/>
                        </a:rPr>
                        <a:t>Lined Bifocal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cs typeface="Calibri" panose="020F0502020204030204" pitchFamily="34" charset="0"/>
                        </a:rPr>
                        <a:t>Up to $60 reimbursement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054754"/>
                  </a:ext>
                </a:extLst>
              </a:tr>
              <a:tr h="208533">
                <a:tc>
                  <a:txBody>
                    <a:bodyPr/>
                    <a:lstStyle/>
                    <a:p>
                      <a:pPr algn="r"/>
                      <a:r>
                        <a:rPr lang="en-US" sz="1400">
                          <a:latin typeface="+mn-lt"/>
                          <a:cs typeface="Calibri" panose="020F0502020204030204" pitchFamily="34" charset="0"/>
                        </a:rPr>
                        <a:t>Lined Trifocal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cs typeface="Calibri" panose="020F0502020204030204" pitchFamily="34" charset="0"/>
                        </a:rPr>
                        <a:t>Up to $80 reimbursement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688334"/>
                  </a:ext>
                </a:extLst>
              </a:tr>
              <a:tr h="208533">
                <a:tc>
                  <a:txBody>
                    <a:bodyPr/>
                    <a:lstStyle/>
                    <a:p>
                      <a:pPr marR="0" indent="0" algn="l" rtl="0">
                        <a:lnSpc>
                          <a:spcPct val="119000"/>
                        </a:lnSpc>
                        <a:spcBef>
                          <a:spcPts val="0"/>
                        </a:spcBef>
                        <a:spcAft>
                          <a:spcPts val="600"/>
                        </a:spcAft>
                      </a:pPr>
                      <a:r>
                        <a:rPr lang="en-US" sz="1400" kern="1400" err="1">
                          <a:solidFill>
                            <a:srgbClr val="000000"/>
                          </a:solidFill>
                          <a:effectLst/>
                          <a:latin typeface="+mn-lt"/>
                          <a:cs typeface="Calibri" panose="020F0502020204030204" pitchFamily="34" charset="0"/>
                        </a:rPr>
                        <a:t>Lense</a:t>
                      </a:r>
                      <a:r>
                        <a:rPr lang="en-US" sz="1400" kern="1400">
                          <a:solidFill>
                            <a:srgbClr val="000000"/>
                          </a:solidFill>
                          <a:effectLst/>
                          <a:latin typeface="+mn-lt"/>
                          <a:cs typeface="Calibri" panose="020F0502020204030204" pitchFamily="34" charset="0"/>
                        </a:rPr>
                        <a:t> Enhancements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sz="1400">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mn-lt"/>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0578237"/>
                  </a:ext>
                </a:extLst>
              </a:tr>
              <a:tr h="208533">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1400">
                          <a:latin typeface="+mn-lt"/>
                          <a:cs typeface="Calibri" panose="020F0502020204030204" pitchFamily="34" charset="0"/>
                        </a:rPr>
                        <a:t>Standard progressive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400">
                          <a:latin typeface="+mn-lt"/>
                          <a:cs typeface="Calibri" panose="020F050202020403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0000294"/>
                  </a:ext>
                </a:extLst>
              </a:tr>
              <a:tr h="208533">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1400">
                          <a:latin typeface="+mn-lt"/>
                          <a:cs typeface="Calibri" panose="020F0502020204030204" pitchFamily="34" charset="0"/>
                        </a:rPr>
                        <a:t>Premium Progressive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400">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699867"/>
                  </a:ext>
                </a:extLst>
              </a:tr>
              <a:tr h="208533">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1400">
                          <a:latin typeface="+mn-lt"/>
                          <a:cs typeface="Calibri" panose="020F0502020204030204" pitchFamily="34" charset="0"/>
                        </a:rPr>
                        <a:t>Custom Progressive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$150 - $250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400">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6495255"/>
                  </a:ext>
                </a:extLst>
              </a:tr>
              <a:tr h="208533">
                <a:tc>
                  <a:txBody>
                    <a:bodyPr/>
                    <a:lstStyle/>
                    <a:p>
                      <a:pPr marR="0" indent="0" algn="l" rtl="0">
                        <a:lnSpc>
                          <a:spcPct val="119000"/>
                        </a:lnSpc>
                        <a:spcBef>
                          <a:spcPts val="0"/>
                        </a:spcBef>
                        <a:spcAft>
                          <a:spcPts val="600"/>
                        </a:spcAft>
                      </a:pPr>
                      <a:r>
                        <a:rPr lang="en-US" sz="1400" kern="1400">
                          <a:solidFill>
                            <a:srgbClr val="000000"/>
                          </a:solidFill>
                          <a:effectLst/>
                          <a:latin typeface="+mn-lt"/>
                          <a:cs typeface="Calibri" panose="020F0502020204030204" pitchFamily="34" charset="0"/>
                        </a:rPr>
                        <a:t>Contacts (in lieu of glasses – every 12 months)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Formulary: Up to 4 boxes</a:t>
                      </a:r>
                    </a:p>
                    <a:p>
                      <a:pPr algn="ctr"/>
                      <a:r>
                        <a:rPr lang="en-US" sz="1400">
                          <a:latin typeface="+mn-lt"/>
                          <a:cs typeface="Calibri" panose="020F0502020204030204" pitchFamily="34" charset="0"/>
                        </a:rPr>
                        <a:t>Non-Formulary: Up to $105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Up to $105 reimbursement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050131"/>
                  </a:ext>
                </a:extLst>
              </a:tr>
              <a:tr h="208533">
                <a:tc>
                  <a:txBody>
                    <a:bodyPr/>
                    <a:lstStyle/>
                    <a:p>
                      <a:pPr marR="0" indent="0" algn="l" rtl="0">
                        <a:lnSpc>
                          <a:spcPct val="119000"/>
                        </a:lnSpc>
                        <a:spcBef>
                          <a:spcPts val="0"/>
                        </a:spcBef>
                        <a:spcAft>
                          <a:spcPts val="600"/>
                        </a:spcAft>
                      </a:pPr>
                      <a:r>
                        <a:rPr lang="en-US" sz="1400" kern="1400">
                          <a:solidFill>
                            <a:srgbClr val="000000"/>
                          </a:solidFill>
                          <a:effectLst/>
                          <a:latin typeface="+mn-lt"/>
                          <a:cs typeface="Calibri" panose="020F0502020204030204" pitchFamily="34" charset="0"/>
                        </a:rPr>
                        <a:t>Medically Necessary Contacts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1400">
                          <a:latin typeface="+mn-lt"/>
                          <a:cs typeface="Calibri" panose="020F0502020204030204" pitchFamily="34" charset="0"/>
                        </a:rPr>
                        <a:t>Covered 100%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mn-lt"/>
                          <a:cs typeface="Calibri" panose="020F0502020204030204" pitchFamily="34" charset="0"/>
                        </a:rPr>
                        <a:t>Up to $210 reimbursement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821524"/>
                  </a:ext>
                </a:extLst>
              </a:tr>
            </a:tbl>
          </a:graphicData>
        </a:graphic>
      </p:graphicFrame>
      <p:sp>
        <p:nvSpPr>
          <p:cNvPr id="3" name="TextBox 18">
            <a:extLst>
              <a:ext uri="{FF2B5EF4-FFF2-40B4-BE49-F238E27FC236}">
                <a16:creationId xmlns:a16="http://schemas.microsoft.com/office/drawing/2014/main" id="{CA436F32-01E0-43F9-8013-C39B8B5793CB}"/>
              </a:ext>
            </a:extLst>
          </p:cNvPr>
          <p:cNvSpPr txBox="1"/>
          <p:nvPr/>
        </p:nvSpPr>
        <p:spPr>
          <a:xfrm>
            <a:off x="1664381" y="5569266"/>
            <a:ext cx="886323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latin typeface="Arial Nova Light" panose="020B0304020202020204" pitchFamily="34" charset="0"/>
              </a:rPr>
              <a:t>The above is a brief description of the most commonly used benefits. It does not include all benefits, maximums, and/or limitations. Please refer to your plan documents for more detail. UHC and Certificate of Coverage/Plan Documents will provide the final determination of benefits. Any discrepancies, the UHC plan document prevails. </a:t>
            </a:r>
          </a:p>
        </p:txBody>
      </p:sp>
    </p:spTree>
    <p:extLst>
      <p:ext uri="{BB962C8B-B14F-4D97-AF65-F5344CB8AC3E}">
        <p14:creationId xmlns:p14="http://schemas.microsoft.com/office/powerpoint/2010/main" val="60735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5730-2744-C000-E648-A14DB70D4F07}"/>
              </a:ext>
            </a:extLst>
          </p:cNvPr>
          <p:cNvSpPr>
            <a:spLocks noGrp="1"/>
          </p:cNvSpPr>
          <p:nvPr>
            <p:ph type="title"/>
          </p:nvPr>
        </p:nvSpPr>
        <p:spPr/>
        <p:txBody>
          <a:bodyPr/>
          <a:lstStyle/>
          <a:p>
            <a:r>
              <a:rPr lang="en-US"/>
              <a:t>Vision Payroll Deductions</a:t>
            </a:r>
          </a:p>
        </p:txBody>
      </p:sp>
      <p:sp>
        <p:nvSpPr>
          <p:cNvPr id="4" name="Rectangle 3">
            <a:extLst>
              <a:ext uri="{FF2B5EF4-FFF2-40B4-BE49-F238E27FC236}">
                <a16:creationId xmlns:a16="http://schemas.microsoft.com/office/drawing/2014/main" id="{B9D4C26F-0EFC-D1E3-942B-FF1D7D6911D4}"/>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See the source image">
            <a:extLst>
              <a:ext uri="{FF2B5EF4-FFF2-40B4-BE49-F238E27FC236}">
                <a16:creationId xmlns:a16="http://schemas.microsoft.com/office/drawing/2014/main" id="{02B7D39A-008E-300B-07BB-A1BB6EF0A6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586608" y="834308"/>
            <a:ext cx="1905000" cy="387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23518B54-AE3A-3603-656C-F61CA3A18B49}"/>
              </a:ext>
            </a:extLst>
          </p:cNvPr>
          <p:cNvGraphicFramePr>
            <a:graphicFrameLocks noGrp="1"/>
          </p:cNvGraphicFramePr>
          <p:nvPr>
            <p:extLst>
              <p:ext uri="{D42A27DB-BD31-4B8C-83A1-F6EECF244321}">
                <p14:modId xmlns:p14="http://schemas.microsoft.com/office/powerpoint/2010/main" val="1867532272"/>
              </p:ext>
            </p:extLst>
          </p:nvPr>
        </p:nvGraphicFramePr>
        <p:xfrm>
          <a:off x="3628768" y="1685454"/>
          <a:ext cx="4143632" cy="4585859"/>
        </p:xfrm>
        <a:graphic>
          <a:graphicData uri="http://schemas.openxmlformats.org/drawingml/2006/table">
            <a:tbl>
              <a:tblPr/>
              <a:tblGrid>
                <a:gridCol w="1262650">
                  <a:extLst>
                    <a:ext uri="{9D8B030D-6E8A-4147-A177-3AD203B41FA5}">
                      <a16:colId xmlns:a16="http://schemas.microsoft.com/office/drawing/2014/main" val="732165746"/>
                    </a:ext>
                  </a:extLst>
                </a:gridCol>
                <a:gridCol w="1440491">
                  <a:extLst>
                    <a:ext uri="{9D8B030D-6E8A-4147-A177-3AD203B41FA5}">
                      <a16:colId xmlns:a16="http://schemas.microsoft.com/office/drawing/2014/main" val="370999862"/>
                    </a:ext>
                  </a:extLst>
                </a:gridCol>
                <a:gridCol w="1440491">
                  <a:extLst>
                    <a:ext uri="{9D8B030D-6E8A-4147-A177-3AD203B41FA5}">
                      <a16:colId xmlns:a16="http://schemas.microsoft.com/office/drawing/2014/main" val="25106281"/>
                    </a:ext>
                  </a:extLst>
                </a:gridCol>
              </a:tblGrid>
              <a:tr h="584321">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mn-lt"/>
                        </a:rPr>
                        <a:t>UHC Vision</a:t>
                      </a:r>
                    </a:p>
                    <a:p>
                      <a:pPr marR="0" indent="0" algn="ctr" rtl="0">
                        <a:lnSpc>
                          <a:spcPct val="119000"/>
                        </a:lnSpc>
                        <a:spcBef>
                          <a:spcPts val="0"/>
                        </a:spcBef>
                        <a:spcAft>
                          <a:spcPts val="600"/>
                        </a:spcAft>
                      </a:pPr>
                      <a:r>
                        <a:rPr lang="en-US" sz="1600" b="1" kern="1400" dirty="0">
                          <a:ln>
                            <a:noFill/>
                          </a:ln>
                          <a:solidFill>
                            <a:srgbClr val="FFFFFF"/>
                          </a:solidFill>
                          <a:effectLst/>
                          <a:latin typeface="+mn-lt"/>
                        </a:rPr>
                        <a:t>100% Employee-Paid</a:t>
                      </a:r>
                      <a:endParaRPr lang="en-US" sz="10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334D"/>
                    </a:solidFill>
                  </a:tcPr>
                </a:tc>
                <a:tc hMerge="1">
                  <a:txBody>
                    <a:bodyPr/>
                    <a:lstStyle/>
                    <a:p>
                      <a:pPr marR="0" indent="0" algn="ctr" rtl="0">
                        <a:lnSpc>
                          <a:spcPct val="119000"/>
                        </a:lnSpc>
                        <a:spcBef>
                          <a:spcPts val="0"/>
                        </a:spcBef>
                        <a:spcAft>
                          <a:spcPts val="600"/>
                        </a:spcAft>
                      </a:pPr>
                      <a:endParaRPr lang="en-US" sz="10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solidFill>
                  </a:tcPr>
                </a:tc>
                <a:extLst>
                  <a:ext uri="{0D108BD9-81ED-4DB2-BD59-A6C34878D82A}">
                    <a16:rowId xmlns:a16="http://schemas.microsoft.com/office/drawing/2014/main" val="378654434"/>
                  </a:ext>
                </a:extLst>
              </a:tr>
              <a:tr h="1252548">
                <a:tc>
                  <a:txBody>
                    <a:bodyPr/>
                    <a:lstStyle/>
                    <a:p>
                      <a:pPr marR="0" indent="0" algn="ctr" rtl="0">
                        <a:lnSpc>
                          <a:spcPct val="119000"/>
                        </a:lnSpc>
                        <a:spcBef>
                          <a:spcPts val="0"/>
                        </a:spcBef>
                        <a:spcAft>
                          <a:spcPts val="600"/>
                        </a:spcAft>
                      </a:pPr>
                      <a:r>
                        <a:rPr lang="en-US" sz="1600" b="1" kern="1400">
                          <a:ln>
                            <a:noFill/>
                          </a:ln>
                          <a:solidFill>
                            <a:srgbClr val="000000"/>
                          </a:solidFill>
                          <a:effectLst/>
                          <a:latin typeface="+mn-lt"/>
                        </a:rPr>
                        <a:t>Tier Level</a:t>
                      </a:r>
                      <a:endParaRPr lang="en-US" sz="1600" kern="140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Bi-Weekly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7346155"/>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Only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$1.76</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badi Extra Light (Body)"/>
                        </a:rPr>
                        <a:t>$0.88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986121"/>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Spouse</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$3.34</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badi Extra Light (Body)"/>
                        </a:rPr>
                        <a:t>$1.67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56302"/>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Child(ren)</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$3.91</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badi Extra Light (Body)"/>
                        </a:rPr>
                        <a:t>$1.96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989707"/>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Family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$5.51</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badi Extra Light (Body)"/>
                        </a:rPr>
                        <a:t>$2.75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597300"/>
                  </a:ext>
                </a:extLst>
              </a:tr>
            </a:tbl>
          </a:graphicData>
        </a:graphic>
      </p:graphicFrame>
    </p:spTree>
    <p:extLst>
      <p:ext uri="{BB962C8B-B14F-4D97-AF65-F5344CB8AC3E}">
        <p14:creationId xmlns:p14="http://schemas.microsoft.com/office/powerpoint/2010/main" val="121441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4C8F-8C63-8C2D-DF4B-28B8B28DE8D1}"/>
              </a:ext>
            </a:extLst>
          </p:cNvPr>
          <p:cNvSpPr>
            <a:spLocks noGrp="1"/>
          </p:cNvSpPr>
          <p:nvPr>
            <p:ph type="title"/>
          </p:nvPr>
        </p:nvSpPr>
        <p:spPr/>
        <p:txBody>
          <a:bodyPr/>
          <a:lstStyle/>
          <a:p>
            <a:r>
              <a:rPr lang="en-US"/>
              <a:t>Voluntary Benefits</a:t>
            </a:r>
          </a:p>
        </p:txBody>
      </p:sp>
      <p:sp>
        <p:nvSpPr>
          <p:cNvPr id="3" name="Content Placeholder 2">
            <a:extLst>
              <a:ext uri="{FF2B5EF4-FFF2-40B4-BE49-F238E27FC236}">
                <a16:creationId xmlns:a16="http://schemas.microsoft.com/office/drawing/2014/main" id="{DA1EC66B-1FE8-333F-3E55-094AC591D127}"/>
              </a:ext>
            </a:extLst>
          </p:cNvPr>
          <p:cNvSpPr>
            <a:spLocks noGrp="1"/>
          </p:cNvSpPr>
          <p:nvPr>
            <p:ph idx="1"/>
          </p:nvPr>
        </p:nvSpPr>
        <p:spPr>
          <a:xfrm>
            <a:off x="617444" y="2383621"/>
            <a:ext cx="2370041" cy="2866767"/>
          </a:xfrm>
        </p:spPr>
        <p:txBody>
          <a:bodyPr>
            <a:normAutofit fontScale="55000" lnSpcReduction="20000"/>
          </a:bodyPr>
          <a:lstStyle/>
          <a:p>
            <a:pPr marL="0" indent="0" algn="ctr">
              <a:lnSpc>
                <a:spcPct val="120000"/>
              </a:lnSpc>
              <a:buNone/>
            </a:pPr>
            <a:r>
              <a:rPr lang="en-US" sz="3300">
                <a:latin typeface="+mj-lt"/>
              </a:rPr>
              <a:t>Provides payment for expenses not covered by medical insurance.  Covers a wide range of treatments due to an accident and payment is sent directly to the member.</a:t>
            </a:r>
            <a:endParaRPr lang="en-US"/>
          </a:p>
        </p:txBody>
      </p:sp>
      <p:sp>
        <p:nvSpPr>
          <p:cNvPr id="4" name="Rectangle 3">
            <a:extLst>
              <a:ext uri="{FF2B5EF4-FFF2-40B4-BE49-F238E27FC236}">
                <a16:creationId xmlns:a16="http://schemas.microsoft.com/office/drawing/2014/main" id="{E33328B9-61BE-6C3E-AA78-9F699B63DD58}"/>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6" name="Picture 2" descr="The Hartford reports “strong” profits despite Hurricane Ian losses -  Reinsurance News">
            <a:extLst>
              <a:ext uri="{FF2B5EF4-FFF2-40B4-BE49-F238E27FC236}">
                <a16:creationId xmlns:a16="http://schemas.microsoft.com/office/drawing/2014/main" id="{9E431103-348E-24DE-BE7D-8AC80013C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488" y="8255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607C25-CF45-65B7-4647-D1941862D4AF}"/>
              </a:ext>
            </a:extLst>
          </p:cNvPr>
          <p:cNvSpPr txBox="1"/>
          <p:nvPr/>
        </p:nvSpPr>
        <p:spPr>
          <a:xfrm>
            <a:off x="3965622" y="2383621"/>
            <a:ext cx="2635782" cy="3416320"/>
          </a:xfrm>
          <a:prstGeom prst="rect">
            <a:avLst/>
          </a:prstGeom>
          <a:noFill/>
        </p:spPr>
        <p:txBody>
          <a:bodyPr wrap="square">
            <a:spAutoFit/>
          </a:bodyPr>
          <a:lstStyle/>
          <a:p>
            <a:pPr algn="ctr"/>
            <a:r>
              <a:rPr lang="en-US" sz="1800">
                <a:latin typeface="+mj-lt"/>
              </a:rPr>
              <a:t>Can help cover unexpected out-of-pocket expenses </a:t>
            </a:r>
            <a:r>
              <a:rPr lang="en-US">
                <a:latin typeface="+mj-lt"/>
              </a:rPr>
              <a:t>(</a:t>
            </a:r>
            <a:r>
              <a:rPr lang="en-US" sz="1800">
                <a:latin typeface="+mj-lt"/>
              </a:rPr>
              <a:t>copays, deductibles, out-of-network charges), as well as everyday living expenses. It pays a benefit directly to you a lump-sum for hospital-related events, regardless of your treatment costs or other insurance coverage you might have.</a:t>
            </a:r>
            <a:endParaRPr lang="en-US">
              <a:latin typeface="+mj-lt"/>
            </a:endParaRPr>
          </a:p>
        </p:txBody>
      </p:sp>
      <p:sp>
        <p:nvSpPr>
          <p:cNvPr id="8" name="TextBox 7">
            <a:extLst>
              <a:ext uri="{FF2B5EF4-FFF2-40B4-BE49-F238E27FC236}">
                <a16:creationId xmlns:a16="http://schemas.microsoft.com/office/drawing/2014/main" id="{CC180C42-4154-46DA-5BF3-EAE00C76EDAF}"/>
              </a:ext>
            </a:extLst>
          </p:cNvPr>
          <p:cNvSpPr txBox="1"/>
          <p:nvPr/>
        </p:nvSpPr>
        <p:spPr>
          <a:xfrm>
            <a:off x="7722796" y="2380059"/>
            <a:ext cx="2635783" cy="3970318"/>
          </a:xfrm>
          <a:prstGeom prst="rect">
            <a:avLst/>
          </a:prstGeom>
          <a:noFill/>
        </p:spPr>
        <p:txBody>
          <a:bodyPr wrap="square">
            <a:spAutoFit/>
          </a:bodyPr>
          <a:lstStyle/>
          <a:p>
            <a:pPr algn="ctr"/>
            <a:r>
              <a:rPr lang="en-US">
                <a:latin typeface="+mj-lt"/>
              </a:rPr>
              <a:t>If </a:t>
            </a:r>
            <a:r>
              <a:rPr lang="en-US" sz="1800" b="0" i="0" kern="1200">
                <a:solidFill>
                  <a:schemeClr val="tx1"/>
                </a:solidFill>
                <a:effectLst/>
                <a:latin typeface="+mj-lt"/>
                <a:ea typeface="+mn-ea"/>
                <a:cs typeface="+mn-cs"/>
              </a:rPr>
              <a:t>you become disabled from a non-work-related injury or sickness, disability income benefits will provide a partial replacement of lost income.</a:t>
            </a:r>
            <a:r>
              <a:rPr lang="en-US" b="0" i="0" kern="1200">
                <a:solidFill>
                  <a:schemeClr val="tx1"/>
                </a:solidFill>
                <a:effectLst/>
                <a:latin typeface="+mj-lt"/>
                <a:ea typeface="+mn-ea"/>
                <a:cs typeface="+mn-cs"/>
              </a:rPr>
              <a:t> </a:t>
            </a:r>
            <a:r>
              <a:rPr lang="en-US" sz="1800" kern="1200">
                <a:solidFill>
                  <a:schemeClr val="tx1"/>
                </a:solidFill>
                <a:effectLst/>
                <a:latin typeface="+mj-lt"/>
                <a:ea typeface="+mn-ea"/>
                <a:cs typeface="+mn-cs"/>
              </a:rPr>
              <a:t>Benefits are paid directly to the insured after they satisfy the elimination period.  </a:t>
            </a:r>
            <a:r>
              <a:rPr lang="en-US" kern="1200">
                <a:solidFill>
                  <a:schemeClr val="tx1"/>
                </a:solidFill>
                <a:effectLst/>
                <a:latin typeface="+mj-lt"/>
                <a:ea typeface="+mn-ea"/>
                <a:cs typeface="+mn-cs"/>
              </a:rPr>
              <a:t>This c</a:t>
            </a:r>
            <a:r>
              <a:rPr lang="en-US" sz="1800">
                <a:latin typeface="+mj-lt"/>
              </a:rPr>
              <a:t>overage is only available for Araca </a:t>
            </a:r>
            <a:r>
              <a:rPr lang="en-US">
                <a:latin typeface="+mj-lt"/>
              </a:rPr>
              <a:t>e</a:t>
            </a:r>
            <a:r>
              <a:rPr lang="en-US" sz="1800">
                <a:latin typeface="+mj-lt"/>
              </a:rPr>
              <a:t>mployees (not dependents)and is not available for CA residents.</a:t>
            </a:r>
          </a:p>
        </p:txBody>
      </p:sp>
      <p:sp>
        <p:nvSpPr>
          <p:cNvPr id="9" name="Rectangle 8">
            <a:extLst>
              <a:ext uri="{FF2B5EF4-FFF2-40B4-BE49-F238E27FC236}">
                <a16:creationId xmlns:a16="http://schemas.microsoft.com/office/drawing/2014/main" id="{ADA58595-D6CF-27A5-E8FE-E8AD0E584630}"/>
              </a:ext>
            </a:extLst>
          </p:cNvPr>
          <p:cNvSpPr/>
          <p:nvPr/>
        </p:nvSpPr>
        <p:spPr>
          <a:xfrm>
            <a:off x="617444" y="1690688"/>
            <a:ext cx="2341606" cy="570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Accident Insurance</a:t>
            </a:r>
          </a:p>
        </p:txBody>
      </p:sp>
      <p:sp>
        <p:nvSpPr>
          <p:cNvPr id="10" name="Rectangle 9">
            <a:extLst>
              <a:ext uri="{FF2B5EF4-FFF2-40B4-BE49-F238E27FC236}">
                <a16:creationId xmlns:a16="http://schemas.microsoft.com/office/drawing/2014/main" id="{43CE425A-884D-0443-8C67-35D8E801267E}"/>
              </a:ext>
            </a:extLst>
          </p:cNvPr>
          <p:cNvSpPr/>
          <p:nvPr/>
        </p:nvSpPr>
        <p:spPr>
          <a:xfrm>
            <a:off x="4112710" y="1688092"/>
            <a:ext cx="2341606" cy="570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Hospital Indemnity (Medical Bridge)</a:t>
            </a:r>
          </a:p>
        </p:txBody>
      </p:sp>
      <p:sp>
        <p:nvSpPr>
          <p:cNvPr id="11" name="Rectangle 10">
            <a:extLst>
              <a:ext uri="{FF2B5EF4-FFF2-40B4-BE49-F238E27FC236}">
                <a16:creationId xmlns:a16="http://schemas.microsoft.com/office/drawing/2014/main" id="{87C01161-CFD4-D4B9-600F-C3D868FD0837}"/>
              </a:ext>
            </a:extLst>
          </p:cNvPr>
          <p:cNvSpPr/>
          <p:nvPr/>
        </p:nvSpPr>
        <p:spPr>
          <a:xfrm>
            <a:off x="7869885" y="1688092"/>
            <a:ext cx="2341606" cy="570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Short-Term Disability</a:t>
            </a:r>
          </a:p>
        </p:txBody>
      </p:sp>
    </p:spTree>
    <p:extLst>
      <p:ext uri="{BB962C8B-B14F-4D97-AF65-F5344CB8AC3E}">
        <p14:creationId xmlns:p14="http://schemas.microsoft.com/office/powerpoint/2010/main" val="366609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DD08-3014-08B1-B9F1-DC21555E4097}"/>
              </a:ext>
            </a:extLst>
          </p:cNvPr>
          <p:cNvSpPr>
            <a:spLocks noGrp="1"/>
          </p:cNvSpPr>
          <p:nvPr>
            <p:ph type="title"/>
          </p:nvPr>
        </p:nvSpPr>
        <p:spPr>
          <a:xfrm>
            <a:off x="742950" y="298068"/>
            <a:ext cx="10515600" cy="1325563"/>
          </a:xfrm>
        </p:spPr>
        <p:txBody>
          <a:bodyPr/>
          <a:lstStyle/>
          <a:p>
            <a:r>
              <a:rPr lang="en-US"/>
              <a:t>Short Term Disability</a:t>
            </a:r>
          </a:p>
        </p:txBody>
      </p:sp>
      <p:sp>
        <p:nvSpPr>
          <p:cNvPr id="4" name="Rectangle 3">
            <a:extLst>
              <a:ext uri="{FF2B5EF4-FFF2-40B4-BE49-F238E27FC236}">
                <a16:creationId xmlns:a16="http://schemas.microsoft.com/office/drawing/2014/main" id="{38638BD8-181F-5E15-BA77-3E517849E65C}"/>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BFB84B16-9476-5D58-5F9A-003F0E656217}"/>
              </a:ext>
            </a:extLst>
          </p:cNvPr>
          <p:cNvGraphicFramePr>
            <a:graphicFrameLocks noGrp="1"/>
          </p:cNvGraphicFramePr>
          <p:nvPr>
            <p:ph idx="1"/>
            <p:extLst>
              <p:ext uri="{D42A27DB-BD31-4B8C-83A1-F6EECF244321}">
                <p14:modId xmlns:p14="http://schemas.microsoft.com/office/powerpoint/2010/main" val="2727829463"/>
              </p:ext>
            </p:extLst>
          </p:nvPr>
        </p:nvGraphicFramePr>
        <p:xfrm>
          <a:off x="566925" y="1690688"/>
          <a:ext cx="11058150" cy="3979418"/>
        </p:xfrm>
        <a:graphic>
          <a:graphicData uri="http://schemas.openxmlformats.org/drawingml/2006/table">
            <a:tbl>
              <a:tblPr firstRow="1" bandRow="1">
                <a:tableStyleId>{21E4AEA4-8DFA-4A89-87EB-49C32662AFE0}</a:tableStyleId>
              </a:tblPr>
              <a:tblGrid>
                <a:gridCol w="3191992">
                  <a:extLst>
                    <a:ext uri="{9D8B030D-6E8A-4147-A177-3AD203B41FA5}">
                      <a16:colId xmlns:a16="http://schemas.microsoft.com/office/drawing/2014/main" val="4172088091"/>
                    </a:ext>
                  </a:extLst>
                </a:gridCol>
                <a:gridCol w="7866158">
                  <a:extLst>
                    <a:ext uri="{9D8B030D-6E8A-4147-A177-3AD203B41FA5}">
                      <a16:colId xmlns:a16="http://schemas.microsoft.com/office/drawing/2014/main" val="4121865797"/>
                    </a:ext>
                  </a:extLst>
                </a:gridCol>
              </a:tblGrid>
              <a:tr h="524854">
                <a:tc>
                  <a:txBody>
                    <a:bodyPr/>
                    <a:lstStyle/>
                    <a:p>
                      <a:pPr algn="ctr"/>
                      <a:r>
                        <a:rPr lang="en-US" sz="1600" b="1">
                          <a:solidFill>
                            <a:schemeClr val="bg1"/>
                          </a:solidFill>
                        </a:rPr>
                        <a:t>Who is eligible?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b="0">
                          <a:solidFill>
                            <a:schemeClr val="tx1"/>
                          </a:solidFill>
                        </a:rPr>
                        <a:t>Active full-time employees (not available for residents of 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7018687"/>
                  </a:ext>
                </a:extLst>
              </a:tr>
              <a:tr h="524854">
                <a:tc>
                  <a:txBody>
                    <a:bodyPr/>
                    <a:lstStyle/>
                    <a:p>
                      <a:pPr algn="ctr"/>
                      <a:r>
                        <a:rPr lang="en-US" sz="1600" b="1">
                          <a:solidFill>
                            <a:schemeClr val="bg1"/>
                          </a:solidFill>
                        </a:rPr>
                        <a:t>When does coverage begin?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a:t>New employees: First of the month following 60 days of employment (60-day waiting period)</a:t>
                      </a:r>
                    </a:p>
                    <a:p>
                      <a:pPr marL="285750" indent="-285750">
                        <a:buFont typeface="Arial" panose="020B0604020202020204" pitchFamily="34" charset="0"/>
                        <a:buChar char="•"/>
                      </a:pPr>
                      <a:r>
                        <a:rPr lang="en-US" sz="1400"/>
                        <a:t>Other employees: Policy effective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851859"/>
                  </a:ext>
                </a:extLst>
              </a:tr>
              <a:tr h="464540">
                <a:tc>
                  <a:txBody>
                    <a:bodyPr/>
                    <a:lstStyle/>
                    <a:p>
                      <a:pPr algn="ctr"/>
                      <a:r>
                        <a:rPr lang="en-US" sz="1600" b="1">
                          <a:solidFill>
                            <a:schemeClr val="bg1"/>
                          </a:solidFill>
                        </a:rPr>
                        <a:t>Does my coverage have portability?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No. You are unable to continue this coverage upon the end of employment with Araca.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3004944"/>
                  </a:ext>
                </a:extLst>
              </a:tr>
              <a:tr h="1390473">
                <a:tc>
                  <a:txBody>
                    <a:bodyPr/>
                    <a:lstStyle/>
                    <a:p>
                      <a:pPr algn="ctr"/>
                      <a:r>
                        <a:rPr lang="en-US" sz="1600" b="1">
                          <a:solidFill>
                            <a:schemeClr val="bg1"/>
                          </a:solidFill>
                        </a:rPr>
                        <a:t>When am I entitled to receive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400" b="0" i="0" u="none" strike="noStrike" kern="1200" baseline="0">
                          <a:solidFill>
                            <a:schemeClr val="dk1"/>
                          </a:solidFill>
                          <a:latin typeface="+mn-lt"/>
                          <a:ea typeface="+mn-ea"/>
                          <a:cs typeface="+mn-cs"/>
                        </a:rPr>
                        <a:t>If, while covered under this benefit, You:</a:t>
                      </a:r>
                    </a:p>
                    <a:p>
                      <a:r>
                        <a:rPr lang="en-US" sz="1400" b="0" i="0" u="none" strike="noStrike" kern="1200" baseline="0">
                          <a:solidFill>
                            <a:schemeClr val="dk1"/>
                          </a:solidFill>
                          <a:latin typeface="+mn-lt"/>
                          <a:ea typeface="+mn-ea"/>
                          <a:cs typeface="+mn-cs"/>
                        </a:rPr>
                        <a:t>1) become disabled;</a:t>
                      </a:r>
                    </a:p>
                    <a:p>
                      <a:r>
                        <a:rPr lang="en-US" sz="1400" b="0" i="0" u="none" strike="noStrike" kern="1200" baseline="0">
                          <a:solidFill>
                            <a:schemeClr val="dk1"/>
                          </a:solidFill>
                          <a:latin typeface="+mn-lt"/>
                          <a:ea typeface="+mn-ea"/>
                          <a:cs typeface="+mn-cs"/>
                        </a:rPr>
                        <a:t>2) are under the regular care of a physician and remain disabled; and</a:t>
                      </a:r>
                    </a:p>
                    <a:p>
                      <a:r>
                        <a:rPr lang="en-US" sz="1400" b="0" i="0" u="none" strike="noStrike" kern="1200" baseline="0">
                          <a:solidFill>
                            <a:schemeClr val="dk1"/>
                          </a:solidFill>
                          <a:latin typeface="+mn-lt"/>
                          <a:ea typeface="+mn-ea"/>
                          <a:cs typeface="+mn-cs"/>
                        </a:rPr>
                        <a:t>3) submit proof of loss (documentation of disability/prognosis, medical information, physician contacts, etc.);</a:t>
                      </a:r>
                    </a:p>
                    <a:p>
                      <a:endParaRPr lang="en-US" sz="1400" b="0" i="0" u="none" strike="noStrike" kern="1200" baseline="0">
                        <a:solidFill>
                          <a:schemeClr val="dk1"/>
                        </a:solidFill>
                        <a:latin typeface="+mn-lt"/>
                        <a:ea typeface="+mn-ea"/>
                        <a:cs typeface="+mn-cs"/>
                      </a:endParaRPr>
                    </a:p>
                    <a:p>
                      <a:r>
                        <a:rPr lang="en-US" sz="1400" b="0" i="0" u="none" strike="noStrike" kern="1200" baseline="0">
                          <a:solidFill>
                            <a:schemeClr val="dk1"/>
                          </a:solidFill>
                          <a:latin typeface="+mn-lt"/>
                          <a:ea typeface="+mn-ea"/>
                          <a:cs typeface="+mn-cs"/>
                        </a:rPr>
                        <a:t>The Hartford will pay the weekly benefit. The amount of any weekly benefit payable will be reduced by the total amount of all other income benefits provided.</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0406406"/>
                  </a:ext>
                </a:extLst>
              </a:tr>
              <a:tr h="880210">
                <a:tc>
                  <a:txBody>
                    <a:bodyPr/>
                    <a:lstStyle/>
                    <a:p>
                      <a:pPr algn="ctr"/>
                      <a:r>
                        <a:rPr lang="en-US" sz="1600" b="1">
                          <a:solidFill>
                            <a:schemeClr val="bg1"/>
                          </a:solidFill>
                        </a:rPr>
                        <a:t>What are the benefit amounts?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lgn="l">
                        <a:buFont typeface="Arial" panose="020B0604020202020204" pitchFamily="34" charset="0"/>
                        <a:buChar char="•"/>
                      </a:pPr>
                      <a:r>
                        <a:rPr lang="en-US" sz="1400" b="0" i="0" u="none" strike="noStrike" kern="1200" baseline="0">
                          <a:solidFill>
                            <a:schemeClr val="dk1"/>
                          </a:solidFill>
                          <a:latin typeface="+mn-lt"/>
                          <a:ea typeface="+mn-ea"/>
                          <a:cs typeface="+mn-cs"/>
                        </a:rPr>
                        <a:t>When electing coverage, employees will select coverage in increments of $100. The minimum election is $100, and the maximum is $2,000, but you may not elect more than 50% of your weekly earnings.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9209506"/>
                  </a:ext>
                </a:extLst>
              </a:tr>
            </a:tbl>
          </a:graphicData>
        </a:graphic>
      </p:graphicFrame>
      <p:pic>
        <p:nvPicPr>
          <p:cNvPr id="6" name="Picture 2" descr="The Hartford reports “strong” profits despite Hurricane Ian losses -  Reinsurance News">
            <a:extLst>
              <a:ext uri="{FF2B5EF4-FFF2-40B4-BE49-F238E27FC236}">
                <a16:creationId xmlns:a16="http://schemas.microsoft.com/office/drawing/2014/main" id="{79441C82-18E6-B307-CFEF-B9683C1E4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35"/>
          <a:stretch/>
        </p:blipFill>
        <p:spPr bwMode="auto">
          <a:xfrm>
            <a:off x="9173488" y="82551"/>
            <a:ext cx="2619375" cy="147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1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DD08-3014-08B1-B9F1-DC21555E4097}"/>
              </a:ext>
            </a:extLst>
          </p:cNvPr>
          <p:cNvSpPr>
            <a:spLocks noGrp="1"/>
          </p:cNvSpPr>
          <p:nvPr>
            <p:ph type="title"/>
          </p:nvPr>
        </p:nvSpPr>
        <p:spPr/>
        <p:txBody>
          <a:bodyPr/>
          <a:lstStyle/>
          <a:p>
            <a:r>
              <a:rPr lang="en-US"/>
              <a:t>Short Term Disability Plan Cost</a:t>
            </a:r>
          </a:p>
        </p:txBody>
      </p:sp>
      <p:sp>
        <p:nvSpPr>
          <p:cNvPr id="4" name="Rectangle 3">
            <a:extLst>
              <a:ext uri="{FF2B5EF4-FFF2-40B4-BE49-F238E27FC236}">
                <a16:creationId xmlns:a16="http://schemas.microsoft.com/office/drawing/2014/main" id="{38638BD8-181F-5E15-BA77-3E517849E65C}"/>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2" descr="The Hartford reports “strong” profits despite Hurricane Ian losses -  Reinsurance News">
            <a:extLst>
              <a:ext uri="{FF2B5EF4-FFF2-40B4-BE49-F238E27FC236}">
                <a16:creationId xmlns:a16="http://schemas.microsoft.com/office/drawing/2014/main" id="{79441C82-18E6-B307-CFEF-B9683C1E4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16" t="25309" r="15005" b="15435"/>
          <a:stretch/>
        </p:blipFill>
        <p:spPr bwMode="auto">
          <a:xfrm>
            <a:off x="10257009" y="155028"/>
            <a:ext cx="1814674" cy="103286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973FBA88-4CD7-1320-8BFA-2A82242BF2E8}"/>
              </a:ext>
            </a:extLst>
          </p:cNvPr>
          <p:cNvSpPr>
            <a:spLocks noGrp="1"/>
          </p:cNvSpPr>
          <p:nvPr>
            <p:ph idx="1"/>
          </p:nvPr>
        </p:nvSpPr>
        <p:spPr>
          <a:xfrm>
            <a:off x="838199" y="2568358"/>
            <a:ext cx="10515600" cy="3711061"/>
          </a:xfrm>
        </p:spPr>
        <p:txBody>
          <a:bodyPr>
            <a:normAutofit/>
          </a:bodyPr>
          <a:lstStyle/>
          <a:p>
            <a:endParaRPr lang="en-US" sz="2400"/>
          </a:p>
          <a:p>
            <a:r>
              <a:rPr lang="en-US" sz="2400" b="1"/>
              <a:t>Example</a:t>
            </a:r>
            <a:r>
              <a:rPr lang="en-US" sz="2400"/>
              <a:t>: a 25-year-old Araca employee in New York elects Short Term Disability with a $200 per week benefit amount. </a:t>
            </a:r>
          </a:p>
          <a:p>
            <a:pPr lvl="1">
              <a:spcBef>
                <a:spcPts val="1200"/>
              </a:spcBef>
            </a:pPr>
            <a:r>
              <a:rPr lang="en-US"/>
              <a:t>Based on this information, this employee would pay about $9.67 per pay period for their Short-Term Disability Benefit.</a:t>
            </a:r>
          </a:p>
          <a:p>
            <a:pPr>
              <a:spcBef>
                <a:spcPts val="1200"/>
              </a:spcBef>
            </a:pPr>
            <a:r>
              <a:rPr lang="en-US" sz="2400"/>
              <a:t>Keep in mind, the higher the benefit amount, the greater the per pay period cost will be. </a:t>
            </a:r>
          </a:p>
          <a:p>
            <a:pPr>
              <a:spcBef>
                <a:spcPts val="1200"/>
              </a:spcBef>
            </a:pPr>
            <a:r>
              <a:rPr lang="en-US" sz="2400"/>
              <a:t>When electing coverage in Employee Navigator, you will be able to see your per pay period cost. </a:t>
            </a:r>
          </a:p>
        </p:txBody>
      </p:sp>
      <p:sp>
        <p:nvSpPr>
          <p:cNvPr id="8" name="Rectangle 7">
            <a:extLst>
              <a:ext uri="{FF2B5EF4-FFF2-40B4-BE49-F238E27FC236}">
                <a16:creationId xmlns:a16="http://schemas.microsoft.com/office/drawing/2014/main" id="{017C1539-82B5-E760-17DD-F208F78533FB}"/>
              </a:ext>
            </a:extLst>
          </p:cNvPr>
          <p:cNvSpPr/>
          <p:nvPr/>
        </p:nvSpPr>
        <p:spPr>
          <a:xfrm>
            <a:off x="1125804" y="1563472"/>
            <a:ext cx="9940391" cy="113926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a:t>Short Term Disability plan costs vary depending on your age and the benefit amount selected. Please see below an example of what costs might look like for you:</a:t>
            </a:r>
          </a:p>
        </p:txBody>
      </p:sp>
    </p:spTree>
    <p:extLst>
      <p:ext uri="{BB962C8B-B14F-4D97-AF65-F5344CB8AC3E}">
        <p14:creationId xmlns:p14="http://schemas.microsoft.com/office/powerpoint/2010/main" val="173779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C2A1-A1C7-44AD-EBDF-D1D586AAAB82}"/>
              </a:ext>
            </a:extLst>
          </p:cNvPr>
          <p:cNvSpPr>
            <a:spLocks noGrp="1"/>
          </p:cNvSpPr>
          <p:nvPr>
            <p:ph type="title"/>
          </p:nvPr>
        </p:nvSpPr>
        <p:spPr>
          <a:xfrm>
            <a:off x="413640" y="233761"/>
            <a:ext cx="10515600" cy="580251"/>
          </a:xfrm>
        </p:spPr>
        <p:txBody>
          <a:bodyPr>
            <a:normAutofit fontScale="90000"/>
          </a:bodyPr>
          <a:lstStyle/>
          <a:p>
            <a:r>
              <a:rPr lang="en-US"/>
              <a:t>Accident Insurance</a:t>
            </a:r>
          </a:p>
        </p:txBody>
      </p:sp>
      <p:graphicFrame>
        <p:nvGraphicFramePr>
          <p:cNvPr id="4" name="Table 4">
            <a:extLst>
              <a:ext uri="{FF2B5EF4-FFF2-40B4-BE49-F238E27FC236}">
                <a16:creationId xmlns:a16="http://schemas.microsoft.com/office/drawing/2014/main" id="{B8F6AAD2-AF76-9473-533A-CE01286A5136}"/>
              </a:ext>
            </a:extLst>
          </p:cNvPr>
          <p:cNvGraphicFramePr>
            <a:graphicFrameLocks noGrp="1"/>
          </p:cNvGraphicFramePr>
          <p:nvPr>
            <p:ph idx="1"/>
            <p:extLst>
              <p:ext uri="{D42A27DB-BD31-4B8C-83A1-F6EECF244321}">
                <p14:modId xmlns:p14="http://schemas.microsoft.com/office/powerpoint/2010/main" val="2720144874"/>
              </p:ext>
            </p:extLst>
          </p:nvPr>
        </p:nvGraphicFramePr>
        <p:xfrm>
          <a:off x="413640" y="1035809"/>
          <a:ext cx="11526560" cy="4945144"/>
        </p:xfrm>
        <a:graphic>
          <a:graphicData uri="http://schemas.openxmlformats.org/drawingml/2006/table">
            <a:tbl>
              <a:tblPr firstRow="1" bandRow="1">
                <a:tableStyleId>{21E4AEA4-8DFA-4A89-87EB-49C32662AFE0}</a:tableStyleId>
              </a:tblPr>
              <a:tblGrid>
                <a:gridCol w="1740768">
                  <a:extLst>
                    <a:ext uri="{9D8B030D-6E8A-4147-A177-3AD203B41FA5}">
                      <a16:colId xmlns:a16="http://schemas.microsoft.com/office/drawing/2014/main" val="4172088091"/>
                    </a:ext>
                  </a:extLst>
                </a:gridCol>
                <a:gridCol w="4892896">
                  <a:extLst>
                    <a:ext uri="{9D8B030D-6E8A-4147-A177-3AD203B41FA5}">
                      <a16:colId xmlns:a16="http://schemas.microsoft.com/office/drawing/2014/main" val="4121865797"/>
                    </a:ext>
                  </a:extLst>
                </a:gridCol>
                <a:gridCol w="4892896">
                  <a:extLst>
                    <a:ext uri="{9D8B030D-6E8A-4147-A177-3AD203B41FA5}">
                      <a16:colId xmlns:a16="http://schemas.microsoft.com/office/drawing/2014/main" val="3853465075"/>
                    </a:ext>
                  </a:extLst>
                </a:gridCol>
              </a:tblGrid>
              <a:tr h="503275">
                <a:tc>
                  <a:txBody>
                    <a:bodyPr/>
                    <a:lstStyle/>
                    <a:p>
                      <a:pPr algn="ctr"/>
                      <a:r>
                        <a:rPr lang="en-US" sz="1600" b="1">
                          <a:solidFill>
                            <a:schemeClr val="bg1"/>
                          </a:solidFill>
                        </a:rPr>
                        <a:t>Who is eligible?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285750" indent="-285750">
                        <a:buFont typeface="Arial" panose="020B0604020202020204" pitchFamily="34" charset="0"/>
                        <a:buChar char="•"/>
                      </a:pPr>
                      <a:r>
                        <a:rPr lang="en-US" sz="1600" b="0">
                          <a:solidFill>
                            <a:schemeClr val="tx1"/>
                          </a:solidFill>
                        </a:rPr>
                        <a:t>Active full-time employees </a:t>
                      </a:r>
                    </a:p>
                    <a:p>
                      <a:pPr marL="285750" indent="-285750">
                        <a:buFont typeface="Arial" panose="020B0604020202020204" pitchFamily="34" charset="0"/>
                        <a:buChar char="•"/>
                      </a:pPr>
                      <a:r>
                        <a:rPr lang="en-US" sz="1600" b="0">
                          <a:solidFill>
                            <a:schemeClr val="tx1"/>
                          </a:solidFill>
                        </a:rPr>
                        <a:t>Dependents of enrolled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285750" indent="-285750">
                        <a:buFontTx/>
                        <a:buChar char="-"/>
                      </a:pPr>
                      <a:endParaRPr lang="en-US" sz="16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7018687"/>
                  </a:ext>
                </a:extLst>
              </a:tr>
              <a:tr h="503275">
                <a:tc>
                  <a:txBody>
                    <a:bodyPr/>
                    <a:lstStyle/>
                    <a:p>
                      <a:pPr algn="ctr"/>
                      <a:r>
                        <a:rPr lang="en-US" sz="1600" b="1">
                          <a:solidFill>
                            <a:schemeClr val="bg1"/>
                          </a:solidFill>
                        </a:rPr>
                        <a:t>When does coverage begin?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285750" indent="-285750">
                        <a:buFont typeface="Arial" panose="020B0604020202020204" pitchFamily="34" charset="0"/>
                        <a:buChar char="•"/>
                      </a:pPr>
                      <a:r>
                        <a:rPr lang="en-US" sz="1600"/>
                        <a:t>New employees: First of the month following 60 days of employment (60-day waiting period)</a:t>
                      </a:r>
                    </a:p>
                    <a:p>
                      <a:pPr marL="285750" indent="-285750">
                        <a:buFont typeface="Arial" panose="020B0604020202020204" pitchFamily="34" charset="0"/>
                        <a:buChar char="•"/>
                      </a:pPr>
                      <a:r>
                        <a:rPr lang="en-US" sz="1600"/>
                        <a:t>Other employees: Policy effective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285750" indent="-285750">
                        <a:buFontTx/>
                        <a:buChar char="-"/>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851859"/>
                  </a:ext>
                </a:extLst>
              </a:tr>
              <a:tr h="503275">
                <a:tc>
                  <a:txBody>
                    <a:bodyPr/>
                    <a:lstStyle/>
                    <a:p>
                      <a:pPr algn="ctr"/>
                      <a:r>
                        <a:rPr lang="en-US" sz="1600" b="1">
                          <a:solidFill>
                            <a:schemeClr val="bg1"/>
                          </a:solidFill>
                        </a:rPr>
                        <a:t>Does my coverage have portability?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285750" indent="-285750">
                        <a:buFont typeface="Arial" panose="020B0604020202020204" pitchFamily="34" charset="0"/>
                        <a:buChar char="•"/>
                      </a:pPr>
                      <a:r>
                        <a:rPr lang="en-US" sz="1600"/>
                        <a:t>Yes - Must submit request for coverage continuation with the required premium within 31 days after the policy terminates.</a:t>
                      </a:r>
                      <a:endParaRPr lang="en-US" sz="160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285750" indent="-285750">
                        <a:buFontTx/>
                        <a:buChar char="-"/>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3004944"/>
                  </a:ext>
                </a:extLst>
              </a:tr>
              <a:tr h="1986613">
                <a:tc>
                  <a:txBody>
                    <a:bodyPr/>
                    <a:lstStyle/>
                    <a:p>
                      <a:pPr algn="ctr"/>
                      <a:r>
                        <a:rPr lang="en-US" sz="1600" b="1">
                          <a:solidFill>
                            <a:schemeClr val="bg1"/>
                          </a:solidFill>
                        </a:rPr>
                        <a:t>What are the benefit amounts?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600" b="1" i="0" u="none" strike="noStrike" kern="1200" baseline="0">
                          <a:solidFill>
                            <a:schemeClr val="dk1"/>
                          </a:solidFill>
                          <a:latin typeface="+mn-lt"/>
                          <a:ea typeface="+mn-ea"/>
                          <a:cs typeface="+mn-cs"/>
                        </a:rPr>
                        <a:t>Accident Follow-Up Benefit</a:t>
                      </a:r>
                      <a:r>
                        <a:rPr lang="en-US" sz="1600" b="0" i="0" u="none" strike="noStrike" kern="1200" baseline="0">
                          <a:solidFill>
                            <a:schemeClr val="dk1"/>
                          </a:solidFill>
                          <a:latin typeface="+mn-lt"/>
                          <a:ea typeface="+mn-ea"/>
                          <a:cs typeface="+mn-cs"/>
                        </a:rPr>
                        <a:t> - $100</a:t>
                      </a:r>
                    </a:p>
                    <a:p>
                      <a:r>
                        <a:rPr lang="en-US" sz="1600" b="1" i="0" u="none" strike="noStrike" kern="1200" baseline="0">
                          <a:solidFill>
                            <a:schemeClr val="dk1"/>
                          </a:solidFill>
                          <a:latin typeface="+mn-lt"/>
                          <a:ea typeface="+mn-ea"/>
                          <a:cs typeface="+mn-cs"/>
                        </a:rPr>
                        <a:t>Ambulance (Air) Benefit </a:t>
                      </a:r>
                      <a:r>
                        <a:rPr lang="en-US" sz="1600" b="0" i="0" u="none" strike="noStrike" kern="1200" baseline="0">
                          <a:solidFill>
                            <a:schemeClr val="dk1"/>
                          </a:solidFill>
                          <a:latin typeface="+mn-lt"/>
                          <a:ea typeface="+mn-ea"/>
                          <a:cs typeface="+mn-cs"/>
                        </a:rPr>
                        <a:t>- $2,000</a:t>
                      </a:r>
                    </a:p>
                    <a:p>
                      <a:r>
                        <a:rPr lang="en-US" sz="1600" b="1" i="0" u="none" strike="noStrike" kern="1200" baseline="0">
                          <a:solidFill>
                            <a:schemeClr val="dk1"/>
                          </a:solidFill>
                          <a:latin typeface="+mn-lt"/>
                          <a:ea typeface="+mn-ea"/>
                          <a:cs typeface="+mn-cs"/>
                        </a:rPr>
                        <a:t>Ambulance (Ground) Benefit </a:t>
                      </a:r>
                      <a:r>
                        <a:rPr lang="en-US" sz="1600" b="0" i="0" u="none" strike="noStrike" kern="1200" baseline="0">
                          <a:solidFill>
                            <a:schemeClr val="dk1"/>
                          </a:solidFill>
                          <a:latin typeface="+mn-lt"/>
                          <a:ea typeface="+mn-ea"/>
                          <a:cs typeface="+mn-cs"/>
                        </a:rPr>
                        <a:t>- $750</a:t>
                      </a:r>
                    </a:p>
                    <a:p>
                      <a:r>
                        <a:rPr lang="en-US" sz="1600" b="1" i="0" u="none" strike="noStrike" kern="1200" baseline="0">
                          <a:solidFill>
                            <a:schemeClr val="dk1"/>
                          </a:solidFill>
                          <a:latin typeface="+mn-lt"/>
                          <a:ea typeface="+mn-ea"/>
                          <a:cs typeface="+mn-cs"/>
                        </a:rPr>
                        <a:t>Blood/Plasma/Platelet Benefit </a:t>
                      </a:r>
                      <a:r>
                        <a:rPr lang="en-US" sz="1600" b="0" i="0" u="none" strike="noStrike" kern="1200" baseline="0">
                          <a:solidFill>
                            <a:schemeClr val="dk1"/>
                          </a:solidFill>
                          <a:latin typeface="+mn-lt"/>
                          <a:ea typeface="+mn-ea"/>
                          <a:cs typeface="+mn-cs"/>
                        </a:rPr>
                        <a:t>- $300</a:t>
                      </a:r>
                    </a:p>
                    <a:p>
                      <a:r>
                        <a:rPr lang="en-US" sz="1600" b="1" i="0" u="none" strike="noStrike" kern="1200" baseline="0">
                          <a:solidFill>
                            <a:schemeClr val="dk1"/>
                          </a:solidFill>
                          <a:latin typeface="+mn-lt"/>
                          <a:ea typeface="+mn-ea"/>
                          <a:cs typeface="+mn-cs"/>
                        </a:rPr>
                        <a:t>Child Care Benefit </a:t>
                      </a:r>
                      <a:r>
                        <a:rPr lang="en-US" sz="1600" b="0" i="0" u="none" strike="noStrike" kern="1200" baseline="0">
                          <a:solidFill>
                            <a:schemeClr val="dk1"/>
                          </a:solidFill>
                          <a:latin typeface="+mn-lt"/>
                          <a:ea typeface="+mn-ea"/>
                          <a:cs typeface="+mn-cs"/>
                        </a:rPr>
                        <a:t>- $35 per day</a:t>
                      </a:r>
                    </a:p>
                    <a:p>
                      <a:r>
                        <a:rPr lang="en-US" sz="1600" b="1" i="0" u="none" strike="noStrike" kern="1200" baseline="0">
                          <a:solidFill>
                            <a:schemeClr val="dk1"/>
                          </a:solidFill>
                          <a:latin typeface="+mn-lt"/>
                          <a:ea typeface="+mn-ea"/>
                          <a:cs typeface="+mn-cs"/>
                        </a:rPr>
                        <a:t>Diagnostic Exam Benefit </a:t>
                      </a:r>
                      <a:r>
                        <a:rPr lang="en-US" sz="1600" b="0" i="0" u="none" strike="noStrike" kern="1200" baseline="0">
                          <a:solidFill>
                            <a:schemeClr val="dk1"/>
                          </a:solidFill>
                          <a:latin typeface="+mn-lt"/>
                          <a:ea typeface="+mn-ea"/>
                          <a:cs typeface="+mn-cs"/>
                        </a:rPr>
                        <a:t>- $300 </a:t>
                      </a:r>
                    </a:p>
                    <a:p>
                      <a:r>
                        <a:rPr lang="en-US" sz="1600" b="1" i="0" u="none" strike="noStrike" kern="1200" baseline="0">
                          <a:solidFill>
                            <a:schemeClr val="dk1"/>
                          </a:solidFill>
                          <a:latin typeface="+mn-lt"/>
                          <a:ea typeface="+mn-ea"/>
                          <a:cs typeface="+mn-cs"/>
                        </a:rPr>
                        <a:t>Chiropractic Care Benefit </a:t>
                      </a:r>
                      <a:r>
                        <a:rPr lang="en-US" sz="1600" b="0" i="0" u="none" strike="noStrike" kern="1200" baseline="0">
                          <a:solidFill>
                            <a:schemeClr val="dk1"/>
                          </a:solidFill>
                          <a:latin typeface="+mn-lt"/>
                          <a:ea typeface="+mn-ea"/>
                          <a:cs typeface="+mn-cs"/>
                        </a:rPr>
                        <a:t>- $50</a:t>
                      </a:r>
                    </a:p>
                    <a:p>
                      <a:r>
                        <a:rPr lang="en-US" sz="1600" b="1" i="0" u="none" strike="noStrike" kern="1200" baseline="0">
                          <a:solidFill>
                            <a:schemeClr val="dk1"/>
                          </a:solidFill>
                          <a:latin typeface="+mn-lt"/>
                          <a:ea typeface="+mn-ea"/>
                          <a:cs typeface="+mn-cs"/>
                        </a:rPr>
                        <a:t>Emergency Room Benefit </a:t>
                      </a:r>
                      <a:r>
                        <a:rPr lang="en-US" sz="1600" b="0" i="0" u="none" strike="noStrike" kern="1200" baseline="0">
                          <a:solidFill>
                            <a:schemeClr val="dk1"/>
                          </a:solidFill>
                          <a:latin typeface="+mn-lt"/>
                          <a:ea typeface="+mn-ea"/>
                          <a:cs typeface="+mn-cs"/>
                        </a:rPr>
                        <a:t>- $200</a:t>
                      </a:r>
                    </a:p>
                    <a:p>
                      <a:r>
                        <a:rPr lang="en-US" sz="1600" b="1" i="0" u="none" strike="noStrike" kern="1200" baseline="0">
                          <a:solidFill>
                            <a:schemeClr val="dk1"/>
                          </a:solidFill>
                          <a:latin typeface="+mn-lt"/>
                          <a:ea typeface="+mn-ea"/>
                          <a:cs typeface="+mn-cs"/>
                        </a:rPr>
                        <a:t>Hospital Admission Benefit </a:t>
                      </a:r>
                      <a:r>
                        <a:rPr lang="en-US" sz="1600" b="0" i="0" u="none" strike="noStrike" kern="1200" baseline="0">
                          <a:solidFill>
                            <a:schemeClr val="dk1"/>
                          </a:solidFill>
                          <a:latin typeface="+mn-lt"/>
                          <a:ea typeface="+mn-ea"/>
                          <a:cs typeface="+mn-cs"/>
                        </a:rPr>
                        <a:t>- $1,500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600" b="1" i="0" u="none" strike="noStrike" kern="1200" baseline="0">
                          <a:solidFill>
                            <a:schemeClr val="dk1"/>
                          </a:solidFill>
                          <a:latin typeface="+mn-lt"/>
                          <a:ea typeface="+mn-ea"/>
                          <a:cs typeface="+mn-cs"/>
                        </a:rPr>
                        <a:t>Physical Therapy Benefit </a:t>
                      </a:r>
                      <a:r>
                        <a:rPr lang="en-US" sz="1600" b="0" i="0" u="none" strike="noStrike" kern="1200" baseline="0">
                          <a:solidFill>
                            <a:schemeClr val="dk1"/>
                          </a:solidFill>
                          <a:latin typeface="+mn-lt"/>
                          <a:ea typeface="+mn-ea"/>
                          <a:cs typeface="+mn-cs"/>
                        </a:rPr>
                        <a:t>- $75 per day</a:t>
                      </a:r>
                    </a:p>
                    <a:p>
                      <a:r>
                        <a:rPr lang="en-US" sz="1600" b="1" i="0" u="none" strike="noStrike" kern="1200" baseline="0">
                          <a:solidFill>
                            <a:schemeClr val="dk1"/>
                          </a:solidFill>
                          <a:latin typeface="+mn-lt"/>
                          <a:ea typeface="+mn-ea"/>
                          <a:cs typeface="+mn-cs"/>
                        </a:rPr>
                        <a:t>Rehabilitation Facility Benefit </a:t>
                      </a:r>
                      <a:r>
                        <a:rPr lang="en-US" sz="1600" b="0" i="0" u="none" strike="noStrike" kern="1200" baseline="0">
                          <a:solidFill>
                            <a:schemeClr val="dk1"/>
                          </a:solidFill>
                          <a:latin typeface="+mn-lt"/>
                          <a:ea typeface="+mn-ea"/>
                          <a:cs typeface="+mn-cs"/>
                        </a:rPr>
                        <a:t>- $300 per day</a:t>
                      </a:r>
                    </a:p>
                    <a:p>
                      <a:r>
                        <a:rPr lang="en-US" sz="1600" b="1" i="0" u="none" strike="noStrike" kern="1200" baseline="0">
                          <a:solidFill>
                            <a:schemeClr val="dk1"/>
                          </a:solidFill>
                          <a:latin typeface="+mn-lt"/>
                          <a:ea typeface="+mn-ea"/>
                          <a:cs typeface="+mn-cs"/>
                        </a:rPr>
                        <a:t>Urgent Care Benefit </a:t>
                      </a:r>
                      <a:r>
                        <a:rPr lang="en-US" sz="1600" b="0" i="0" u="none" strike="noStrike" kern="1200" baseline="0">
                          <a:solidFill>
                            <a:schemeClr val="dk1"/>
                          </a:solidFill>
                          <a:latin typeface="+mn-lt"/>
                          <a:ea typeface="+mn-ea"/>
                          <a:cs typeface="+mn-cs"/>
                        </a:rPr>
                        <a:t>- $150</a:t>
                      </a:r>
                    </a:p>
                    <a:p>
                      <a:r>
                        <a:rPr lang="en-US" sz="1600" b="1" i="0" u="none" strike="noStrike" kern="1200" baseline="0">
                          <a:solidFill>
                            <a:schemeClr val="dk1"/>
                          </a:solidFill>
                          <a:latin typeface="+mn-lt"/>
                          <a:ea typeface="+mn-ea"/>
                          <a:cs typeface="+mn-cs"/>
                        </a:rPr>
                        <a:t>X-Ray Benefit </a:t>
                      </a:r>
                      <a:r>
                        <a:rPr lang="en-US" sz="1600" b="0" i="0" u="none" strike="noStrike" kern="1200" baseline="0">
                          <a:solidFill>
                            <a:schemeClr val="dk1"/>
                          </a:solidFill>
                          <a:latin typeface="+mn-lt"/>
                          <a:ea typeface="+mn-ea"/>
                          <a:cs typeface="+mn-cs"/>
                        </a:rPr>
                        <a:t>- $15</a:t>
                      </a:r>
                    </a:p>
                    <a:p>
                      <a:r>
                        <a:rPr lang="en-US" sz="1600" b="1" i="0" u="none" strike="noStrike" kern="1200" baseline="0">
                          <a:solidFill>
                            <a:schemeClr val="dk1"/>
                          </a:solidFill>
                          <a:latin typeface="+mn-lt"/>
                          <a:ea typeface="+mn-ea"/>
                          <a:cs typeface="+mn-cs"/>
                        </a:rPr>
                        <a:t>Abdominal/Thoracic Surgery Benefit </a:t>
                      </a:r>
                      <a:r>
                        <a:rPr lang="en-US" sz="1600" b="0" i="0" u="none" strike="noStrike" kern="1200" baseline="0">
                          <a:solidFill>
                            <a:schemeClr val="dk1"/>
                          </a:solidFill>
                          <a:latin typeface="+mn-lt"/>
                          <a:ea typeface="+mn-ea"/>
                          <a:cs typeface="+mn-cs"/>
                        </a:rPr>
                        <a:t>- $2,599</a:t>
                      </a:r>
                    </a:p>
                    <a:p>
                      <a:r>
                        <a:rPr lang="en-US" sz="1600" b="1" i="0" u="none" strike="noStrike" kern="1200" baseline="0">
                          <a:solidFill>
                            <a:schemeClr val="dk1"/>
                          </a:solidFill>
                          <a:latin typeface="+mn-lt"/>
                          <a:ea typeface="+mn-ea"/>
                          <a:cs typeface="+mn-cs"/>
                        </a:rPr>
                        <a:t>Second Degree Burns </a:t>
                      </a:r>
                      <a:r>
                        <a:rPr lang="en-US" sz="1600" b="0" i="0" u="none" strike="noStrike" kern="1200" baseline="0">
                          <a:solidFill>
                            <a:schemeClr val="dk1"/>
                          </a:solidFill>
                          <a:latin typeface="+mn-lt"/>
                          <a:ea typeface="+mn-ea"/>
                          <a:cs typeface="+mn-cs"/>
                        </a:rPr>
                        <a:t>- $1,500</a:t>
                      </a:r>
                    </a:p>
                    <a:p>
                      <a:r>
                        <a:rPr lang="en-US" sz="1600" b="1" i="0" u="none" strike="noStrike" kern="1200" baseline="0">
                          <a:solidFill>
                            <a:schemeClr val="dk1"/>
                          </a:solidFill>
                          <a:latin typeface="+mn-lt"/>
                          <a:ea typeface="+mn-ea"/>
                          <a:cs typeface="+mn-cs"/>
                        </a:rPr>
                        <a:t>Third Degree Burns </a:t>
                      </a:r>
                      <a:r>
                        <a:rPr lang="en-US" sz="1600" b="0" i="0" u="none" strike="noStrike" kern="1200" baseline="0">
                          <a:solidFill>
                            <a:schemeClr val="dk1"/>
                          </a:solidFill>
                          <a:latin typeface="+mn-lt"/>
                          <a:ea typeface="+mn-ea"/>
                          <a:cs typeface="+mn-cs"/>
                        </a:rPr>
                        <a:t>- $15,000</a:t>
                      </a:r>
                    </a:p>
                    <a:p>
                      <a:r>
                        <a:rPr lang="en-US" sz="1600" b="1" i="0" u="none" strike="noStrike" kern="1200" baseline="0">
                          <a:solidFill>
                            <a:schemeClr val="dk1"/>
                          </a:solidFill>
                          <a:latin typeface="+mn-lt"/>
                          <a:ea typeface="+mn-ea"/>
                          <a:cs typeface="+mn-cs"/>
                        </a:rPr>
                        <a:t>Concussion Benefit </a:t>
                      </a:r>
                      <a:r>
                        <a:rPr lang="en-US" sz="1600" b="0" i="0" u="none" strike="noStrike" kern="1200" baseline="0">
                          <a:solidFill>
                            <a:schemeClr val="dk1"/>
                          </a:solidFill>
                          <a:latin typeface="+mn-lt"/>
                          <a:ea typeface="+mn-ea"/>
                          <a:cs typeface="+mn-cs"/>
                        </a:rPr>
                        <a:t>- $200</a:t>
                      </a:r>
                    </a:p>
                    <a:p>
                      <a:r>
                        <a:rPr lang="en-US" sz="1600" b="1" i="0" u="none" strike="noStrike" kern="1200" baseline="0">
                          <a:solidFill>
                            <a:schemeClr val="dk1"/>
                          </a:solidFill>
                          <a:latin typeface="+mn-lt"/>
                          <a:ea typeface="+mn-ea"/>
                          <a:cs typeface="+mn-cs"/>
                        </a:rPr>
                        <a:t>Hernia Benefit </a:t>
                      </a:r>
                      <a:r>
                        <a:rPr lang="en-US" sz="1600" b="0" i="0" u="none" strike="noStrike" kern="1200" baseline="0">
                          <a:solidFill>
                            <a:schemeClr val="dk1"/>
                          </a:solidFill>
                          <a:latin typeface="+mn-lt"/>
                          <a:ea typeface="+mn-ea"/>
                          <a:cs typeface="+mn-cs"/>
                        </a:rPr>
                        <a:t>- $400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9209506"/>
                  </a:ext>
                </a:extLst>
              </a:tr>
              <a:tr h="921784">
                <a:tc>
                  <a:txBody>
                    <a:bodyPr/>
                    <a:lstStyle/>
                    <a:p>
                      <a:pPr algn="ctr"/>
                      <a:r>
                        <a:rPr lang="en-US" sz="1600" b="1">
                          <a:solidFill>
                            <a:schemeClr val="bg1"/>
                          </a:solidFill>
                        </a:rPr>
                        <a:t>What can I use the Benefit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indent="0">
                        <a:buFont typeface="Arial" panose="020B0604020202020204" pitchFamily="34" charset="0"/>
                        <a:buNone/>
                      </a:pPr>
                      <a:r>
                        <a:rPr lang="en-US" sz="1600" b="0" i="0" u="none" strike="noStrike" kern="1200" baseline="0">
                          <a:solidFill>
                            <a:schemeClr val="dk1"/>
                          </a:solidFill>
                          <a:latin typeface="+mn-lt"/>
                          <a:ea typeface="+mn-ea"/>
                          <a:cs typeface="+mn-cs"/>
                        </a:rPr>
                        <a:t>The benefits received from this plan can be used to offset any out-of-pocket costs you may experience due to an accident, including helping to pay towards the cost of the deductible and coinsurance.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sz="1600" b="0" i="0" u="none" strike="noStrike" kern="1200" baseline="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0529208"/>
                  </a:ext>
                </a:extLst>
              </a:tr>
            </a:tbl>
          </a:graphicData>
        </a:graphic>
      </p:graphicFrame>
      <p:sp>
        <p:nvSpPr>
          <p:cNvPr id="3" name="Rectangle 2">
            <a:extLst>
              <a:ext uri="{FF2B5EF4-FFF2-40B4-BE49-F238E27FC236}">
                <a16:creationId xmlns:a16="http://schemas.microsoft.com/office/drawing/2014/main" id="{30574C6B-1874-BC8C-D379-73CCE13009C9}"/>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The Hartford reports “strong” profits despite Hurricane Ian losses -  Reinsurance News">
            <a:extLst>
              <a:ext uri="{FF2B5EF4-FFF2-40B4-BE49-F238E27FC236}">
                <a16:creationId xmlns:a16="http://schemas.microsoft.com/office/drawing/2014/main" id="{F1F2A864-91F0-D4B1-E8D7-B3C80B01D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445" b="22846"/>
          <a:stretch/>
        </p:blipFill>
        <p:spPr bwMode="auto">
          <a:xfrm>
            <a:off x="9443153" y="82550"/>
            <a:ext cx="2619375" cy="86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0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C2A1-A1C7-44AD-EBDF-D1D586AAAB82}"/>
              </a:ext>
            </a:extLst>
          </p:cNvPr>
          <p:cNvSpPr>
            <a:spLocks noGrp="1"/>
          </p:cNvSpPr>
          <p:nvPr>
            <p:ph type="title"/>
          </p:nvPr>
        </p:nvSpPr>
        <p:spPr/>
        <p:txBody>
          <a:bodyPr/>
          <a:lstStyle/>
          <a:p>
            <a:r>
              <a:rPr lang="en-US"/>
              <a:t>Accident Insurance Plan Cost</a:t>
            </a:r>
          </a:p>
        </p:txBody>
      </p:sp>
      <p:sp>
        <p:nvSpPr>
          <p:cNvPr id="3" name="Rectangle 2">
            <a:extLst>
              <a:ext uri="{FF2B5EF4-FFF2-40B4-BE49-F238E27FC236}">
                <a16:creationId xmlns:a16="http://schemas.microsoft.com/office/drawing/2014/main" id="{30574C6B-1874-BC8C-D379-73CCE13009C9}"/>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The Hartford reports “strong” profits despite Hurricane Ian losses -  Reinsurance News">
            <a:extLst>
              <a:ext uri="{FF2B5EF4-FFF2-40B4-BE49-F238E27FC236}">
                <a16:creationId xmlns:a16="http://schemas.microsoft.com/office/drawing/2014/main" id="{F1F2A864-91F0-D4B1-E8D7-B3C80B01D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32"/>
          <a:stretch/>
        </p:blipFill>
        <p:spPr bwMode="auto">
          <a:xfrm>
            <a:off x="9173488" y="82550"/>
            <a:ext cx="2619375" cy="1522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3B20527A-90E3-6D9A-0E9A-423743378EF8}"/>
              </a:ext>
            </a:extLst>
          </p:cNvPr>
          <p:cNvGraphicFramePr>
            <a:graphicFrameLocks noGrp="1"/>
          </p:cNvGraphicFramePr>
          <p:nvPr>
            <p:extLst>
              <p:ext uri="{D42A27DB-BD31-4B8C-83A1-F6EECF244321}">
                <p14:modId xmlns:p14="http://schemas.microsoft.com/office/powerpoint/2010/main" val="4003992113"/>
              </p:ext>
            </p:extLst>
          </p:nvPr>
        </p:nvGraphicFramePr>
        <p:xfrm>
          <a:off x="3774425" y="1539798"/>
          <a:ext cx="4143632" cy="4585859"/>
        </p:xfrm>
        <a:graphic>
          <a:graphicData uri="http://schemas.openxmlformats.org/drawingml/2006/table">
            <a:tbl>
              <a:tblPr/>
              <a:tblGrid>
                <a:gridCol w="1262650">
                  <a:extLst>
                    <a:ext uri="{9D8B030D-6E8A-4147-A177-3AD203B41FA5}">
                      <a16:colId xmlns:a16="http://schemas.microsoft.com/office/drawing/2014/main" val="732165746"/>
                    </a:ext>
                  </a:extLst>
                </a:gridCol>
                <a:gridCol w="1440491">
                  <a:extLst>
                    <a:ext uri="{9D8B030D-6E8A-4147-A177-3AD203B41FA5}">
                      <a16:colId xmlns:a16="http://schemas.microsoft.com/office/drawing/2014/main" val="370999862"/>
                    </a:ext>
                  </a:extLst>
                </a:gridCol>
                <a:gridCol w="1440491">
                  <a:extLst>
                    <a:ext uri="{9D8B030D-6E8A-4147-A177-3AD203B41FA5}">
                      <a16:colId xmlns:a16="http://schemas.microsoft.com/office/drawing/2014/main" val="3637349470"/>
                    </a:ext>
                  </a:extLst>
                </a:gridCol>
              </a:tblGrid>
              <a:tr h="584321">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mn-lt"/>
                        </a:rPr>
                        <a:t>Accident Insurance</a:t>
                      </a:r>
                    </a:p>
                    <a:p>
                      <a:pPr marR="0" indent="0" algn="ctr" rtl="0">
                        <a:lnSpc>
                          <a:spcPct val="119000"/>
                        </a:lnSpc>
                        <a:spcBef>
                          <a:spcPts val="0"/>
                        </a:spcBef>
                        <a:spcAft>
                          <a:spcPts val="600"/>
                        </a:spcAft>
                      </a:pPr>
                      <a:r>
                        <a:rPr lang="en-US" sz="1600" b="1" kern="1400" dirty="0">
                          <a:ln>
                            <a:noFill/>
                          </a:ln>
                          <a:solidFill>
                            <a:srgbClr val="FFFFFF"/>
                          </a:solidFill>
                          <a:effectLst/>
                          <a:latin typeface="+mn-lt"/>
                        </a:rPr>
                        <a:t>100% Employee-Paid</a:t>
                      </a:r>
                      <a:endParaRPr lang="en-US" sz="10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334D"/>
                    </a:solidFill>
                  </a:tcPr>
                </a:tc>
                <a:tc hMerge="1">
                  <a:txBody>
                    <a:bodyPr/>
                    <a:lstStyle/>
                    <a:p>
                      <a:pPr marR="0" indent="0" algn="ctr" rtl="0">
                        <a:lnSpc>
                          <a:spcPct val="119000"/>
                        </a:lnSpc>
                        <a:spcBef>
                          <a:spcPts val="0"/>
                        </a:spcBef>
                        <a:spcAft>
                          <a:spcPts val="600"/>
                        </a:spcAft>
                      </a:pPr>
                      <a:endParaRPr lang="en-US" sz="10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solidFill>
                  </a:tcPr>
                </a:tc>
                <a:extLst>
                  <a:ext uri="{0D108BD9-81ED-4DB2-BD59-A6C34878D82A}">
                    <a16:rowId xmlns:a16="http://schemas.microsoft.com/office/drawing/2014/main" val="378654434"/>
                  </a:ext>
                </a:extLst>
              </a:tr>
              <a:tr h="1252548">
                <a:tc>
                  <a:txBody>
                    <a:bodyPr/>
                    <a:lstStyle/>
                    <a:p>
                      <a:pPr marR="0" indent="0" algn="ctr" rtl="0">
                        <a:lnSpc>
                          <a:spcPct val="119000"/>
                        </a:lnSpc>
                        <a:spcBef>
                          <a:spcPts val="0"/>
                        </a:spcBef>
                        <a:spcAft>
                          <a:spcPts val="600"/>
                        </a:spcAft>
                      </a:pPr>
                      <a:r>
                        <a:rPr lang="en-US" sz="1600" b="1" kern="1400">
                          <a:ln>
                            <a:noFill/>
                          </a:ln>
                          <a:solidFill>
                            <a:srgbClr val="000000"/>
                          </a:solidFill>
                          <a:effectLst/>
                          <a:latin typeface="+mn-lt"/>
                        </a:rPr>
                        <a:t>Tier Level</a:t>
                      </a:r>
                      <a:endParaRPr lang="en-US" sz="1600" kern="140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Bi-Weekly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7346155"/>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Only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$4.63</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tx1"/>
                          </a:solidFill>
                          <a:effectLst/>
                          <a:latin typeface="Abadi Extra Light (Body)"/>
                        </a:rPr>
                        <a:t>$2.32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986121"/>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Spouse</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$7.29</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tx1"/>
                          </a:solidFill>
                          <a:effectLst/>
                          <a:latin typeface="Abadi Extra Light (Body)"/>
                        </a:rPr>
                        <a:t>$3.64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56302"/>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Child(ren)</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$7.81</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tx1"/>
                          </a:solidFill>
                          <a:effectLst/>
                          <a:latin typeface="Abadi Extra Light (Body)"/>
                        </a:rPr>
                        <a:t>$3.90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989707"/>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Family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$12.26</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chemeClr val="tx1"/>
                          </a:solidFill>
                          <a:effectLst/>
                          <a:latin typeface="Abadi Extra Light (Body)"/>
                        </a:rPr>
                        <a:t>$6.13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597300"/>
                  </a:ext>
                </a:extLst>
              </a:tr>
            </a:tbl>
          </a:graphicData>
        </a:graphic>
      </p:graphicFrame>
    </p:spTree>
    <p:extLst>
      <p:ext uri="{BB962C8B-B14F-4D97-AF65-F5344CB8AC3E}">
        <p14:creationId xmlns:p14="http://schemas.microsoft.com/office/powerpoint/2010/main" val="29310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2F1D-CD9B-0DAE-54C6-D6C46F37D03C}"/>
              </a:ext>
            </a:extLst>
          </p:cNvPr>
          <p:cNvSpPr>
            <a:spLocks noGrp="1"/>
          </p:cNvSpPr>
          <p:nvPr>
            <p:ph type="title"/>
          </p:nvPr>
        </p:nvSpPr>
        <p:spPr>
          <a:xfrm>
            <a:off x="773464" y="82550"/>
            <a:ext cx="10515600" cy="581643"/>
          </a:xfrm>
        </p:spPr>
        <p:txBody>
          <a:bodyPr>
            <a:normAutofit fontScale="90000"/>
          </a:bodyPr>
          <a:lstStyle/>
          <a:p>
            <a:r>
              <a:rPr lang="en-US"/>
              <a:t>Hospital Indemnity</a:t>
            </a:r>
          </a:p>
        </p:txBody>
      </p:sp>
      <p:graphicFrame>
        <p:nvGraphicFramePr>
          <p:cNvPr id="4" name="Table 4">
            <a:extLst>
              <a:ext uri="{FF2B5EF4-FFF2-40B4-BE49-F238E27FC236}">
                <a16:creationId xmlns:a16="http://schemas.microsoft.com/office/drawing/2014/main" id="{753D75BC-C761-170B-3ED2-4B27F945A51F}"/>
              </a:ext>
            </a:extLst>
          </p:cNvPr>
          <p:cNvGraphicFramePr>
            <a:graphicFrameLocks noGrp="1"/>
          </p:cNvGraphicFramePr>
          <p:nvPr>
            <p:ph idx="1"/>
            <p:extLst>
              <p:ext uri="{D42A27DB-BD31-4B8C-83A1-F6EECF244321}">
                <p14:modId xmlns:p14="http://schemas.microsoft.com/office/powerpoint/2010/main" val="2228440897"/>
              </p:ext>
            </p:extLst>
          </p:nvPr>
        </p:nvGraphicFramePr>
        <p:xfrm>
          <a:off x="437453" y="1036798"/>
          <a:ext cx="11058150" cy="4985607"/>
        </p:xfrm>
        <a:graphic>
          <a:graphicData uri="http://schemas.openxmlformats.org/drawingml/2006/table">
            <a:tbl>
              <a:tblPr firstRow="1" bandRow="1">
                <a:tableStyleId>{21E4AEA4-8DFA-4A89-87EB-49C32662AFE0}</a:tableStyleId>
              </a:tblPr>
              <a:tblGrid>
                <a:gridCol w="3191992">
                  <a:extLst>
                    <a:ext uri="{9D8B030D-6E8A-4147-A177-3AD203B41FA5}">
                      <a16:colId xmlns:a16="http://schemas.microsoft.com/office/drawing/2014/main" val="4172088091"/>
                    </a:ext>
                  </a:extLst>
                </a:gridCol>
                <a:gridCol w="7866158">
                  <a:extLst>
                    <a:ext uri="{9D8B030D-6E8A-4147-A177-3AD203B41FA5}">
                      <a16:colId xmlns:a16="http://schemas.microsoft.com/office/drawing/2014/main" val="4121865797"/>
                    </a:ext>
                  </a:extLst>
                </a:gridCol>
              </a:tblGrid>
              <a:tr h="481634">
                <a:tc>
                  <a:txBody>
                    <a:bodyPr/>
                    <a:lstStyle/>
                    <a:p>
                      <a:pPr algn="ctr"/>
                      <a:r>
                        <a:rPr lang="en-US" sz="1600" b="1">
                          <a:solidFill>
                            <a:schemeClr val="bg1"/>
                          </a:solidFill>
                        </a:rPr>
                        <a:t>Who is eligible?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b="0">
                          <a:solidFill>
                            <a:schemeClr val="tx1"/>
                          </a:solidFill>
                        </a:rPr>
                        <a:t>Active full-time employees</a:t>
                      </a:r>
                    </a:p>
                    <a:p>
                      <a:pPr marL="285750" indent="-285750">
                        <a:buFont typeface="Arial" panose="020B0604020202020204" pitchFamily="34" charset="0"/>
                        <a:buChar char="•"/>
                      </a:pPr>
                      <a:r>
                        <a:rPr lang="en-US" sz="1400" b="0">
                          <a:solidFill>
                            <a:schemeClr val="tx1"/>
                          </a:solidFill>
                        </a:rPr>
                        <a:t>Dependents of enrolled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7018687"/>
                  </a:ext>
                </a:extLst>
              </a:tr>
              <a:tr h="481634">
                <a:tc>
                  <a:txBody>
                    <a:bodyPr/>
                    <a:lstStyle/>
                    <a:p>
                      <a:pPr algn="ctr"/>
                      <a:r>
                        <a:rPr lang="en-US" sz="1600" b="1">
                          <a:solidFill>
                            <a:schemeClr val="bg1"/>
                          </a:solidFill>
                        </a:rPr>
                        <a:t>When does coverage begin?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a:t>New employees: First of the month following 60 days of employment (60-day waiting period)</a:t>
                      </a:r>
                    </a:p>
                    <a:p>
                      <a:pPr marL="285750" indent="-285750">
                        <a:buFont typeface="Arial" panose="020B0604020202020204" pitchFamily="34" charset="0"/>
                        <a:buChar char="•"/>
                      </a:pPr>
                      <a:r>
                        <a:rPr lang="en-US" sz="1400"/>
                        <a:t>Other employees: Policy effective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23851859"/>
                  </a:ext>
                </a:extLst>
              </a:tr>
              <a:tr h="481634">
                <a:tc>
                  <a:txBody>
                    <a:bodyPr/>
                    <a:lstStyle/>
                    <a:p>
                      <a:pPr algn="ctr"/>
                      <a:r>
                        <a:rPr lang="en-US" sz="1600" b="1">
                          <a:solidFill>
                            <a:schemeClr val="bg1"/>
                          </a:solidFill>
                        </a:rPr>
                        <a:t>Does my coverage have portability?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a:t>Yes - Must submit request for coverage continuation with the required premium within 31 days after the policy terminates.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63004944"/>
                  </a:ext>
                </a:extLst>
              </a:tr>
              <a:tr h="1274913">
                <a:tc>
                  <a:txBody>
                    <a:bodyPr/>
                    <a:lstStyle/>
                    <a:p>
                      <a:pPr algn="ctr"/>
                      <a:r>
                        <a:rPr lang="en-US" sz="1600" b="1">
                          <a:solidFill>
                            <a:schemeClr val="bg1"/>
                          </a:solidFill>
                        </a:rPr>
                        <a:t>When am I entitled to receive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b="1" u="none" strike="noStrike" kern="1200" baseline="0">
                          <a:solidFill>
                            <a:schemeClr val="dk1"/>
                          </a:solidFill>
                        </a:rPr>
                        <a:t>First Day Hospital Con</a:t>
                      </a:r>
                      <a:r>
                        <a:rPr lang="en-US" sz="1400" b="0" u="none" strike="noStrike" kern="1200" baseline="0">
                          <a:solidFill>
                            <a:schemeClr val="dk1"/>
                          </a:solidFill>
                        </a:rPr>
                        <a:t>fi</a:t>
                      </a:r>
                      <a:r>
                        <a:rPr lang="en-US" sz="1400" b="1" u="none" strike="noStrike" kern="1200" baseline="0">
                          <a:solidFill>
                            <a:schemeClr val="dk1"/>
                          </a:solidFill>
                        </a:rPr>
                        <a:t>nement: </a:t>
                      </a:r>
                      <a:r>
                        <a:rPr lang="en-US" sz="1400" b="0" u="none" strike="noStrike" kern="1200" baseline="0">
                          <a:solidFill>
                            <a:schemeClr val="dk1"/>
                          </a:solidFill>
                        </a:rPr>
                        <a:t>On the first day a covered person is confined to a hospital as an inpatient as the result of a covered illness or injury. </a:t>
                      </a:r>
                      <a:endParaRPr lang="en-US" sz="1400" b="1" u="none" strike="noStrike" kern="1200" baseline="0">
                        <a:solidFill>
                          <a:schemeClr val="dk1"/>
                        </a:solidFill>
                      </a:endParaRPr>
                    </a:p>
                    <a:p>
                      <a:pPr marL="285750" indent="-285750">
                        <a:buFont typeface="Arial" panose="020B0604020202020204" pitchFamily="34" charset="0"/>
                        <a:buChar char="•"/>
                      </a:pPr>
                      <a:r>
                        <a:rPr lang="en-US" sz="1400" b="1" u="none" strike="noStrike" kern="1200" baseline="0">
                          <a:solidFill>
                            <a:schemeClr val="dk1"/>
                          </a:solidFill>
                        </a:rPr>
                        <a:t>Daily Hospital Confinement: </a:t>
                      </a:r>
                      <a:r>
                        <a:rPr lang="en-US" sz="1400" b="0" u="none" strike="noStrike" kern="1200" baseline="0">
                          <a:solidFill>
                            <a:schemeClr val="dk1"/>
                          </a:solidFill>
                        </a:rPr>
                        <a:t>Each day a covered person is confined to a hospital as an inpatient as the result of a covered illness or covered injury beyond the first day. </a:t>
                      </a:r>
                      <a:endParaRPr lang="en-US" sz="1400" b="1" u="none" strike="noStrike" kern="1200" baseline="0">
                        <a:solidFill>
                          <a:schemeClr val="dk1"/>
                        </a:solidFill>
                      </a:endParaRPr>
                    </a:p>
                    <a:p>
                      <a:pPr marL="285750" indent="-285750">
                        <a:buFont typeface="Arial" panose="020B0604020202020204" pitchFamily="34" charset="0"/>
                        <a:buChar char="•"/>
                      </a:pPr>
                      <a:r>
                        <a:rPr lang="en-US" sz="1400" b="1" u="none" strike="noStrike" kern="1200" baseline="0">
                          <a:solidFill>
                            <a:schemeClr val="dk1"/>
                          </a:solidFill>
                        </a:rPr>
                        <a:t>Daily ICU Confinement: </a:t>
                      </a:r>
                      <a:r>
                        <a:rPr lang="en-US" sz="1400" b="0" u="none" strike="noStrike" kern="1200" baseline="0">
                          <a:solidFill>
                            <a:schemeClr val="dk1"/>
                          </a:solidFill>
                        </a:rPr>
                        <a:t>Each day a covered person is confined to an Intensive Care Unit (ICU) as the result of a covered illness or injury, beginning on the second day of Confinement. </a:t>
                      </a: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0406406"/>
                  </a:ext>
                </a:extLst>
              </a:tr>
              <a:tr h="1076593">
                <a:tc>
                  <a:txBody>
                    <a:bodyPr/>
                    <a:lstStyle/>
                    <a:p>
                      <a:pPr algn="ctr"/>
                      <a:r>
                        <a:rPr lang="en-US" sz="1600" b="1">
                          <a:solidFill>
                            <a:schemeClr val="bg1"/>
                          </a:solidFill>
                        </a:rPr>
                        <a:t>What are the benefit amounts?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indent="-285750">
                        <a:buFont typeface="Arial" panose="020B0604020202020204" pitchFamily="34" charset="0"/>
                        <a:buChar char="•"/>
                      </a:pPr>
                      <a:r>
                        <a:rPr lang="en-US" sz="1400"/>
                        <a:t>$1,000 on first day of hospital confinement, regardless of whether covered individual was admitted to ICU.</a:t>
                      </a:r>
                    </a:p>
                    <a:p>
                      <a:pPr marL="285750" indent="-285750">
                        <a:buFont typeface="Arial" panose="020B0604020202020204" pitchFamily="34" charset="0"/>
                        <a:buChar char="•"/>
                      </a:pPr>
                      <a:r>
                        <a:rPr lang="en-US" sz="1400"/>
                        <a:t>$100 per day for any additional days of confinement (day 2 forward).</a:t>
                      </a:r>
                    </a:p>
                    <a:p>
                      <a:pPr marL="285750" indent="-285750">
                        <a:buFont typeface="Arial" panose="020B0604020202020204" pitchFamily="34" charset="0"/>
                        <a:buChar char="•"/>
                      </a:pPr>
                      <a:r>
                        <a:rPr lang="en-US" sz="1400"/>
                        <a:t>$200 per day for any additional days of ICU confinement (day 2 forward).</a:t>
                      </a:r>
                    </a:p>
                    <a:p>
                      <a:pPr marL="285750" indent="-285750">
                        <a:buFont typeface="Arial" panose="020B0604020202020204" pitchFamily="34" charset="0"/>
                        <a:buChar char="•"/>
                      </a:pPr>
                      <a:r>
                        <a:rPr lang="en-US" sz="1400"/>
                        <a:t>Please note: You cannot collect more than one benefit on a single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9209506"/>
                  </a:ext>
                </a:extLst>
              </a:tr>
              <a:tr h="901287">
                <a:tc>
                  <a:txBody>
                    <a:bodyPr/>
                    <a:lstStyle/>
                    <a:p>
                      <a:pPr algn="ctr"/>
                      <a:r>
                        <a:rPr lang="en-US" sz="1600" b="1">
                          <a:solidFill>
                            <a:schemeClr val="bg1"/>
                          </a:solidFill>
                        </a:rPr>
                        <a:t>What can I use the Benefit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 typeface="Arial" panose="020B0604020202020204" pitchFamily="34" charset="0"/>
                        <a:buNone/>
                      </a:pPr>
                      <a:r>
                        <a:rPr lang="en-US" sz="1400"/>
                        <a:t>The benefits received from this plan can be used to offset any out-of-pocket costs you may experience due to being admitted to the hospital, including helping to pay towards the cost of the deductible and coinsurance.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14732855"/>
                  </a:ext>
                </a:extLst>
              </a:tr>
            </a:tbl>
          </a:graphicData>
        </a:graphic>
      </p:graphicFrame>
      <p:sp>
        <p:nvSpPr>
          <p:cNvPr id="3" name="Rectangle 2">
            <a:extLst>
              <a:ext uri="{FF2B5EF4-FFF2-40B4-BE49-F238E27FC236}">
                <a16:creationId xmlns:a16="http://schemas.microsoft.com/office/drawing/2014/main" id="{C01CE4FA-DEAD-7D21-E8B1-0855121A5CA0}"/>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The Hartford reports “strong” profits despite Hurricane Ian losses -  Reinsurance News">
            <a:extLst>
              <a:ext uri="{FF2B5EF4-FFF2-40B4-BE49-F238E27FC236}">
                <a16:creationId xmlns:a16="http://schemas.microsoft.com/office/drawing/2014/main" id="{1C549FA9-DFC0-B46C-C2DD-258D347F7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817" b="23952"/>
          <a:stretch/>
        </p:blipFill>
        <p:spPr bwMode="auto">
          <a:xfrm>
            <a:off x="9572625" y="59911"/>
            <a:ext cx="2619375" cy="85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3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34E9F91-7F5F-2378-ECF4-C2BA52669EFA}"/>
              </a:ext>
            </a:extLst>
          </p:cNvPr>
          <p:cNvCxnSpPr>
            <a:stCxn id="4" idx="2"/>
            <a:endCxn id="8" idx="0"/>
          </p:cNvCxnSpPr>
          <p:nvPr/>
        </p:nvCxnSpPr>
        <p:spPr>
          <a:xfrm>
            <a:off x="2861619" y="2685535"/>
            <a:ext cx="0" cy="2423985"/>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2" name="Title 1">
            <a:extLst>
              <a:ext uri="{FF2B5EF4-FFF2-40B4-BE49-F238E27FC236}">
                <a16:creationId xmlns:a16="http://schemas.microsoft.com/office/drawing/2014/main" id="{B0BDAFCE-801F-F735-18DA-0E51B25F0A20}"/>
              </a:ext>
            </a:extLst>
          </p:cNvPr>
          <p:cNvSpPr>
            <a:spLocks noGrp="1"/>
          </p:cNvSpPr>
          <p:nvPr>
            <p:ph type="title"/>
          </p:nvPr>
        </p:nvSpPr>
        <p:spPr/>
        <p:txBody>
          <a:bodyPr/>
          <a:lstStyle/>
          <a:p>
            <a:r>
              <a:rPr lang="en-US"/>
              <a:t>What is Open Enrollment?</a:t>
            </a:r>
          </a:p>
        </p:txBody>
      </p:sp>
      <p:sp>
        <p:nvSpPr>
          <p:cNvPr id="4" name="Rectangle 3">
            <a:extLst>
              <a:ext uri="{FF2B5EF4-FFF2-40B4-BE49-F238E27FC236}">
                <a16:creationId xmlns:a16="http://schemas.microsoft.com/office/drawing/2014/main" id="{40A68467-1BEE-21D8-F68C-D47FF398E25A}"/>
              </a:ext>
            </a:extLst>
          </p:cNvPr>
          <p:cNvSpPr/>
          <p:nvPr/>
        </p:nvSpPr>
        <p:spPr>
          <a:xfrm>
            <a:off x="838200" y="1754659"/>
            <a:ext cx="4046838" cy="9308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Make changes to benefits</a:t>
            </a:r>
          </a:p>
        </p:txBody>
      </p:sp>
      <p:sp>
        <p:nvSpPr>
          <p:cNvPr id="5" name="Rectangle 4">
            <a:extLst>
              <a:ext uri="{FF2B5EF4-FFF2-40B4-BE49-F238E27FC236}">
                <a16:creationId xmlns:a16="http://schemas.microsoft.com/office/drawing/2014/main" id="{BE6064BB-0AAB-8162-BCD0-A3181B39916F}"/>
              </a:ext>
            </a:extLst>
          </p:cNvPr>
          <p:cNvSpPr/>
          <p:nvPr/>
        </p:nvSpPr>
        <p:spPr>
          <a:xfrm>
            <a:off x="838200" y="2872946"/>
            <a:ext cx="4046838" cy="93087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Add or remove dependent(s)</a:t>
            </a:r>
          </a:p>
        </p:txBody>
      </p:sp>
      <p:sp>
        <p:nvSpPr>
          <p:cNvPr id="7" name="Rectangle 6">
            <a:extLst>
              <a:ext uri="{FF2B5EF4-FFF2-40B4-BE49-F238E27FC236}">
                <a16:creationId xmlns:a16="http://schemas.microsoft.com/office/drawing/2014/main" id="{BE7524F2-5DCD-C212-56D4-DBDEBAD69196}"/>
              </a:ext>
            </a:extLst>
          </p:cNvPr>
          <p:cNvSpPr/>
          <p:nvPr/>
        </p:nvSpPr>
        <p:spPr>
          <a:xfrm>
            <a:off x="838200" y="3991233"/>
            <a:ext cx="4046838" cy="9308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Enroll in coverage for the first time</a:t>
            </a:r>
          </a:p>
        </p:txBody>
      </p:sp>
      <p:sp>
        <p:nvSpPr>
          <p:cNvPr id="8" name="Rectangle 7">
            <a:extLst>
              <a:ext uri="{FF2B5EF4-FFF2-40B4-BE49-F238E27FC236}">
                <a16:creationId xmlns:a16="http://schemas.microsoft.com/office/drawing/2014/main" id="{4F9234B6-C9A6-BB46-22F4-62AFA391B7EF}"/>
              </a:ext>
            </a:extLst>
          </p:cNvPr>
          <p:cNvSpPr/>
          <p:nvPr/>
        </p:nvSpPr>
        <p:spPr>
          <a:xfrm>
            <a:off x="838200" y="5109520"/>
            <a:ext cx="4046838" cy="930876"/>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Waive previously elected coverage</a:t>
            </a:r>
          </a:p>
        </p:txBody>
      </p:sp>
      <p:sp>
        <p:nvSpPr>
          <p:cNvPr id="10" name="TextBox 9">
            <a:extLst>
              <a:ext uri="{FF2B5EF4-FFF2-40B4-BE49-F238E27FC236}">
                <a16:creationId xmlns:a16="http://schemas.microsoft.com/office/drawing/2014/main" id="{D80ED641-CF61-FC09-D9A6-2FCA252D3885}"/>
              </a:ext>
            </a:extLst>
          </p:cNvPr>
          <p:cNvSpPr txBox="1"/>
          <p:nvPr/>
        </p:nvSpPr>
        <p:spPr>
          <a:xfrm>
            <a:off x="5577016" y="1762205"/>
            <a:ext cx="6096000" cy="923330"/>
          </a:xfrm>
          <a:prstGeom prst="rect">
            <a:avLst/>
          </a:prstGeom>
          <a:noFill/>
        </p:spPr>
        <p:txBody>
          <a:bodyPr wrap="square">
            <a:spAutoFit/>
          </a:bodyPr>
          <a:lstStyle/>
          <a:p>
            <a:pPr eaLnBrk="0" hangingPunct="0">
              <a:defRPr/>
            </a:pPr>
            <a:r>
              <a:rPr lang="en-US" sz="1800">
                <a:latin typeface="+mj-lt"/>
                <a:ea typeface="ＭＳ Ｐゴシック" charset="0"/>
                <a:cs typeface="Arial" charset="0"/>
              </a:rPr>
              <a:t>Once enrolled, you will not be able to make changes or cancel coverage until the next Annual Open Enrollment period, unless you experience a qualified life event!</a:t>
            </a:r>
          </a:p>
        </p:txBody>
      </p:sp>
      <p:sp>
        <p:nvSpPr>
          <p:cNvPr id="12" name="TextBox 11">
            <a:extLst>
              <a:ext uri="{FF2B5EF4-FFF2-40B4-BE49-F238E27FC236}">
                <a16:creationId xmlns:a16="http://schemas.microsoft.com/office/drawing/2014/main" id="{3EBA8A9E-CC56-732F-E90B-2A4E206894E6}"/>
              </a:ext>
            </a:extLst>
          </p:cNvPr>
          <p:cNvSpPr txBox="1"/>
          <p:nvPr/>
        </p:nvSpPr>
        <p:spPr>
          <a:xfrm>
            <a:off x="5577016" y="2837411"/>
            <a:ext cx="6096000" cy="1477328"/>
          </a:xfrm>
          <a:prstGeom prst="rect">
            <a:avLst/>
          </a:prstGeom>
          <a:noFill/>
        </p:spPr>
        <p:txBody>
          <a:bodyPr wrap="square">
            <a:spAutoFit/>
          </a:bodyPr>
          <a:lstStyle/>
          <a:p>
            <a:pPr eaLnBrk="0" hangingPunct="0">
              <a:defRPr/>
            </a:pPr>
            <a:r>
              <a:rPr lang="en-US">
                <a:latin typeface="+mj-lt"/>
                <a:ea typeface="ＭＳ Ｐゴシック" charset="0"/>
                <a:cs typeface="Arial" charset="0"/>
              </a:rPr>
              <a:t>Qualified Life events</a:t>
            </a:r>
          </a:p>
          <a:p>
            <a:pPr lvl="1" eaLnBrk="0" hangingPunct="0">
              <a:defRPr/>
            </a:pPr>
            <a:r>
              <a:rPr lang="en-US">
                <a:latin typeface="+mj-lt"/>
                <a:ea typeface="ＭＳ Ｐゴシック" charset="0"/>
                <a:cs typeface="Arial" charset="0"/>
              </a:rPr>
              <a:t>Marriage</a:t>
            </a:r>
          </a:p>
          <a:p>
            <a:pPr lvl="1" eaLnBrk="0" hangingPunct="0">
              <a:defRPr/>
            </a:pPr>
            <a:r>
              <a:rPr lang="en-US">
                <a:latin typeface="+mj-lt"/>
                <a:ea typeface="ＭＳ Ｐゴシック" charset="0"/>
                <a:cs typeface="Arial" charset="0"/>
              </a:rPr>
              <a:t>Birth, adoption</a:t>
            </a:r>
          </a:p>
          <a:p>
            <a:pPr lvl="1" eaLnBrk="0" hangingPunct="0">
              <a:defRPr/>
            </a:pPr>
            <a:r>
              <a:rPr lang="en-US">
                <a:latin typeface="+mj-lt"/>
                <a:ea typeface="ＭＳ Ｐゴシック" charset="0"/>
                <a:cs typeface="Arial" charset="0"/>
              </a:rPr>
              <a:t>Change in job status</a:t>
            </a:r>
          </a:p>
          <a:p>
            <a:pPr lvl="1" eaLnBrk="0" hangingPunct="0">
              <a:defRPr/>
            </a:pPr>
            <a:r>
              <a:rPr lang="en-US">
                <a:latin typeface="+mj-lt"/>
                <a:ea typeface="ＭＳ Ｐゴシック" charset="0"/>
                <a:cs typeface="Arial" charset="0"/>
              </a:rPr>
              <a:t>Change in Medicare status</a:t>
            </a:r>
          </a:p>
        </p:txBody>
      </p:sp>
      <p:sp>
        <p:nvSpPr>
          <p:cNvPr id="13" name="TextBox 12">
            <a:extLst>
              <a:ext uri="{FF2B5EF4-FFF2-40B4-BE49-F238E27FC236}">
                <a16:creationId xmlns:a16="http://schemas.microsoft.com/office/drawing/2014/main" id="{3056D4EF-7DB7-8C1F-7D0D-1C690660C657}"/>
              </a:ext>
            </a:extLst>
          </p:cNvPr>
          <p:cNvSpPr txBox="1"/>
          <p:nvPr/>
        </p:nvSpPr>
        <p:spPr>
          <a:xfrm>
            <a:off x="5010150" y="4786354"/>
            <a:ext cx="6662866" cy="461665"/>
          </a:xfrm>
          <a:prstGeom prst="rect">
            <a:avLst/>
          </a:prstGeom>
          <a:noFill/>
        </p:spPr>
        <p:txBody>
          <a:bodyPr wrap="square">
            <a:spAutoFit/>
          </a:bodyPr>
          <a:lstStyle/>
          <a:p>
            <a:pPr algn="ctr" eaLnBrk="0" hangingPunct="0">
              <a:defRPr/>
            </a:pPr>
            <a:r>
              <a:rPr lang="en-US" sz="2400" b="1" dirty="0">
                <a:latin typeface="+mj-lt"/>
                <a:ea typeface="ＭＳ Ｐゴシック" charset="0"/>
                <a:cs typeface="Arial" charset="0"/>
              </a:rPr>
              <a:t>All enrollments must be completed by July 6, 2025.</a:t>
            </a:r>
          </a:p>
        </p:txBody>
      </p:sp>
      <p:sp>
        <p:nvSpPr>
          <p:cNvPr id="16" name="Rectangle 15">
            <a:extLst>
              <a:ext uri="{FF2B5EF4-FFF2-40B4-BE49-F238E27FC236}">
                <a16:creationId xmlns:a16="http://schemas.microsoft.com/office/drawing/2014/main" id="{39CAE898-C57F-5705-AE82-22E2802CA58C}"/>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59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2F1D-CD9B-0DAE-54C6-D6C46F37D03C}"/>
              </a:ext>
            </a:extLst>
          </p:cNvPr>
          <p:cNvSpPr>
            <a:spLocks noGrp="1"/>
          </p:cNvSpPr>
          <p:nvPr>
            <p:ph type="title"/>
          </p:nvPr>
        </p:nvSpPr>
        <p:spPr/>
        <p:txBody>
          <a:bodyPr/>
          <a:lstStyle/>
          <a:p>
            <a:r>
              <a:rPr lang="en-US"/>
              <a:t>Hospital Indemnity Plan Cost</a:t>
            </a:r>
          </a:p>
        </p:txBody>
      </p:sp>
      <p:sp>
        <p:nvSpPr>
          <p:cNvPr id="3" name="Rectangle 2">
            <a:extLst>
              <a:ext uri="{FF2B5EF4-FFF2-40B4-BE49-F238E27FC236}">
                <a16:creationId xmlns:a16="http://schemas.microsoft.com/office/drawing/2014/main" id="{C01CE4FA-DEAD-7D21-E8B1-0855121A5CA0}"/>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The Hartford reports “strong” profits despite Hurricane Ian losses -  Reinsurance News">
            <a:extLst>
              <a:ext uri="{FF2B5EF4-FFF2-40B4-BE49-F238E27FC236}">
                <a16:creationId xmlns:a16="http://schemas.microsoft.com/office/drawing/2014/main" id="{1C549FA9-DFC0-B46C-C2DD-258D347F7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952"/>
          <a:stretch/>
        </p:blipFill>
        <p:spPr bwMode="auto">
          <a:xfrm>
            <a:off x="9173488" y="82550"/>
            <a:ext cx="2619375" cy="13255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F416E49-C0BB-632B-6F91-21E79B7E3FAD}"/>
              </a:ext>
            </a:extLst>
          </p:cNvPr>
          <p:cNvGraphicFramePr>
            <a:graphicFrameLocks noGrp="1"/>
          </p:cNvGraphicFramePr>
          <p:nvPr>
            <p:extLst>
              <p:ext uri="{D42A27DB-BD31-4B8C-83A1-F6EECF244321}">
                <p14:modId xmlns:p14="http://schemas.microsoft.com/office/powerpoint/2010/main" val="2916130733"/>
              </p:ext>
            </p:extLst>
          </p:nvPr>
        </p:nvGraphicFramePr>
        <p:xfrm>
          <a:off x="3774425" y="1539798"/>
          <a:ext cx="4143632" cy="4585859"/>
        </p:xfrm>
        <a:graphic>
          <a:graphicData uri="http://schemas.openxmlformats.org/drawingml/2006/table">
            <a:tbl>
              <a:tblPr/>
              <a:tblGrid>
                <a:gridCol w="1262650">
                  <a:extLst>
                    <a:ext uri="{9D8B030D-6E8A-4147-A177-3AD203B41FA5}">
                      <a16:colId xmlns:a16="http://schemas.microsoft.com/office/drawing/2014/main" val="732165746"/>
                    </a:ext>
                  </a:extLst>
                </a:gridCol>
                <a:gridCol w="1440491">
                  <a:extLst>
                    <a:ext uri="{9D8B030D-6E8A-4147-A177-3AD203B41FA5}">
                      <a16:colId xmlns:a16="http://schemas.microsoft.com/office/drawing/2014/main" val="370999862"/>
                    </a:ext>
                  </a:extLst>
                </a:gridCol>
                <a:gridCol w="1440491">
                  <a:extLst>
                    <a:ext uri="{9D8B030D-6E8A-4147-A177-3AD203B41FA5}">
                      <a16:colId xmlns:a16="http://schemas.microsoft.com/office/drawing/2014/main" val="1475641919"/>
                    </a:ext>
                  </a:extLst>
                </a:gridCol>
              </a:tblGrid>
              <a:tr h="584321">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mn-lt"/>
                        </a:rPr>
                        <a:t>Hospital Indemnity Insurance</a:t>
                      </a:r>
                    </a:p>
                    <a:p>
                      <a:pPr marR="0" indent="0" algn="ctr" rtl="0">
                        <a:lnSpc>
                          <a:spcPct val="119000"/>
                        </a:lnSpc>
                        <a:spcBef>
                          <a:spcPts val="0"/>
                        </a:spcBef>
                        <a:spcAft>
                          <a:spcPts val="600"/>
                        </a:spcAft>
                      </a:pPr>
                      <a:r>
                        <a:rPr lang="en-US" sz="1600" b="1" kern="1400" dirty="0">
                          <a:ln>
                            <a:noFill/>
                          </a:ln>
                          <a:solidFill>
                            <a:srgbClr val="FFFFFF"/>
                          </a:solidFill>
                          <a:effectLst/>
                          <a:latin typeface="+mn-lt"/>
                        </a:rPr>
                        <a:t>100% Employee-Paid</a:t>
                      </a:r>
                      <a:endParaRPr lang="en-US" sz="10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334D"/>
                    </a:solidFill>
                  </a:tcPr>
                </a:tc>
                <a:tc hMerge="1">
                  <a:txBody>
                    <a:bodyPr/>
                    <a:lstStyle/>
                    <a:p>
                      <a:pPr marR="0" indent="0" algn="ctr" rtl="0">
                        <a:lnSpc>
                          <a:spcPct val="119000"/>
                        </a:lnSpc>
                        <a:spcBef>
                          <a:spcPts val="0"/>
                        </a:spcBef>
                        <a:spcAft>
                          <a:spcPts val="600"/>
                        </a:spcAft>
                      </a:pPr>
                      <a:endParaRPr lang="en-US" sz="1000" kern="1400" dirty="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2"/>
                    </a:solidFill>
                  </a:tcPr>
                </a:tc>
                <a:extLst>
                  <a:ext uri="{0D108BD9-81ED-4DB2-BD59-A6C34878D82A}">
                    <a16:rowId xmlns:a16="http://schemas.microsoft.com/office/drawing/2014/main" val="378654434"/>
                  </a:ext>
                </a:extLst>
              </a:tr>
              <a:tr h="1252548">
                <a:tc>
                  <a:txBody>
                    <a:bodyPr/>
                    <a:lstStyle/>
                    <a:p>
                      <a:pPr marR="0" indent="0" algn="ctr" rtl="0">
                        <a:lnSpc>
                          <a:spcPct val="119000"/>
                        </a:lnSpc>
                        <a:spcBef>
                          <a:spcPts val="0"/>
                        </a:spcBef>
                        <a:spcAft>
                          <a:spcPts val="600"/>
                        </a:spcAft>
                      </a:pPr>
                      <a:r>
                        <a:rPr lang="en-US" sz="1600" b="1" kern="1400">
                          <a:ln>
                            <a:noFill/>
                          </a:ln>
                          <a:solidFill>
                            <a:srgbClr val="000000"/>
                          </a:solidFill>
                          <a:effectLst/>
                          <a:latin typeface="+mn-lt"/>
                        </a:rPr>
                        <a:t>Tier Level</a:t>
                      </a:r>
                      <a:endParaRPr lang="en-US" sz="1600" kern="1400">
                        <a:ln>
                          <a:noFill/>
                        </a:ln>
                        <a:solidFill>
                          <a:srgbClr val="000000"/>
                        </a:solidFill>
                        <a:effectLst/>
                        <a:latin typeface="+mn-lt"/>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Bi-Weekly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600"/>
                        </a:spcAft>
                      </a:pPr>
                      <a:r>
                        <a:rPr kumimoji="0" lang="en-US" sz="1600" b="1" kern="1400" dirty="0">
                          <a:ln>
                            <a:noFill/>
                          </a:ln>
                          <a:solidFill>
                            <a:srgbClr val="000000"/>
                          </a:solidFill>
                          <a:effectLst/>
                          <a:latin typeface="+mn-lt"/>
                          <a:ea typeface="+mn-ea"/>
                          <a:cs typeface="+mn-cs"/>
                        </a:rPr>
                        <a:t>Weekly Cost</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67346155"/>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Only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$5.02</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mj-lt"/>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986121"/>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Spouse</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$11.25</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j-lt"/>
                        </a:rPr>
                        <a:t>$5.63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56302"/>
                  </a:ext>
                </a:extLst>
              </a:tr>
              <a:tr h="728290">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Employee + Child(ren)</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$10.23</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mj-lt"/>
                        </a:rPr>
                        <a:t>$5.12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989707"/>
                  </a:ext>
                </a:extLst>
              </a:tr>
              <a:tr h="584321">
                <a:tc>
                  <a:txBody>
                    <a:bodyPr/>
                    <a:lstStyle/>
                    <a:p>
                      <a:pPr marR="0" indent="0" algn="l" rtl="0">
                        <a:lnSpc>
                          <a:spcPct val="119000"/>
                        </a:lnSpc>
                        <a:spcBef>
                          <a:spcPts val="0"/>
                        </a:spcBef>
                        <a:spcAft>
                          <a:spcPts val="600"/>
                        </a:spcAft>
                      </a:pPr>
                      <a:r>
                        <a:rPr lang="en-US" sz="1600" kern="1400">
                          <a:ln>
                            <a:noFill/>
                          </a:ln>
                          <a:solidFill>
                            <a:srgbClr val="000000"/>
                          </a:solidFill>
                          <a:effectLst/>
                          <a:latin typeface="+mn-lt"/>
                        </a:rPr>
                        <a:t>Family</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rtl="0" eaLnBrk="1" latinLnBrk="0" hangingPunct="1">
                        <a:lnSpc>
                          <a:spcPct val="119000"/>
                        </a:lnSpc>
                        <a:spcBef>
                          <a:spcPts val="0"/>
                        </a:spcBef>
                        <a:spcAft>
                          <a:spcPts val="1400"/>
                        </a:spcAft>
                      </a:pPr>
                      <a:r>
                        <a:rPr kumimoji="0" lang="en-US" sz="1600" b="1" kern="1400" dirty="0">
                          <a:ln>
                            <a:noFill/>
                          </a:ln>
                          <a:solidFill>
                            <a:srgbClr val="000000"/>
                          </a:solidFill>
                          <a:effectLst/>
                          <a:latin typeface="+mn-lt"/>
                          <a:ea typeface="+mn-ea"/>
                          <a:cs typeface="+mn-cs"/>
                        </a:rPr>
                        <a:t>$17.32</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mj-lt"/>
                        </a:rPr>
                        <a:t>$8.66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597300"/>
                  </a:ext>
                </a:extLst>
              </a:tr>
            </a:tbl>
          </a:graphicData>
        </a:graphic>
      </p:graphicFrame>
    </p:spTree>
    <p:extLst>
      <p:ext uri="{BB962C8B-B14F-4D97-AF65-F5344CB8AC3E}">
        <p14:creationId xmlns:p14="http://schemas.microsoft.com/office/powerpoint/2010/main" val="11348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153F-3233-6CB7-6888-F800972A4CB1}"/>
              </a:ext>
            </a:extLst>
          </p:cNvPr>
          <p:cNvSpPr>
            <a:spLocks noGrp="1"/>
          </p:cNvSpPr>
          <p:nvPr>
            <p:ph type="title"/>
          </p:nvPr>
        </p:nvSpPr>
        <p:spPr/>
        <p:txBody>
          <a:bodyPr/>
          <a:lstStyle/>
          <a:p>
            <a:r>
              <a:rPr lang="en-US"/>
              <a:t>How to Enroll Using Employee Navigator</a:t>
            </a:r>
          </a:p>
        </p:txBody>
      </p:sp>
      <p:sp>
        <p:nvSpPr>
          <p:cNvPr id="4" name="Rectangle 3">
            <a:extLst>
              <a:ext uri="{FF2B5EF4-FFF2-40B4-BE49-F238E27FC236}">
                <a16:creationId xmlns:a16="http://schemas.microsoft.com/office/drawing/2014/main" id="{EFD8B272-FC5C-93BC-7C75-4952A95D88D1}"/>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0D5ACD90-224E-D493-4316-2D86738EAAC8}"/>
              </a:ext>
            </a:extLst>
          </p:cNvPr>
          <p:cNvSpPr>
            <a:spLocks noGrp="1"/>
          </p:cNvSpPr>
          <p:nvPr>
            <p:ph idx="1"/>
          </p:nvPr>
        </p:nvSpPr>
        <p:spPr>
          <a:xfrm>
            <a:off x="662230" y="3222174"/>
            <a:ext cx="2278930" cy="2883528"/>
          </a:xfrm>
        </p:spPr>
        <p:txBody>
          <a:bodyPr>
            <a:normAutofit/>
          </a:bodyPr>
          <a:lstStyle/>
          <a:p>
            <a:pPr marL="0" indent="0">
              <a:lnSpc>
                <a:spcPct val="100000"/>
              </a:lnSpc>
              <a:spcBef>
                <a:spcPts val="0"/>
              </a:spcBef>
              <a:spcAft>
                <a:spcPts val="0"/>
              </a:spcAft>
              <a:buNone/>
            </a:pPr>
            <a:r>
              <a:rPr lang="en-US" sz="1800" b="1">
                <a:latin typeface="+mj-lt"/>
              </a:rPr>
              <a:t>ENROLL ONLINE: </a:t>
            </a:r>
            <a:r>
              <a:rPr lang="en-US" sz="1800">
                <a:latin typeface="+mj-lt"/>
              </a:rPr>
              <a:t>Employee Navigator is set up to automatically take you through each of the following steps:</a:t>
            </a:r>
          </a:p>
        </p:txBody>
      </p:sp>
      <p:graphicFrame>
        <p:nvGraphicFramePr>
          <p:cNvPr id="7" name="Table 6">
            <a:extLst>
              <a:ext uri="{FF2B5EF4-FFF2-40B4-BE49-F238E27FC236}">
                <a16:creationId xmlns:a16="http://schemas.microsoft.com/office/drawing/2014/main" id="{4613297B-4032-0EA0-445C-D3421518538E}"/>
              </a:ext>
            </a:extLst>
          </p:cNvPr>
          <p:cNvGraphicFramePr>
            <a:graphicFrameLocks noGrp="1"/>
          </p:cNvGraphicFramePr>
          <p:nvPr>
            <p:extLst>
              <p:ext uri="{D42A27DB-BD31-4B8C-83A1-F6EECF244321}">
                <p14:modId xmlns:p14="http://schemas.microsoft.com/office/powerpoint/2010/main" val="967593211"/>
              </p:ext>
            </p:extLst>
          </p:nvPr>
        </p:nvGraphicFramePr>
        <p:xfrm>
          <a:off x="3217773" y="1597418"/>
          <a:ext cx="7608497" cy="4275948"/>
        </p:xfrm>
        <a:graphic>
          <a:graphicData uri="http://schemas.openxmlformats.org/drawingml/2006/table">
            <a:tbl>
              <a:tblPr firstRow="1" bandRow="1">
                <a:tableStyleId>{5C22544A-7EE6-4342-B048-85BDC9FD1C3A}</a:tableStyleId>
              </a:tblPr>
              <a:tblGrid>
                <a:gridCol w="918902">
                  <a:extLst>
                    <a:ext uri="{9D8B030D-6E8A-4147-A177-3AD203B41FA5}">
                      <a16:colId xmlns:a16="http://schemas.microsoft.com/office/drawing/2014/main" val="849749835"/>
                    </a:ext>
                  </a:extLst>
                </a:gridCol>
                <a:gridCol w="6689595">
                  <a:extLst>
                    <a:ext uri="{9D8B030D-6E8A-4147-A177-3AD203B41FA5}">
                      <a16:colId xmlns:a16="http://schemas.microsoft.com/office/drawing/2014/main" val="2538076969"/>
                    </a:ext>
                  </a:extLst>
                </a:gridCol>
              </a:tblGrid>
              <a:tr h="320372">
                <a:tc>
                  <a:txBody>
                    <a:bodyPr/>
                    <a:lstStyle/>
                    <a:p>
                      <a:r>
                        <a:rPr lang="en-US" sz="1600" b="1" i="0">
                          <a:solidFill>
                            <a:schemeClr val="tx1"/>
                          </a:solidFill>
                          <a:latin typeface="Arial Nova Cond" panose="020B0506020202020204" pitchFamily="34" charset="0"/>
                        </a:rPr>
                        <a:t>STEP 1</a:t>
                      </a:r>
                    </a:p>
                  </a:txBody>
                  <a:tcPr anchor="ctr">
                    <a:lnR w="9525" cap="flat" cmpd="sng" algn="ctr">
                      <a:solidFill>
                        <a:schemeClr val="accent6"/>
                      </a:solidFill>
                      <a:prstDash val="solid"/>
                      <a:round/>
                      <a:headEnd type="none" w="med" len="med"/>
                      <a:tailEnd type="none" w="med" len="med"/>
                    </a:lnR>
                    <a:lnB w="9525" cap="flat" cmpd="sng" algn="ctr">
                      <a:solidFill>
                        <a:schemeClr val="accent6"/>
                      </a:solidFill>
                      <a:prstDash val="solid"/>
                      <a:round/>
                      <a:headEnd type="none" w="med" len="med"/>
                      <a:tailEnd type="none" w="med" len="med"/>
                    </a:lnB>
                    <a:noFill/>
                  </a:tcPr>
                </a:tc>
                <a:tc>
                  <a:txBody>
                    <a:bodyPr/>
                    <a:lstStyle/>
                    <a:p>
                      <a:r>
                        <a:rPr lang="en-US" sz="1400" b="0" i="0">
                          <a:solidFill>
                            <a:schemeClr val="tx1"/>
                          </a:solidFill>
                          <a:latin typeface="Arial Nova Light" panose="020B0304020202020204" pitchFamily="34" charset="0"/>
                        </a:rPr>
                        <a:t>Visit – https://www.employeenavigator.com/</a:t>
                      </a:r>
                    </a:p>
                  </a:txBody>
                  <a:tcPr>
                    <a:lnL w="9525" cap="flat" cmpd="sng" algn="ctr">
                      <a:solidFill>
                        <a:schemeClr val="accent6"/>
                      </a:solidFill>
                      <a:prstDash val="solid"/>
                      <a:round/>
                      <a:headEnd type="none" w="med" len="med"/>
                      <a:tailEnd type="none" w="med" len="med"/>
                    </a:lnL>
                    <a:lnB w="9525" cap="flat" cmpd="sng" algn="ctr">
                      <a:solidFill>
                        <a:schemeClr val="accent6"/>
                      </a:solidFill>
                      <a:prstDash val="solid"/>
                      <a:round/>
                      <a:headEnd type="none" w="med" len="med"/>
                      <a:tailEnd type="none" w="med" len="med"/>
                    </a:lnB>
                    <a:solidFill>
                      <a:srgbClr val="046A38">
                        <a:alpha val="18824"/>
                      </a:srgbClr>
                    </a:solidFill>
                  </a:tcPr>
                </a:tc>
                <a:extLst>
                  <a:ext uri="{0D108BD9-81ED-4DB2-BD59-A6C34878D82A}">
                    <a16:rowId xmlns:a16="http://schemas.microsoft.com/office/drawing/2014/main" val="447808541"/>
                  </a:ext>
                </a:extLst>
              </a:tr>
              <a:tr h="664770">
                <a:tc>
                  <a:txBody>
                    <a:bodyPr/>
                    <a:lstStyle/>
                    <a:p>
                      <a:r>
                        <a:rPr lang="en-US" sz="1600" b="1" i="0">
                          <a:latin typeface="Arial Nova Cond" panose="020B0506020202020204" pitchFamily="34" charset="0"/>
                        </a:rPr>
                        <a:t>STEP 2</a:t>
                      </a:r>
                    </a:p>
                  </a:txBody>
                  <a:tcPr anchor="ctr">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r>
                        <a:rPr lang="en-US" sz="1400" b="0" i="0">
                          <a:solidFill>
                            <a:schemeClr val="tx1"/>
                          </a:solidFill>
                          <a:latin typeface="Arial Nova Light" panose="020B0304020202020204" pitchFamily="34" charset="0"/>
                        </a:rPr>
                        <a:t>Click the green </a:t>
                      </a:r>
                      <a:r>
                        <a:rPr lang="en-US" sz="1400" b="1" i="0">
                          <a:solidFill>
                            <a:schemeClr val="tx1"/>
                          </a:solidFill>
                          <a:latin typeface="Arial Nova Light" panose="020B0304020202020204" pitchFamily="34" charset="0"/>
                        </a:rPr>
                        <a:t>‘Login’ </a:t>
                      </a:r>
                      <a:r>
                        <a:rPr lang="en-US" sz="1400" b="0" i="0">
                          <a:solidFill>
                            <a:schemeClr val="tx1"/>
                          </a:solidFill>
                          <a:latin typeface="Arial Nova Light" panose="020B0304020202020204" pitchFamily="34" charset="0"/>
                        </a:rPr>
                        <a:t>button in the top right corner of the screen. </a:t>
                      </a:r>
                    </a:p>
                  </a:txBody>
                  <a:tcPr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46A38">
                        <a:alpha val="18824"/>
                      </a:srgbClr>
                    </a:solidFill>
                  </a:tcPr>
                </a:tc>
                <a:extLst>
                  <a:ext uri="{0D108BD9-81ED-4DB2-BD59-A6C34878D82A}">
                    <a16:rowId xmlns:a16="http://schemas.microsoft.com/office/drawing/2014/main" val="3044923398"/>
                  </a:ext>
                </a:extLst>
              </a:tr>
              <a:tr h="850906">
                <a:tc>
                  <a:txBody>
                    <a:bodyPr/>
                    <a:lstStyle/>
                    <a:p>
                      <a:r>
                        <a:rPr lang="en-US" sz="1600" b="1" i="0">
                          <a:latin typeface="Arial Nova Cond" panose="020B0506020202020204" pitchFamily="34" charset="0"/>
                        </a:rPr>
                        <a:t>STEP 3</a:t>
                      </a:r>
                    </a:p>
                  </a:txBody>
                  <a:tcPr anchor="ctr">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r>
                        <a:rPr lang="en-US" sz="1400" b="0" i="0">
                          <a:solidFill>
                            <a:schemeClr val="tx1"/>
                          </a:solidFill>
                          <a:latin typeface="Arial Nova Light" panose="020B0304020202020204" pitchFamily="34" charset="0"/>
                        </a:rPr>
                        <a:t>On the next page click the ‘Register as a new user’ link. </a:t>
                      </a:r>
                      <a:endParaRPr lang="en-US" sz="1400" b="1" i="0">
                        <a:solidFill>
                          <a:schemeClr val="tx1"/>
                        </a:solidFill>
                        <a:latin typeface="Arial Nova Light" panose="020B0304020202020204" pitchFamily="34" charset="0"/>
                      </a:endParaRPr>
                    </a:p>
                  </a:txBody>
                  <a:tcPr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46A38">
                        <a:alpha val="18824"/>
                      </a:srgbClr>
                    </a:solidFill>
                  </a:tcPr>
                </a:tc>
                <a:extLst>
                  <a:ext uri="{0D108BD9-81ED-4DB2-BD59-A6C34878D82A}">
                    <a16:rowId xmlns:a16="http://schemas.microsoft.com/office/drawing/2014/main" val="4013632498"/>
                  </a:ext>
                </a:extLst>
              </a:tr>
              <a:tr h="1019879">
                <a:tc>
                  <a:txBody>
                    <a:bodyPr/>
                    <a:lstStyle/>
                    <a:p>
                      <a:r>
                        <a:rPr lang="en-US" sz="1600" b="1" i="0">
                          <a:latin typeface="Arial Nova Cond" panose="020B0506020202020204" pitchFamily="34" charset="0"/>
                        </a:rPr>
                        <a:t>STEP 4</a:t>
                      </a:r>
                    </a:p>
                  </a:txBody>
                  <a:tcPr anchor="ctr">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effectLst/>
                          <a:latin typeface="Arial Nova Light" panose="020B0304020202020204" pitchFamily="34" charset="0"/>
                          <a:ea typeface="+mn-ea"/>
                          <a:cs typeface="+mn-cs"/>
                        </a:rPr>
                        <a:t>Enter the requested information on the next screen.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Nova Light" panose="020B0304020202020204" pitchFamily="34" charset="0"/>
                        </a:rPr>
                        <a:t>First Name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Nova Light" panose="020B0304020202020204" pitchFamily="34" charset="0"/>
                        </a:rPr>
                        <a:t>Last Name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Nova Light" panose="020B0304020202020204" pitchFamily="34" charset="0"/>
                        </a:rPr>
                        <a:t>Company Identifier: </a:t>
                      </a:r>
                      <a:r>
                        <a:rPr lang="en-US" sz="1400" b="1" i="0">
                          <a:solidFill>
                            <a:schemeClr val="tx1"/>
                          </a:solidFill>
                          <a:effectLst/>
                          <a:latin typeface="Arial Nova Cond" panose="020B0506020202020204" pitchFamily="34" charset="0"/>
                        </a:rPr>
                        <a:t>ARACA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Nova Light" panose="020B0304020202020204" pitchFamily="34" charset="0"/>
                        </a:rPr>
                        <a:t>Pin (Last four of social)</a:t>
                      </a:r>
                    </a:p>
                  </a:txBody>
                  <a:tcPr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46A38">
                        <a:alpha val="18824"/>
                      </a:srgbClr>
                    </a:solidFill>
                  </a:tcPr>
                </a:tc>
                <a:extLst>
                  <a:ext uri="{0D108BD9-81ED-4DB2-BD59-A6C34878D82A}">
                    <a16:rowId xmlns:a16="http://schemas.microsoft.com/office/drawing/2014/main" val="1254158951"/>
                  </a:ext>
                </a:extLst>
              </a:tr>
              <a:tr h="536710">
                <a:tc>
                  <a:txBody>
                    <a:bodyPr/>
                    <a:lstStyle/>
                    <a:p>
                      <a:r>
                        <a:rPr lang="en-US" sz="1600" b="1" i="0">
                          <a:latin typeface="Arial Nova Cond" panose="020B0506020202020204" pitchFamily="34" charset="0"/>
                        </a:rPr>
                        <a:t>STEP 5</a:t>
                      </a:r>
                    </a:p>
                  </a:txBody>
                  <a:tcPr anchor="ctr">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r>
                        <a:rPr lang="en-US" sz="1400" b="0" i="0" u="none" strike="noStrike" kern="1200" baseline="0">
                          <a:solidFill>
                            <a:schemeClr val="dk1"/>
                          </a:solidFill>
                          <a:latin typeface="Arial Nova Light" panose="020B0304020202020204" pitchFamily="34" charset="0"/>
                          <a:ea typeface="+mn-ea"/>
                          <a:cs typeface="+mn-cs"/>
                        </a:rPr>
                        <a:t>Choose a username and password. If your email address is on file, it is pre-populated as a recommended username.</a:t>
                      </a:r>
                      <a:endParaRPr lang="en-US" sz="1400" b="0" i="0">
                        <a:solidFill>
                          <a:schemeClr val="tx1"/>
                        </a:solidFill>
                        <a:effectLst/>
                        <a:latin typeface="Arial Nova Light" panose="020B0304020202020204" pitchFamily="34" charset="0"/>
                      </a:endParaRPr>
                    </a:p>
                  </a:txBody>
                  <a:tcPr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46A38">
                        <a:alpha val="18824"/>
                      </a:srgbClr>
                    </a:solidFill>
                  </a:tcPr>
                </a:tc>
                <a:extLst>
                  <a:ext uri="{0D108BD9-81ED-4DB2-BD59-A6C34878D82A}">
                    <a16:rowId xmlns:a16="http://schemas.microsoft.com/office/drawing/2014/main" val="1045829523"/>
                  </a:ext>
                </a:extLst>
              </a:tr>
              <a:tr h="730042">
                <a:tc>
                  <a:txBody>
                    <a:bodyPr/>
                    <a:lstStyle/>
                    <a:p>
                      <a:r>
                        <a:rPr lang="en-US" sz="1600" b="1" i="0">
                          <a:latin typeface="Arial Nova Cond" panose="020B0506020202020204" pitchFamily="34" charset="0"/>
                        </a:rPr>
                        <a:t>STEP 5</a:t>
                      </a:r>
                    </a:p>
                  </a:txBody>
                  <a:tcPr anchor="ctr">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noFill/>
                  </a:tcPr>
                </a:tc>
                <a:tc>
                  <a:txBody>
                    <a:bodyPr/>
                    <a:lstStyle/>
                    <a:p>
                      <a:r>
                        <a:rPr lang="en-US" sz="1400" b="0" i="0">
                          <a:solidFill>
                            <a:schemeClr val="tx1"/>
                          </a:solidFill>
                          <a:effectLst/>
                          <a:latin typeface="Arial Nova Light" panose="020B0304020202020204" pitchFamily="34" charset="0"/>
                        </a:rPr>
                        <a:t>Enroll in Benefits. </a:t>
                      </a:r>
                    </a:p>
                  </a:txBody>
                  <a:tcPr anchor="ctr">
                    <a:lnL w="9525" cap="flat" cmpd="sng" algn="ctr">
                      <a:solidFill>
                        <a:schemeClr val="accent6"/>
                      </a:solidFill>
                      <a:prstDash val="solid"/>
                      <a:round/>
                      <a:headEnd type="none" w="med" len="med"/>
                      <a:tailEnd type="none" w="med" len="med"/>
                    </a:lnL>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046A38">
                        <a:alpha val="18824"/>
                      </a:srgbClr>
                    </a:solidFill>
                  </a:tcPr>
                </a:tc>
                <a:extLst>
                  <a:ext uri="{0D108BD9-81ED-4DB2-BD59-A6C34878D82A}">
                    <a16:rowId xmlns:a16="http://schemas.microsoft.com/office/drawing/2014/main" val="1596403903"/>
                  </a:ext>
                </a:extLst>
              </a:tr>
            </a:tbl>
          </a:graphicData>
        </a:graphic>
      </p:graphicFrame>
      <p:sp>
        <p:nvSpPr>
          <p:cNvPr id="8" name="TextBox 7">
            <a:extLst>
              <a:ext uri="{FF2B5EF4-FFF2-40B4-BE49-F238E27FC236}">
                <a16:creationId xmlns:a16="http://schemas.microsoft.com/office/drawing/2014/main" id="{786612B3-D109-FCCC-5BE8-7B01E127FA2B}"/>
              </a:ext>
            </a:extLst>
          </p:cNvPr>
          <p:cNvSpPr txBox="1"/>
          <p:nvPr/>
        </p:nvSpPr>
        <p:spPr>
          <a:xfrm>
            <a:off x="385616" y="5846544"/>
            <a:ext cx="11420767" cy="646331"/>
          </a:xfrm>
          <a:prstGeom prst="rect">
            <a:avLst/>
          </a:prstGeom>
          <a:noFill/>
        </p:spPr>
        <p:txBody>
          <a:bodyPr wrap="square" lIns="91440" tIns="45720" rIns="91440" bIns="45720" rtlCol="0" anchor="t">
            <a:spAutoFit/>
          </a:bodyPr>
          <a:lstStyle/>
          <a:p>
            <a:pPr>
              <a:spcAft>
                <a:spcPts val="600"/>
              </a:spcAft>
            </a:pPr>
            <a:br>
              <a:rPr lang="en-US">
                <a:latin typeface="+mj-lt"/>
              </a:rPr>
            </a:br>
            <a:r>
              <a:rPr lang="en-US" b="1">
                <a:latin typeface="+mj-lt"/>
              </a:rPr>
              <a:t>IMPORTANT: </a:t>
            </a:r>
            <a:r>
              <a:rPr lang="en-US">
                <a:latin typeface="+mj-lt"/>
              </a:rPr>
              <a:t>Benefit elections/declines cannot be changed for the entire 2024-2025 plan year outside of a qualifying event. </a:t>
            </a:r>
          </a:p>
        </p:txBody>
      </p:sp>
      <p:pic>
        <p:nvPicPr>
          <p:cNvPr id="9" name="Picture 8">
            <a:extLst>
              <a:ext uri="{FF2B5EF4-FFF2-40B4-BE49-F238E27FC236}">
                <a16:creationId xmlns:a16="http://schemas.microsoft.com/office/drawing/2014/main" id="{CBE28023-4E4F-4C17-3A82-BC84CAA6D0E1}"/>
              </a:ext>
            </a:extLst>
          </p:cNvPr>
          <p:cNvPicPr>
            <a:picLocks noChangeAspect="1"/>
          </p:cNvPicPr>
          <p:nvPr/>
        </p:nvPicPr>
        <p:blipFill>
          <a:blip r:embed="rId2"/>
          <a:stretch>
            <a:fillRect/>
          </a:stretch>
        </p:blipFill>
        <p:spPr>
          <a:xfrm>
            <a:off x="0" y="2152718"/>
            <a:ext cx="3121277" cy="875869"/>
          </a:xfrm>
          <a:prstGeom prst="rect">
            <a:avLst/>
          </a:prstGeom>
        </p:spPr>
      </p:pic>
    </p:spTree>
    <p:extLst>
      <p:ext uri="{BB962C8B-B14F-4D97-AF65-F5344CB8AC3E}">
        <p14:creationId xmlns:p14="http://schemas.microsoft.com/office/powerpoint/2010/main" val="2366448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8FAE-7539-0966-F68F-742889C2EB01}"/>
              </a:ext>
            </a:extLst>
          </p:cNvPr>
          <p:cNvSpPr>
            <a:spLocks noGrp="1"/>
          </p:cNvSpPr>
          <p:nvPr>
            <p:ph type="title"/>
          </p:nvPr>
        </p:nvSpPr>
        <p:spPr/>
        <p:txBody>
          <a:bodyPr/>
          <a:lstStyle/>
          <a:p>
            <a:r>
              <a:rPr lang="en-US"/>
              <a:t>Graham Company Service Line</a:t>
            </a:r>
          </a:p>
        </p:txBody>
      </p:sp>
      <p:sp>
        <p:nvSpPr>
          <p:cNvPr id="4" name="Rectangle 3">
            <a:extLst>
              <a:ext uri="{FF2B5EF4-FFF2-40B4-BE49-F238E27FC236}">
                <a16:creationId xmlns:a16="http://schemas.microsoft.com/office/drawing/2014/main" id="{F1335BD0-855E-3508-4CC3-3B4CCF467A0C}"/>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74" name="Picture 2" descr="Branding | Philadelphia, NYC &amp; DC | Graham Co.">
            <a:extLst>
              <a:ext uri="{FF2B5EF4-FFF2-40B4-BE49-F238E27FC236}">
                <a16:creationId xmlns:a16="http://schemas.microsoft.com/office/drawing/2014/main" id="{C8FF1E2B-5DC6-62BC-5816-44FB81652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987" y="780256"/>
            <a:ext cx="2309813"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7">
            <a:extLst>
              <a:ext uri="{FF2B5EF4-FFF2-40B4-BE49-F238E27FC236}">
                <a16:creationId xmlns:a16="http://schemas.microsoft.com/office/drawing/2014/main" id="{432081FB-3564-3D65-C621-C8C9B927B789}"/>
              </a:ext>
            </a:extLst>
          </p:cNvPr>
          <p:cNvSpPr txBox="1">
            <a:spLocks noGrp="1"/>
          </p:cNvSpPr>
          <p:nvPr>
            <p:ph idx="1"/>
          </p:nvPr>
        </p:nvSpPr>
        <p:spPr>
          <a:xfrm>
            <a:off x="838200" y="1830563"/>
            <a:ext cx="10515600" cy="2011406"/>
          </a:xfrm>
          <a:prstGeom prst="rect">
            <a:avLst/>
          </a:prstGeom>
        </p:spPr>
        <p:txBody>
          <a:bodyPr vert="horz" wrap="square" lIns="0" tIns="8467" rIns="0" bIns="0" rtlCol="0">
            <a:spAutoFit/>
          </a:bodyPr>
          <a:lstStyle/>
          <a:p>
            <a:pPr marL="8467" marR="3387">
              <a:lnSpc>
                <a:spcPct val="114999"/>
              </a:lnSpc>
              <a:spcBef>
                <a:spcPts val="67"/>
              </a:spcBef>
            </a:pPr>
            <a:r>
              <a:rPr sz="1800" spc="-33">
                <a:latin typeface="+mj-lt"/>
                <a:cs typeface="Verdana"/>
              </a:rPr>
              <a:t>The</a:t>
            </a:r>
            <a:r>
              <a:rPr sz="1800" spc="-103">
                <a:latin typeface="+mj-lt"/>
                <a:cs typeface="Verdana"/>
              </a:rPr>
              <a:t> </a:t>
            </a:r>
            <a:r>
              <a:rPr sz="1800" spc="-67">
                <a:latin typeface="+mj-lt"/>
                <a:cs typeface="Verdana"/>
              </a:rPr>
              <a:t>Graham</a:t>
            </a:r>
            <a:r>
              <a:rPr sz="1800" spc="-80">
                <a:latin typeface="+mj-lt"/>
                <a:cs typeface="Verdana"/>
              </a:rPr>
              <a:t> </a:t>
            </a:r>
            <a:r>
              <a:rPr sz="1800" spc="-33">
                <a:latin typeface="+mj-lt"/>
                <a:cs typeface="Verdana"/>
              </a:rPr>
              <a:t>Company</a:t>
            </a:r>
            <a:r>
              <a:rPr sz="1800" spc="-93">
                <a:latin typeface="+mj-lt"/>
                <a:cs typeface="Verdana"/>
              </a:rPr>
              <a:t> </a:t>
            </a:r>
            <a:r>
              <a:rPr sz="1800" spc="-7">
                <a:latin typeface="+mj-lt"/>
                <a:cs typeface="Verdana"/>
              </a:rPr>
              <a:t>provides</a:t>
            </a:r>
            <a:r>
              <a:rPr sz="1800" spc="-90">
                <a:latin typeface="+mj-lt"/>
                <a:cs typeface="Verdana"/>
              </a:rPr>
              <a:t> </a:t>
            </a:r>
            <a:r>
              <a:rPr sz="1800" spc="-40">
                <a:latin typeface="+mj-lt"/>
                <a:cs typeface="Verdana"/>
              </a:rPr>
              <a:t>an</a:t>
            </a:r>
            <a:r>
              <a:rPr sz="1800" spc="-93">
                <a:latin typeface="+mj-lt"/>
                <a:cs typeface="Verdana"/>
              </a:rPr>
              <a:t> </a:t>
            </a:r>
            <a:r>
              <a:rPr sz="1800" spc="-23">
                <a:latin typeface="+mj-lt"/>
                <a:cs typeface="Verdana"/>
              </a:rPr>
              <a:t>Employee</a:t>
            </a:r>
            <a:r>
              <a:rPr sz="1800" spc="-90">
                <a:latin typeface="+mj-lt"/>
                <a:cs typeface="Verdana"/>
              </a:rPr>
              <a:t> </a:t>
            </a:r>
            <a:r>
              <a:rPr sz="1800" spc="-7">
                <a:latin typeface="+mj-lt"/>
                <a:cs typeface="Verdana"/>
              </a:rPr>
              <a:t>Benefits</a:t>
            </a:r>
            <a:r>
              <a:rPr sz="1800" spc="-93">
                <a:latin typeface="+mj-lt"/>
                <a:cs typeface="Verdana"/>
              </a:rPr>
              <a:t> </a:t>
            </a:r>
            <a:r>
              <a:rPr sz="1800" spc="-30">
                <a:latin typeface="+mj-lt"/>
                <a:cs typeface="Verdana"/>
              </a:rPr>
              <a:t>Service</a:t>
            </a:r>
            <a:r>
              <a:rPr sz="1800" spc="-90">
                <a:latin typeface="+mj-lt"/>
                <a:cs typeface="Verdana"/>
              </a:rPr>
              <a:t> </a:t>
            </a:r>
            <a:r>
              <a:rPr sz="1800" spc="-7">
                <a:latin typeface="+mj-lt"/>
                <a:cs typeface="Verdana"/>
              </a:rPr>
              <a:t>Line</a:t>
            </a:r>
            <a:r>
              <a:rPr sz="1800" spc="-93">
                <a:latin typeface="+mj-lt"/>
                <a:cs typeface="Verdana"/>
              </a:rPr>
              <a:t> </a:t>
            </a:r>
            <a:r>
              <a:rPr sz="1800">
                <a:latin typeface="+mj-lt"/>
                <a:cs typeface="Verdana"/>
              </a:rPr>
              <a:t>to</a:t>
            </a:r>
            <a:r>
              <a:rPr sz="1800" spc="-90">
                <a:latin typeface="+mj-lt"/>
                <a:cs typeface="Verdana"/>
              </a:rPr>
              <a:t> </a:t>
            </a:r>
            <a:r>
              <a:rPr sz="1800" spc="-33">
                <a:latin typeface="+mj-lt"/>
                <a:cs typeface="Verdana"/>
              </a:rPr>
              <a:t>assist</a:t>
            </a:r>
            <a:r>
              <a:rPr sz="1800" spc="-93">
                <a:latin typeface="+mj-lt"/>
                <a:cs typeface="Verdana"/>
              </a:rPr>
              <a:t> </a:t>
            </a:r>
            <a:r>
              <a:rPr lang="en-US" sz="1800">
                <a:latin typeface="+mj-lt"/>
                <a:cs typeface="Verdana"/>
              </a:rPr>
              <a:t>Araca</a:t>
            </a:r>
            <a:r>
              <a:rPr sz="1800" spc="-90">
                <a:latin typeface="+mj-lt"/>
                <a:cs typeface="Verdana"/>
              </a:rPr>
              <a:t> </a:t>
            </a:r>
            <a:r>
              <a:rPr sz="1800" spc="-7">
                <a:latin typeface="+mj-lt"/>
                <a:cs typeface="Verdana"/>
              </a:rPr>
              <a:t>employees </a:t>
            </a:r>
            <a:r>
              <a:rPr sz="1800" spc="-30">
                <a:latin typeface="+mj-lt"/>
                <a:cs typeface="Verdana"/>
              </a:rPr>
              <a:t>with</a:t>
            </a:r>
            <a:r>
              <a:rPr sz="1800" spc="-153">
                <a:latin typeface="+mj-lt"/>
                <a:cs typeface="Verdana"/>
              </a:rPr>
              <a:t> </a:t>
            </a:r>
            <a:r>
              <a:rPr sz="1800" spc="-27">
                <a:latin typeface="+mj-lt"/>
                <a:cs typeface="Verdana"/>
              </a:rPr>
              <a:t>inquiries</a:t>
            </a:r>
            <a:r>
              <a:rPr sz="1800" spc="-150">
                <a:latin typeface="+mj-lt"/>
                <a:cs typeface="Verdana"/>
              </a:rPr>
              <a:t> </a:t>
            </a:r>
            <a:r>
              <a:rPr sz="1800" spc="-20">
                <a:latin typeface="+mj-lt"/>
                <a:cs typeface="Verdana"/>
              </a:rPr>
              <a:t>related</a:t>
            </a:r>
            <a:r>
              <a:rPr sz="1800" spc="-150">
                <a:latin typeface="+mj-lt"/>
                <a:cs typeface="Verdana"/>
              </a:rPr>
              <a:t> </a:t>
            </a:r>
            <a:r>
              <a:rPr sz="1800" spc="-17">
                <a:latin typeface="+mj-lt"/>
                <a:cs typeface="Verdana"/>
              </a:rPr>
              <a:t>to:</a:t>
            </a:r>
            <a:endParaRPr sz="1800">
              <a:latin typeface="+mj-lt"/>
              <a:cs typeface="Verdana"/>
            </a:endParaRPr>
          </a:p>
          <a:p>
            <a:pPr marL="367895">
              <a:spcBef>
                <a:spcPts val="450"/>
              </a:spcBef>
            </a:pPr>
            <a:r>
              <a:rPr sz="1800" spc="-40">
                <a:latin typeface="+mj-lt"/>
                <a:cs typeface="Verdana"/>
              </a:rPr>
              <a:t>Claim</a:t>
            </a:r>
            <a:r>
              <a:rPr sz="1800" spc="-153">
                <a:latin typeface="+mj-lt"/>
                <a:cs typeface="Verdana"/>
              </a:rPr>
              <a:t> </a:t>
            </a:r>
            <a:r>
              <a:rPr sz="1800" spc="-7">
                <a:latin typeface="+mj-lt"/>
                <a:cs typeface="Verdana"/>
              </a:rPr>
              <a:t>Payments</a:t>
            </a:r>
            <a:endParaRPr sz="1800">
              <a:latin typeface="+mj-lt"/>
              <a:cs typeface="Verdana"/>
            </a:endParaRPr>
          </a:p>
          <a:p>
            <a:pPr marL="367895" marR="7165275">
              <a:lnSpc>
                <a:spcPct val="132500"/>
              </a:lnSpc>
            </a:pPr>
            <a:r>
              <a:rPr sz="1800" spc="-50">
                <a:latin typeface="+mj-lt"/>
                <a:cs typeface="Verdana"/>
              </a:rPr>
              <a:t>Coverage</a:t>
            </a:r>
            <a:r>
              <a:rPr sz="1800" spc="-140">
                <a:latin typeface="+mj-lt"/>
                <a:cs typeface="Verdana"/>
              </a:rPr>
              <a:t> </a:t>
            </a:r>
            <a:r>
              <a:rPr sz="1800" spc="-30">
                <a:latin typeface="+mj-lt"/>
                <a:cs typeface="Verdana"/>
              </a:rPr>
              <a:t>Explanations </a:t>
            </a:r>
            <a:r>
              <a:rPr sz="1800" spc="-7">
                <a:latin typeface="+mj-lt"/>
                <a:cs typeface="Verdana"/>
              </a:rPr>
              <a:t>Eligibility</a:t>
            </a:r>
            <a:endParaRPr lang="en-US" sz="1800">
              <a:latin typeface="+mj-lt"/>
              <a:cs typeface="Verdana"/>
            </a:endParaRPr>
          </a:p>
          <a:p>
            <a:pPr marL="367895" marR="4234">
              <a:lnSpc>
                <a:spcPct val="132500"/>
              </a:lnSpc>
            </a:pPr>
            <a:r>
              <a:rPr lang="en-US" sz="1800">
                <a:latin typeface="+mj-lt"/>
                <a:cs typeface="Verdana"/>
              </a:rPr>
              <a:t>Any</a:t>
            </a:r>
            <a:r>
              <a:rPr lang="en-US" sz="1800" spc="-53">
                <a:latin typeface="+mj-lt"/>
                <a:cs typeface="Verdana"/>
              </a:rPr>
              <a:t> </a:t>
            </a:r>
            <a:r>
              <a:rPr lang="en-US" sz="1800">
                <a:latin typeface="+mj-lt"/>
                <a:cs typeface="Verdana"/>
              </a:rPr>
              <a:t>other</a:t>
            </a:r>
            <a:r>
              <a:rPr lang="en-US" sz="1800" spc="-50">
                <a:latin typeface="+mj-lt"/>
                <a:cs typeface="Verdana"/>
              </a:rPr>
              <a:t> </a:t>
            </a:r>
            <a:r>
              <a:rPr lang="en-US" sz="1800">
                <a:latin typeface="+mj-lt"/>
                <a:cs typeface="Verdana"/>
              </a:rPr>
              <a:t>issue</a:t>
            </a:r>
            <a:r>
              <a:rPr lang="en-US" sz="1800" spc="-53">
                <a:latin typeface="+mj-lt"/>
                <a:cs typeface="Verdana"/>
              </a:rPr>
              <a:t> </a:t>
            </a:r>
            <a:r>
              <a:rPr lang="en-US" sz="1800">
                <a:latin typeface="+mj-lt"/>
                <a:cs typeface="Verdana"/>
              </a:rPr>
              <a:t>or</a:t>
            </a:r>
            <a:r>
              <a:rPr lang="en-US" sz="1800" spc="-50">
                <a:latin typeface="+mj-lt"/>
                <a:cs typeface="Verdana"/>
              </a:rPr>
              <a:t> </a:t>
            </a:r>
            <a:r>
              <a:rPr lang="en-US" sz="1800">
                <a:latin typeface="+mj-lt"/>
                <a:cs typeface="Verdana"/>
              </a:rPr>
              <a:t>question</a:t>
            </a:r>
            <a:r>
              <a:rPr lang="en-US" sz="1800" spc="-50">
                <a:latin typeface="+mj-lt"/>
                <a:cs typeface="Verdana"/>
              </a:rPr>
              <a:t> </a:t>
            </a:r>
            <a:r>
              <a:rPr lang="en-US" sz="1800">
                <a:latin typeface="+mj-lt"/>
                <a:cs typeface="Verdana"/>
              </a:rPr>
              <a:t>you</a:t>
            </a:r>
            <a:r>
              <a:rPr lang="en-US" sz="1800" spc="-53">
                <a:latin typeface="+mj-lt"/>
                <a:cs typeface="Verdana"/>
              </a:rPr>
              <a:t> </a:t>
            </a:r>
            <a:r>
              <a:rPr lang="en-US" sz="1800">
                <a:latin typeface="+mj-lt"/>
                <a:cs typeface="Verdana"/>
              </a:rPr>
              <a:t>cannot</a:t>
            </a:r>
            <a:r>
              <a:rPr lang="en-US" sz="1800" spc="-50">
                <a:latin typeface="+mj-lt"/>
                <a:cs typeface="Verdana"/>
              </a:rPr>
              <a:t> </a:t>
            </a:r>
            <a:r>
              <a:rPr lang="en-US" sz="1800">
                <a:latin typeface="+mj-lt"/>
                <a:cs typeface="Verdana"/>
              </a:rPr>
              <a:t>resolve</a:t>
            </a:r>
            <a:r>
              <a:rPr lang="en-US" sz="1800" spc="-53">
                <a:latin typeface="+mj-lt"/>
                <a:cs typeface="Verdana"/>
              </a:rPr>
              <a:t> </a:t>
            </a:r>
            <a:r>
              <a:rPr lang="en-US" sz="1800">
                <a:latin typeface="+mj-lt"/>
                <a:cs typeface="Verdana"/>
              </a:rPr>
              <a:t>when</a:t>
            </a:r>
            <a:r>
              <a:rPr lang="en-US" sz="1800" spc="-50">
                <a:latin typeface="+mj-lt"/>
                <a:cs typeface="Verdana"/>
              </a:rPr>
              <a:t> </a:t>
            </a:r>
            <a:r>
              <a:rPr lang="en-US" sz="1800">
                <a:latin typeface="+mj-lt"/>
                <a:cs typeface="Verdana"/>
              </a:rPr>
              <a:t>you</a:t>
            </a:r>
            <a:r>
              <a:rPr lang="en-US" sz="1800" spc="-50">
                <a:latin typeface="+mj-lt"/>
                <a:cs typeface="Verdana"/>
              </a:rPr>
              <a:t> </a:t>
            </a:r>
            <a:r>
              <a:rPr lang="en-US" sz="1800">
                <a:latin typeface="+mj-lt"/>
                <a:cs typeface="Verdana"/>
              </a:rPr>
              <a:t>contact</a:t>
            </a:r>
            <a:r>
              <a:rPr lang="en-US" sz="1800" spc="-53">
                <a:latin typeface="+mj-lt"/>
                <a:cs typeface="Verdana"/>
              </a:rPr>
              <a:t> </a:t>
            </a:r>
            <a:r>
              <a:rPr lang="en-US" sz="1800">
                <a:latin typeface="+mj-lt"/>
                <a:cs typeface="Verdana"/>
              </a:rPr>
              <a:t>the</a:t>
            </a:r>
            <a:r>
              <a:rPr lang="en-US" sz="1800" spc="-50">
                <a:latin typeface="+mj-lt"/>
                <a:cs typeface="Verdana"/>
              </a:rPr>
              <a:t> </a:t>
            </a:r>
            <a:r>
              <a:rPr lang="en-US" sz="1800" spc="-13">
                <a:latin typeface="+mj-lt"/>
                <a:cs typeface="Verdana"/>
              </a:rPr>
              <a:t>insurance</a:t>
            </a:r>
            <a:r>
              <a:rPr lang="en-US" sz="1800" spc="-53">
                <a:latin typeface="+mj-lt"/>
                <a:cs typeface="Verdana"/>
              </a:rPr>
              <a:t> </a:t>
            </a:r>
            <a:r>
              <a:rPr lang="en-US" sz="1800" spc="-7">
                <a:latin typeface="+mj-lt"/>
                <a:cs typeface="Verdana"/>
              </a:rPr>
              <a:t>company directly.</a:t>
            </a:r>
            <a:endParaRPr lang="en-US" sz="1800">
              <a:latin typeface="+mj-lt"/>
              <a:cs typeface="Verdana"/>
            </a:endParaRPr>
          </a:p>
          <a:p>
            <a:pPr marL="8467"/>
            <a:r>
              <a:rPr lang="en-US" sz="1800" spc="-50">
                <a:latin typeface="+mj-lt"/>
                <a:cs typeface="Verdana"/>
              </a:rPr>
              <a:t>The</a:t>
            </a:r>
            <a:r>
              <a:rPr lang="en-US" sz="1800" spc="-157">
                <a:latin typeface="+mj-lt"/>
                <a:cs typeface="Verdana"/>
              </a:rPr>
              <a:t> </a:t>
            </a:r>
            <a:r>
              <a:rPr lang="en-US" sz="1800" spc="-33">
                <a:latin typeface="+mj-lt"/>
                <a:cs typeface="Verdana"/>
              </a:rPr>
              <a:t>Employee</a:t>
            </a:r>
            <a:r>
              <a:rPr lang="en-US" sz="1800" spc="-157">
                <a:latin typeface="+mj-lt"/>
                <a:cs typeface="Verdana"/>
              </a:rPr>
              <a:t> </a:t>
            </a:r>
            <a:r>
              <a:rPr lang="en-US" sz="1800" spc="-20">
                <a:latin typeface="+mj-lt"/>
                <a:cs typeface="Verdana"/>
              </a:rPr>
              <a:t>Benefits</a:t>
            </a:r>
            <a:r>
              <a:rPr lang="en-US" sz="1800" spc="-157">
                <a:latin typeface="+mj-lt"/>
                <a:cs typeface="Verdana"/>
              </a:rPr>
              <a:t> </a:t>
            </a:r>
            <a:r>
              <a:rPr lang="en-US" sz="1800" spc="-40">
                <a:latin typeface="+mj-lt"/>
                <a:cs typeface="Verdana"/>
              </a:rPr>
              <a:t>Service</a:t>
            </a:r>
            <a:r>
              <a:rPr lang="en-US" sz="1800" spc="-153">
                <a:latin typeface="+mj-lt"/>
                <a:cs typeface="Verdana"/>
              </a:rPr>
              <a:t> </a:t>
            </a:r>
            <a:r>
              <a:rPr lang="en-US" sz="1800" spc="-27">
                <a:latin typeface="+mj-lt"/>
                <a:cs typeface="Verdana"/>
              </a:rPr>
              <a:t>Line</a:t>
            </a:r>
            <a:r>
              <a:rPr lang="en-US" sz="1800" spc="-157">
                <a:latin typeface="+mj-lt"/>
                <a:cs typeface="Verdana"/>
              </a:rPr>
              <a:t> </a:t>
            </a:r>
            <a:r>
              <a:rPr lang="en-US" sz="1800" spc="-33">
                <a:latin typeface="+mj-lt"/>
                <a:cs typeface="Verdana"/>
              </a:rPr>
              <a:t>is</a:t>
            </a:r>
            <a:r>
              <a:rPr lang="en-US" sz="1800" spc="-157">
                <a:latin typeface="+mj-lt"/>
                <a:cs typeface="Verdana"/>
              </a:rPr>
              <a:t> </a:t>
            </a:r>
            <a:r>
              <a:rPr lang="en-US" sz="1800" spc="-7">
                <a:latin typeface="+mj-lt"/>
                <a:cs typeface="Verdana"/>
              </a:rPr>
              <a:t>staffed</a:t>
            </a:r>
            <a:r>
              <a:rPr lang="en-US" sz="1800" spc="-153">
                <a:latin typeface="+mj-lt"/>
                <a:cs typeface="Verdana"/>
              </a:rPr>
              <a:t> </a:t>
            </a:r>
            <a:r>
              <a:rPr lang="en-US" sz="1800" spc="-7">
                <a:latin typeface="+mj-lt"/>
                <a:cs typeface="Verdana"/>
              </a:rPr>
              <a:t>Monday</a:t>
            </a:r>
            <a:r>
              <a:rPr lang="en-US" sz="1800" spc="-157">
                <a:latin typeface="+mj-lt"/>
                <a:cs typeface="Verdana"/>
              </a:rPr>
              <a:t> </a:t>
            </a:r>
            <a:r>
              <a:rPr lang="en-US" sz="1800" spc="-40">
                <a:latin typeface="+mj-lt"/>
                <a:cs typeface="Verdana"/>
              </a:rPr>
              <a:t>through</a:t>
            </a:r>
            <a:r>
              <a:rPr lang="en-US" sz="1800" spc="-157">
                <a:latin typeface="+mj-lt"/>
                <a:cs typeface="Verdana"/>
              </a:rPr>
              <a:t> </a:t>
            </a:r>
            <a:r>
              <a:rPr lang="en-US" sz="1800" spc="-53">
                <a:latin typeface="+mj-lt"/>
                <a:cs typeface="Verdana"/>
              </a:rPr>
              <a:t>Friday,</a:t>
            </a:r>
            <a:r>
              <a:rPr lang="en-US" sz="1800" spc="-157">
                <a:latin typeface="+mj-lt"/>
                <a:cs typeface="Verdana"/>
              </a:rPr>
              <a:t> </a:t>
            </a:r>
            <a:r>
              <a:rPr lang="en-US" sz="1800" spc="-33">
                <a:latin typeface="+mj-lt"/>
                <a:cs typeface="Verdana"/>
              </a:rPr>
              <a:t>9:00</a:t>
            </a:r>
            <a:r>
              <a:rPr lang="en-US" sz="1800" spc="-153">
                <a:latin typeface="+mj-lt"/>
                <a:cs typeface="Verdana"/>
              </a:rPr>
              <a:t> </a:t>
            </a:r>
            <a:r>
              <a:rPr lang="en-US" sz="1800" spc="33">
                <a:latin typeface="+mj-lt"/>
                <a:cs typeface="Verdana"/>
              </a:rPr>
              <a:t>AM</a:t>
            </a:r>
            <a:r>
              <a:rPr lang="en-US" sz="1800" spc="-157">
                <a:latin typeface="+mj-lt"/>
                <a:cs typeface="Verdana"/>
              </a:rPr>
              <a:t> </a:t>
            </a:r>
            <a:r>
              <a:rPr lang="en-US" sz="1800">
                <a:latin typeface="+mj-lt"/>
                <a:cs typeface="Verdana"/>
              </a:rPr>
              <a:t>to</a:t>
            </a:r>
            <a:r>
              <a:rPr lang="en-US" sz="1800" spc="-157">
                <a:latin typeface="+mj-lt"/>
                <a:cs typeface="Verdana"/>
              </a:rPr>
              <a:t> </a:t>
            </a:r>
            <a:r>
              <a:rPr lang="en-US" sz="1800" spc="-57">
                <a:latin typeface="+mj-lt"/>
                <a:cs typeface="Verdana"/>
              </a:rPr>
              <a:t>5:00</a:t>
            </a:r>
            <a:r>
              <a:rPr lang="en-US" sz="1800" spc="-153">
                <a:latin typeface="+mj-lt"/>
                <a:cs typeface="Verdana"/>
              </a:rPr>
              <a:t> </a:t>
            </a:r>
            <a:r>
              <a:rPr lang="en-US" sz="1800" spc="80">
                <a:latin typeface="+mj-lt"/>
                <a:cs typeface="Verdana"/>
              </a:rPr>
              <a:t>PM</a:t>
            </a:r>
            <a:r>
              <a:rPr lang="en-US" sz="1800" spc="-157">
                <a:latin typeface="+mj-lt"/>
                <a:cs typeface="Verdana"/>
              </a:rPr>
              <a:t> </a:t>
            </a:r>
            <a:r>
              <a:rPr lang="en-US" sz="1800" spc="-13">
                <a:latin typeface="+mj-lt"/>
                <a:cs typeface="Verdana"/>
              </a:rPr>
              <a:t>EST.</a:t>
            </a:r>
            <a:r>
              <a:rPr lang="en-US" sz="1800" spc="-13">
                <a:latin typeface="+mj-lt"/>
                <a:cs typeface="Arial Black"/>
              </a:rPr>
              <a:t>	</a:t>
            </a:r>
            <a:endParaRPr lang="en-US" sz="1800">
              <a:latin typeface="+mj-lt"/>
              <a:cs typeface="Arial Black"/>
            </a:endParaRPr>
          </a:p>
        </p:txBody>
      </p:sp>
      <p:sp>
        <p:nvSpPr>
          <p:cNvPr id="7" name="TextBox 6">
            <a:extLst>
              <a:ext uri="{FF2B5EF4-FFF2-40B4-BE49-F238E27FC236}">
                <a16:creationId xmlns:a16="http://schemas.microsoft.com/office/drawing/2014/main" id="{30B4FF41-007C-5198-C715-C3756EDA7B16}"/>
              </a:ext>
            </a:extLst>
          </p:cNvPr>
          <p:cNvSpPr txBox="1"/>
          <p:nvPr/>
        </p:nvSpPr>
        <p:spPr>
          <a:xfrm>
            <a:off x="2795451" y="4645996"/>
            <a:ext cx="6096000" cy="646331"/>
          </a:xfrm>
          <a:prstGeom prst="rect">
            <a:avLst/>
          </a:prstGeom>
          <a:noFill/>
        </p:spPr>
        <p:txBody>
          <a:bodyPr wrap="square">
            <a:spAutoFit/>
          </a:bodyPr>
          <a:lstStyle/>
          <a:p>
            <a:pPr marL="0" indent="0" algn="ctr">
              <a:buNone/>
            </a:pPr>
            <a:r>
              <a:rPr lang="en-US" sz="1800" spc="-127">
                <a:latin typeface="Arial Black"/>
                <a:cs typeface="Arial Black"/>
              </a:rPr>
              <a:t>Toll</a:t>
            </a:r>
            <a:r>
              <a:rPr lang="en-US" sz="1800" spc="-147">
                <a:latin typeface="Arial Black"/>
                <a:cs typeface="Arial Black"/>
              </a:rPr>
              <a:t> </a:t>
            </a:r>
            <a:r>
              <a:rPr lang="en-US" sz="1800" spc="-153">
                <a:latin typeface="Arial Black"/>
                <a:cs typeface="Arial Black"/>
              </a:rPr>
              <a:t>Free</a:t>
            </a:r>
            <a:r>
              <a:rPr lang="en-US" sz="1800" spc="-147">
                <a:latin typeface="Arial Black"/>
                <a:cs typeface="Arial Black"/>
              </a:rPr>
              <a:t> </a:t>
            </a:r>
            <a:r>
              <a:rPr lang="en-US" sz="1800" spc="-107">
                <a:latin typeface="Arial Black"/>
                <a:cs typeface="Arial Black"/>
              </a:rPr>
              <a:t>1-</a:t>
            </a:r>
            <a:r>
              <a:rPr lang="en-US" sz="1800" spc="-73">
                <a:latin typeface="Arial Black"/>
                <a:cs typeface="Arial Black"/>
              </a:rPr>
              <a:t>888-</a:t>
            </a:r>
            <a:r>
              <a:rPr lang="en-US" sz="1800" spc="-93">
                <a:latin typeface="Arial Black"/>
                <a:cs typeface="Arial Black"/>
              </a:rPr>
              <a:t>842-</a:t>
            </a:r>
            <a:r>
              <a:rPr lang="en-US" sz="1800" spc="-13">
                <a:latin typeface="Arial Black"/>
                <a:cs typeface="Arial Black"/>
              </a:rPr>
              <a:t>1488</a:t>
            </a:r>
          </a:p>
          <a:p>
            <a:pPr marL="0" indent="0" algn="ctr">
              <a:buNone/>
            </a:pPr>
            <a:r>
              <a:rPr lang="en-US" sz="1800" spc="-103">
                <a:latin typeface="Arial Black"/>
                <a:cs typeface="Arial Black"/>
                <a:hlinkClick r:id="rId3"/>
              </a:rPr>
              <a:t>BenefitsAssist@grahamco.com</a:t>
            </a:r>
            <a:endParaRPr lang="en-US"/>
          </a:p>
        </p:txBody>
      </p:sp>
    </p:spTree>
    <p:extLst>
      <p:ext uri="{BB962C8B-B14F-4D97-AF65-F5344CB8AC3E}">
        <p14:creationId xmlns:p14="http://schemas.microsoft.com/office/powerpoint/2010/main" val="243134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41C6E-3097-7080-669A-1485ED0DF3CB}"/>
              </a:ext>
            </a:extLst>
          </p:cNvPr>
          <p:cNvSpPr>
            <a:spLocks noGrp="1"/>
          </p:cNvSpPr>
          <p:nvPr>
            <p:ph type="ctrTitle"/>
          </p:nvPr>
        </p:nvSpPr>
        <p:spPr>
          <a:xfrm>
            <a:off x="578651" y="1122363"/>
            <a:ext cx="11034695" cy="3174690"/>
          </a:xfrm>
        </p:spPr>
        <p:txBody>
          <a:bodyPr>
            <a:normAutofit/>
          </a:bodyPr>
          <a:lstStyle/>
          <a:p>
            <a:pPr algn="l"/>
            <a:r>
              <a:rPr lang="en-US" sz="8000"/>
              <a:t>Questions?</a:t>
            </a:r>
          </a:p>
        </p:txBody>
      </p:sp>
      <p:sp>
        <p:nvSpPr>
          <p:cNvPr id="3" name="Subtitle 2">
            <a:extLst>
              <a:ext uri="{FF2B5EF4-FFF2-40B4-BE49-F238E27FC236}">
                <a16:creationId xmlns:a16="http://schemas.microsoft.com/office/drawing/2014/main" id="{534B0A64-D944-D863-2B9F-04B1833772D8}"/>
              </a:ext>
            </a:extLst>
          </p:cNvPr>
          <p:cNvSpPr>
            <a:spLocks noGrp="1"/>
          </p:cNvSpPr>
          <p:nvPr>
            <p:ph type="subTitle" idx="1"/>
          </p:nvPr>
        </p:nvSpPr>
        <p:spPr>
          <a:xfrm>
            <a:off x="578651" y="4723637"/>
            <a:ext cx="11034695" cy="1481396"/>
          </a:xfrm>
        </p:spPr>
        <p:txBody>
          <a:bodyPr>
            <a:normAutofit/>
          </a:bodyPr>
          <a:lstStyle/>
          <a:p>
            <a:pPr algn="l"/>
            <a:r>
              <a:rPr lang="en-US" sz="2800" b="1"/>
              <a:t>Part Two </a:t>
            </a:r>
            <a:r>
              <a:rPr lang="en-US" sz="2800"/>
              <a:t>coming up next.</a:t>
            </a:r>
          </a:p>
        </p:txBody>
      </p:sp>
      <p:sp>
        <p:nvSpPr>
          <p:cNvPr id="36" name="Rectangle 35">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6835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F046-7DF0-9A58-3E88-839ADDA6E914}"/>
              </a:ext>
            </a:extLst>
          </p:cNvPr>
          <p:cNvSpPr>
            <a:spLocks noGrp="1"/>
          </p:cNvSpPr>
          <p:nvPr>
            <p:ph type="ctrTitle"/>
          </p:nvPr>
        </p:nvSpPr>
        <p:spPr/>
        <p:txBody>
          <a:bodyPr/>
          <a:lstStyle/>
          <a:p>
            <a:r>
              <a:rPr lang="en-US" b="1">
                <a:solidFill>
                  <a:schemeClr val="bg1"/>
                </a:solidFill>
                <a:latin typeface="Abadi Extra Light" panose="020B0204020104020204" pitchFamily="34" charset="0"/>
              </a:rPr>
              <a:t>Part Two</a:t>
            </a:r>
          </a:p>
        </p:txBody>
      </p:sp>
      <p:sp>
        <p:nvSpPr>
          <p:cNvPr id="3" name="Subtitle 2">
            <a:extLst>
              <a:ext uri="{FF2B5EF4-FFF2-40B4-BE49-F238E27FC236}">
                <a16:creationId xmlns:a16="http://schemas.microsoft.com/office/drawing/2014/main" id="{AF5C2B56-730E-F803-8858-6A1BC579C870}"/>
              </a:ext>
            </a:extLst>
          </p:cNvPr>
          <p:cNvSpPr>
            <a:spLocks noGrp="1"/>
          </p:cNvSpPr>
          <p:nvPr>
            <p:ph type="subTitle" idx="1"/>
          </p:nvPr>
        </p:nvSpPr>
        <p:spPr/>
        <p:txBody>
          <a:bodyPr/>
          <a:lstStyle/>
          <a:p>
            <a:r>
              <a:rPr lang="en-US">
                <a:solidFill>
                  <a:schemeClr val="bg1"/>
                </a:solidFill>
                <a:latin typeface="Abadi Extra Light" panose="020B0204020104020204" pitchFamily="34" charset="0"/>
              </a:rPr>
              <a:t>Learn more about your benefits and how to use them.</a:t>
            </a:r>
          </a:p>
        </p:txBody>
      </p:sp>
    </p:spTree>
    <p:extLst>
      <p:ext uri="{BB962C8B-B14F-4D97-AF65-F5344CB8AC3E}">
        <p14:creationId xmlns:p14="http://schemas.microsoft.com/office/powerpoint/2010/main" val="163225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p:txBody>
          <a:bodyPr/>
          <a:lstStyle/>
          <a:p>
            <a:r>
              <a:rPr lang="en-US"/>
              <a:t>UHC Telehealth</a:t>
            </a:r>
          </a:p>
        </p:txBody>
      </p:sp>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0" name="Picture 2" descr="Virtual visits | UnitedHealthcare">
            <a:extLst>
              <a:ext uri="{FF2B5EF4-FFF2-40B4-BE49-F238E27FC236}">
                <a16:creationId xmlns:a16="http://schemas.microsoft.com/office/drawing/2014/main" id="{788BFF4E-A985-C197-F5E6-C60D3A422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276" y="1507021"/>
            <a:ext cx="3811621" cy="21543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3219CA-536C-8C9D-875C-76D3DDB7A90B}"/>
              </a:ext>
            </a:extLst>
          </p:cNvPr>
          <p:cNvSpPr txBox="1"/>
          <p:nvPr/>
        </p:nvSpPr>
        <p:spPr>
          <a:xfrm>
            <a:off x="838200" y="1533314"/>
            <a:ext cx="6292174" cy="1477328"/>
          </a:xfrm>
          <a:prstGeom prst="rect">
            <a:avLst/>
          </a:prstGeom>
          <a:noFill/>
        </p:spPr>
        <p:txBody>
          <a:bodyPr wrap="square" rtlCol="0">
            <a:spAutoFit/>
          </a:bodyPr>
          <a:lstStyle/>
          <a:p>
            <a:r>
              <a:rPr lang="en-US"/>
              <a:t>Sign in to your UHC Member Portal or utilize the UnitedHealthcare App for Virtual Visits. </a:t>
            </a:r>
          </a:p>
          <a:p>
            <a:endParaRPr lang="en-US"/>
          </a:p>
          <a:p>
            <a:r>
              <a:rPr lang="en-US"/>
              <a:t>Virtual Visits allow you to consult with a provider over the phone or via video chat to address your healthcare needs.</a:t>
            </a:r>
          </a:p>
        </p:txBody>
      </p:sp>
      <p:sp>
        <p:nvSpPr>
          <p:cNvPr id="8" name="TextBox 7">
            <a:extLst>
              <a:ext uri="{FF2B5EF4-FFF2-40B4-BE49-F238E27FC236}">
                <a16:creationId xmlns:a16="http://schemas.microsoft.com/office/drawing/2014/main" id="{3E84B911-B3DB-09CC-CB74-9975D6ADA361}"/>
              </a:ext>
            </a:extLst>
          </p:cNvPr>
          <p:cNvSpPr txBox="1"/>
          <p:nvPr/>
        </p:nvSpPr>
        <p:spPr>
          <a:xfrm>
            <a:off x="838200" y="3129512"/>
            <a:ext cx="3718561" cy="3139321"/>
          </a:xfrm>
          <a:prstGeom prst="rect">
            <a:avLst/>
          </a:prstGeom>
          <a:noFill/>
        </p:spPr>
        <p:txBody>
          <a:bodyPr wrap="square" rtlCol="0">
            <a:spAutoFit/>
          </a:bodyPr>
          <a:lstStyle/>
          <a:p>
            <a:r>
              <a:rPr lang="en-US"/>
              <a:t>Use a Virtual Visit for these common conditions:</a:t>
            </a:r>
          </a:p>
          <a:p>
            <a:pPr marL="285750" indent="-285750">
              <a:buFontTx/>
              <a:buChar char="-"/>
            </a:pPr>
            <a:r>
              <a:rPr lang="en-US"/>
              <a:t>Allergies</a:t>
            </a:r>
          </a:p>
          <a:p>
            <a:pPr marL="285750" indent="-285750">
              <a:buFontTx/>
              <a:buChar char="-"/>
            </a:pPr>
            <a:r>
              <a:rPr lang="en-US"/>
              <a:t>Bronchitis</a:t>
            </a:r>
          </a:p>
          <a:p>
            <a:pPr marL="285750" indent="-285750">
              <a:buFontTx/>
              <a:buChar char="-"/>
            </a:pPr>
            <a:r>
              <a:rPr lang="en-US"/>
              <a:t>Flu</a:t>
            </a:r>
          </a:p>
          <a:p>
            <a:pPr marL="285750" indent="-285750">
              <a:buFontTx/>
              <a:buChar char="-"/>
            </a:pPr>
            <a:r>
              <a:rPr lang="en-US"/>
              <a:t>Eye infections</a:t>
            </a:r>
          </a:p>
          <a:p>
            <a:pPr marL="285750" indent="-285750">
              <a:buFontTx/>
              <a:buChar char="-"/>
            </a:pPr>
            <a:r>
              <a:rPr lang="en-US"/>
              <a:t>Headaches/Migraines</a:t>
            </a:r>
          </a:p>
          <a:p>
            <a:pPr marL="285750" indent="-285750">
              <a:buFontTx/>
              <a:buChar char="-"/>
            </a:pPr>
            <a:r>
              <a:rPr lang="en-US"/>
              <a:t>Sore Throats</a:t>
            </a:r>
          </a:p>
          <a:p>
            <a:pPr marL="285750" indent="-285750">
              <a:buFontTx/>
              <a:buChar char="-"/>
            </a:pPr>
            <a:r>
              <a:rPr lang="en-US"/>
              <a:t>Stomach Aches</a:t>
            </a:r>
          </a:p>
          <a:p>
            <a:pPr marL="285750" indent="-285750">
              <a:buFontTx/>
              <a:buChar char="-"/>
            </a:pPr>
            <a:r>
              <a:rPr lang="en-US"/>
              <a:t>Rashes</a:t>
            </a:r>
          </a:p>
          <a:p>
            <a:pPr marL="285750" indent="-285750">
              <a:buFontTx/>
              <a:buChar char="-"/>
            </a:pPr>
            <a:r>
              <a:rPr lang="en-US"/>
              <a:t>And More</a:t>
            </a:r>
          </a:p>
        </p:txBody>
      </p:sp>
      <p:sp>
        <p:nvSpPr>
          <p:cNvPr id="10" name="TextBox 9">
            <a:extLst>
              <a:ext uri="{FF2B5EF4-FFF2-40B4-BE49-F238E27FC236}">
                <a16:creationId xmlns:a16="http://schemas.microsoft.com/office/drawing/2014/main" id="{F8A00632-1DBC-4A00-E75C-50E69C4112B4}"/>
              </a:ext>
            </a:extLst>
          </p:cNvPr>
          <p:cNvSpPr txBox="1"/>
          <p:nvPr/>
        </p:nvSpPr>
        <p:spPr>
          <a:xfrm>
            <a:off x="5400125" y="4338481"/>
            <a:ext cx="6094378" cy="1477328"/>
          </a:xfrm>
          <a:prstGeom prst="rect">
            <a:avLst/>
          </a:prstGeom>
          <a:noFill/>
          <a:ln>
            <a:solidFill>
              <a:schemeClr val="accent2"/>
            </a:solidFill>
          </a:ln>
        </p:spPr>
        <p:txBody>
          <a:bodyPr wrap="square">
            <a:spAutoFit/>
          </a:bodyPr>
          <a:lstStyle/>
          <a:p>
            <a:pPr marR="0" lvl="0">
              <a:spcBef>
                <a:spcPts val="0"/>
              </a:spcBef>
              <a:spcAft>
                <a:spcPts val="1200"/>
              </a:spcAft>
            </a:pPr>
            <a:r>
              <a:rPr lang="en-US" sz="1800" b="1">
                <a:effectLst/>
                <a:latin typeface="+mj-lt"/>
                <a:ea typeface="Times New Roman" panose="02020603050405020304" pitchFamily="18" charset="0"/>
              </a:rPr>
              <a:t>Behavioral Health Virtual Health Visits</a:t>
            </a:r>
            <a:r>
              <a:rPr lang="en-US" sz="1800" b="1">
                <a:solidFill>
                  <a:srgbClr val="403152"/>
                </a:solidFill>
                <a:effectLst/>
                <a:latin typeface="+mj-lt"/>
                <a:ea typeface="Times New Roman" panose="02020603050405020304" pitchFamily="18" charset="0"/>
              </a:rPr>
              <a:t> ar</a:t>
            </a:r>
            <a:r>
              <a:rPr lang="en-US" b="1">
                <a:solidFill>
                  <a:srgbClr val="403152"/>
                </a:solidFill>
                <a:latin typeface="+mj-lt"/>
                <a:ea typeface="Times New Roman" panose="02020603050405020304" pitchFamily="18" charset="0"/>
              </a:rPr>
              <a:t>e also </a:t>
            </a:r>
            <a:r>
              <a:rPr lang="en-US" sz="1800">
                <a:effectLst/>
                <a:latin typeface="+mj-lt"/>
                <a:ea typeface="Times New Roman" panose="02020603050405020304" pitchFamily="18" charset="0"/>
              </a:rPr>
              <a:t>available to members of the health plan. Behavioral Health Virtual Visits allow members to speak to a professional from the comfort of their home.  The member cost share is the same as outpatient mental health per the member’s benefit design.</a:t>
            </a:r>
            <a:endParaRPr lang="en-US" sz="1800">
              <a:effectLst/>
              <a:latin typeface="+mj-lt"/>
              <a:ea typeface="Calibri" panose="020F0502020204030204" pitchFamily="34" charset="0"/>
            </a:endParaRPr>
          </a:p>
        </p:txBody>
      </p:sp>
      <p:pic>
        <p:nvPicPr>
          <p:cNvPr id="11" name="Picture 2" descr="See the source image">
            <a:extLst>
              <a:ext uri="{FF2B5EF4-FFF2-40B4-BE49-F238E27FC236}">
                <a16:creationId xmlns:a16="http://schemas.microsoft.com/office/drawing/2014/main" id="{95ED46A0-E9A8-AC17-2ED4-8A0AE22817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C6F2-4BD4-7AA7-33AA-86CECA1C1E0D}"/>
              </a:ext>
            </a:extLst>
          </p:cNvPr>
          <p:cNvSpPr>
            <a:spLocks noGrp="1"/>
          </p:cNvSpPr>
          <p:nvPr>
            <p:ph type="title"/>
          </p:nvPr>
        </p:nvSpPr>
        <p:spPr>
          <a:xfrm>
            <a:off x="469338" y="-126083"/>
            <a:ext cx="10515600" cy="757654"/>
          </a:xfrm>
        </p:spPr>
        <p:txBody>
          <a:bodyPr/>
          <a:lstStyle/>
          <a:p>
            <a:r>
              <a:rPr lang="en-US"/>
              <a:t>UHC ID Card</a:t>
            </a:r>
          </a:p>
        </p:txBody>
      </p:sp>
      <p:sp>
        <p:nvSpPr>
          <p:cNvPr id="3" name="Content Placeholder 2">
            <a:extLst>
              <a:ext uri="{FF2B5EF4-FFF2-40B4-BE49-F238E27FC236}">
                <a16:creationId xmlns:a16="http://schemas.microsoft.com/office/drawing/2014/main" id="{AC7A3635-159A-1A8D-9EB4-B2F3261BE664}"/>
              </a:ext>
            </a:extLst>
          </p:cNvPr>
          <p:cNvSpPr>
            <a:spLocks noGrp="1"/>
          </p:cNvSpPr>
          <p:nvPr>
            <p:ph idx="1"/>
          </p:nvPr>
        </p:nvSpPr>
        <p:spPr>
          <a:xfrm>
            <a:off x="469338" y="540869"/>
            <a:ext cx="7672382" cy="4529639"/>
          </a:xfrm>
        </p:spPr>
        <p:txBody>
          <a:bodyPr>
            <a:normAutofit/>
          </a:bodyPr>
          <a:lstStyle/>
          <a:p>
            <a:pPr marL="0" marR="0" indent="0">
              <a:lnSpc>
                <a:spcPct val="107000"/>
              </a:lnSpc>
              <a:spcBef>
                <a:spcPts val="0"/>
              </a:spcBef>
              <a:spcAft>
                <a:spcPts val="800"/>
              </a:spcAft>
              <a:buNone/>
            </a:pPr>
            <a:r>
              <a:rPr lang="en-US" sz="1600" dirty="0">
                <a:effectLst/>
                <a:latin typeface="+mj-lt"/>
                <a:ea typeface="Calibri" panose="020F0502020204030204" pitchFamily="34" charset="0"/>
                <a:cs typeface="Calibri" panose="020F0502020204030204" pitchFamily="34" charset="0"/>
              </a:rPr>
              <a:t>You can find your member ID number and a copy of your medical ID card on myuhc.com or the UnitedHealthcare App. </a:t>
            </a:r>
          </a:p>
          <a:p>
            <a:pPr marL="0" marR="0" indent="0">
              <a:lnSpc>
                <a:spcPct val="107000"/>
              </a:lnSpc>
              <a:spcBef>
                <a:spcPts val="0"/>
              </a:spcBef>
              <a:spcAft>
                <a:spcPts val="800"/>
              </a:spcAft>
              <a:buNone/>
            </a:pPr>
            <a:endParaRPr lang="en-US" sz="16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mj-lt"/>
                <a:ea typeface="Calibri" panose="020F0502020204030204" pitchFamily="34" charset="0"/>
                <a:cs typeface="Calibri" panose="020F0502020204030204" pitchFamily="34" charset="0"/>
              </a:rPr>
              <a:t>Please note, if you have opted in for electronic communications with UHC, you will not receive a new physical ID card. You will only receive a virtual ID card, which can be accessed via the UHC portal or app. </a:t>
            </a:r>
            <a:endParaRPr lang="en-US" sz="1600" b="1" dirty="0">
              <a:latin typeface="+mj-l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600" b="1" dirty="0">
              <a:effectLst/>
              <a:latin typeface="+mj-l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600" b="1" dirty="0">
                <a:effectLst/>
                <a:latin typeface="+mj-lt"/>
                <a:ea typeface="Calibri" panose="020F0502020204030204" pitchFamily="34" charset="0"/>
                <a:cs typeface="Calibri" panose="020F0502020204030204" pitchFamily="34" charset="0"/>
              </a:rPr>
              <a:t>If you have family members enrolled in the plan, they will receive their own individual ID card and Member ID number.</a:t>
            </a:r>
          </a:p>
          <a:p>
            <a:pPr marL="0" marR="0" indent="0">
              <a:lnSpc>
                <a:spcPct val="107000"/>
              </a:lnSpc>
              <a:spcBef>
                <a:spcPts val="0"/>
              </a:spcBef>
              <a:spcAft>
                <a:spcPts val="800"/>
              </a:spcAft>
              <a:buNone/>
            </a:pPr>
            <a:endParaRPr lang="en-US" sz="1600" b="1" dirty="0">
              <a:effectLst/>
              <a:latin typeface="+mj-l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600" dirty="0">
                <a:latin typeface="+mj-lt"/>
                <a:ea typeface="Calibri" panose="020F0502020204030204" pitchFamily="34" charset="0"/>
                <a:cs typeface="Calibri" panose="020F0502020204030204" pitchFamily="34" charset="0"/>
              </a:rPr>
              <a:t>You do not have Dental or Vision ID cards. </a:t>
            </a:r>
            <a:r>
              <a:rPr lang="en-US" sz="1600" dirty="0">
                <a:effectLst/>
                <a:latin typeface="+mj-lt"/>
                <a:ea typeface="Calibri" panose="020F0502020204030204" pitchFamily="34" charset="0"/>
                <a:cs typeface="Calibri" panose="020F0502020204030204" pitchFamily="34" charset="0"/>
              </a:rPr>
              <a:t>To access the UHC dental and vision plans, you simply need to provide your name and social security number to your provider.   </a:t>
            </a:r>
            <a:endParaRPr lang="en-US" sz="1600" dirty="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7666137-3F1F-8415-569A-166DD05D5004}"/>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90EA367E-156F-99CF-02BD-3829735D9E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32" r="17588"/>
          <a:stretch/>
        </p:blipFill>
        <p:spPr bwMode="auto">
          <a:xfrm>
            <a:off x="8199251" y="999595"/>
            <a:ext cx="1752297" cy="36121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our member ID card | UnitedHealthcare">
            <a:extLst>
              <a:ext uri="{FF2B5EF4-FFF2-40B4-BE49-F238E27FC236}">
                <a16:creationId xmlns:a16="http://schemas.microsoft.com/office/drawing/2014/main" id="{DA26844C-AD5B-FC77-BBDE-E455DABC14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6" t="7427" r="2361" b="8347"/>
          <a:stretch/>
        </p:blipFill>
        <p:spPr bwMode="auto">
          <a:xfrm>
            <a:off x="1523999" y="4912238"/>
            <a:ext cx="4804611" cy="1475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5DC819-6FD7-7F7F-1356-84C04B8FC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7083" y="1507719"/>
            <a:ext cx="1752297" cy="17522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06A208-0A2D-6898-3F78-F23EF84A1C4B}"/>
              </a:ext>
            </a:extLst>
          </p:cNvPr>
          <p:cNvSpPr txBox="1"/>
          <p:nvPr/>
        </p:nvSpPr>
        <p:spPr>
          <a:xfrm>
            <a:off x="9951548" y="3424989"/>
            <a:ext cx="2323365" cy="646331"/>
          </a:xfrm>
          <a:prstGeom prst="rect">
            <a:avLst/>
          </a:prstGeom>
          <a:noFill/>
        </p:spPr>
        <p:txBody>
          <a:bodyPr wrap="square" rtlCol="0">
            <a:spAutoFit/>
          </a:bodyPr>
          <a:lstStyle/>
          <a:p>
            <a:pPr algn="ctr"/>
            <a:r>
              <a:rPr lang="en-US"/>
              <a:t>Scan to download the UnitedHealthcare App</a:t>
            </a:r>
          </a:p>
        </p:txBody>
      </p:sp>
    </p:spTree>
    <p:extLst>
      <p:ext uri="{BB962C8B-B14F-4D97-AF65-F5344CB8AC3E}">
        <p14:creationId xmlns:p14="http://schemas.microsoft.com/office/powerpoint/2010/main" val="2655639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p:txBody>
          <a:bodyPr/>
          <a:lstStyle/>
          <a:p>
            <a:r>
              <a:rPr lang="en-US"/>
              <a:t>UHC Portal Access</a:t>
            </a:r>
          </a:p>
        </p:txBody>
      </p:sp>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Content Placeholder 4" descr="A screenshot of a computer screen&#10;&#10;Description automatically generated with low confidence">
            <a:extLst>
              <a:ext uri="{FF2B5EF4-FFF2-40B4-BE49-F238E27FC236}">
                <a16:creationId xmlns:a16="http://schemas.microsoft.com/office/drawing/2014/main" id="{D1FF887A-DC47-31D6-B7A7-BD8488BAB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1405" y="1630318"/>
            <a:ext cx="3896704" cy="4491957"/>
          </a:xfrm>
          <a:prstGeom prst="rect">
            <a:avLst/>
          </a:prstGeom>
        </p:spPr>
      </p:pic>
      <p:sp>
        <p:nvSpPr>
          <p:cNvPr id="6" name="TextBox 5">
            <a:extLst>
              <a:ext uri="{FF2B5EF4-FFF2-40B4-BE49-F238E27FC236}">
                <a16:creationId xmlns:a16="http://schemas.microsoft.com/office/drawing/2014/main" id="{FA2F3FAA-2AE3-D99C-C6E3-B811A53D1AB9}"/>
              </a:ext>
            </a:extLst>
          </p:cNvPr>
          <p:cNvSpPr txBox="1"/>
          <p:nvPr/>
        </p:nvSpPr>
        <p:spPr>
          <a:xfrm>
            <a:off x="838200" y="1704976"/>
            <a:ext cx="7149353" cy="4524315"/>
          </a:xfrm>
          <a:prstGeom prst="rect">
            <a:avLst/>
          </a:prstGeom>
          <a:noFill/>
        </p:spPr>
        <p:txBody>
          <a:bodyPr wrap="square" rtlCol="0">
            <a:spAutoFit/>
          </a:bodyPr>
          <a:lstStyle/>
          <a:p>
            <a:r>
              <a:rPr lang="en-US"/>
              <a:t>For new employees or those newly enrolled in Medical, Dental, or Vision benefits, you will have to register for the UHC Member Portal.</a:t>
            </a:r>
          </a:p>
          <a:p>
            <a:endParaRPr lang="en-US"/>
          </a:p>
          <a:p>
            <a:r>
              <a:rPr lang="en-US"/>
              <a:t>Please navigate to member.uhc.com/</a:t>
            </a:r>
            <a:r>
              <a:rPr lang="en-US" err="1"/>
              <a:t>myuhc</a:t>
            </a:r>
            <a:r>
              <a:rPr lang="en-US"/>
              <a:t> and select ‘Register’</a:t>
            </a:r>
          </a:p>
          <a:p>
            <a:endParaRPr lang="en-US"/>
          </a:p>
          <a:p>
            <a:r>
              <a:rPr lang="en-US"/>
              <a:t>You will be prompted to enter your Name and Date of Birth before selecting an ‘Identification Type’</a:t>
            </a:r>
          </a:p>
          <a:p>
            <a:endParaRPr lang="en-US"/>
          </a:p>
          <a:p>
            <a:r>
              <a:rPr lang="en-US"/>
              <a:t>If you elected a UHC Medical Plan: Please select Health Plan ID and enter your Member ID and Group or Policy Number that can be found on your UHC ID Card.</a:t>
            </a:r>
          </a:p>
          <a:p>
            <a:endParaRPr lang="en-US"/>
          </a:p>
          <a:p>
            <a:r>
              <a:rPr lang="en-US"/>
              <a:t>If you elected a UHC Dental or Vision Plan: Please select Social Security Number and enter your SSN and ZIP Code to verify your identity.</a:t>
            </a:r>
          </a:p>
          <a:p>
            <a:endParaRPr lang="en-US"/>
          </a:p>
          <a:p>
            <a:r>
              <a:rPr lang="en-US"/>
              <a:t>Once verified, please continue setting up your account as prompted.</a:t>
            </a:r>
          </a:p>
        </p:txBody>
      </p:sp>
      <p:pic>
        <p:nvPicPr>
          <p:cNvPr id="7" name="Picture 2" descr="See the source image">
            <a:extLst>
              <a:ext uri="{FF2B5EF4-FFF2-40B4-BE49-F238E27FC236}">
                <a16:creationId xmlns:a16="http://schemas.microsoft.com/office/drawing/2014/main" id="{1C9AE423-DA1C-2929-A0F5-20BA8984EDF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a:xfrm>
            <a:off x="598665" y="363974"/>
            <a:ext cx="6002110" cy="1495425"/>
          </a:xfrm>
        </p:spPr>
        <p:txBody>
          <a:bodyPr>
            <a:normAutofit/>
          </a:bodyPr>
          <a:lstStyle/>
          <a:p>
            <a:r>
              <a:rPr lang="en-US" sz="4000"/>
              <a:t>UHC Network Information</a:t>
            </a:r>
          </a:p>
        </p:txBody>
      </p:sp>
      <p:sp>
        <p:nvSpPr>
          <p:cNvPr id="3" name="Content Placeholder 2">
            <a:extLst>
              <a:ext uri="{FF2B5EF4-FFF2-40B4-BE49-F238E27FC236}">
                <a16:creationId xmlns:a16="http://schemas.microsoft.com/office/drawing/2014/main" id="{833AE19D-2098-AC2C-B3AB-009A5B73202B}"/>
              </a:ext>
            </a:extLst>
          </p:cNvPr>
          <p:cNvSpPr>
            <a:spLocks noGrp="1"/>
          </p:cNvSpPr>
          <p:nvPr>
            <p:ph idx="1"/>
          </p:nvPr>
        </p:nvSpPr>
        <p:spPr>
          <a:xfrm>
            <a:off x="598665" y="1782497"/>
            <a:ext cx="6002110" cy="3729034"/>
          </a:xfrm>
        </p:spPr>
        <p:txBody>
          <a:bodyPr>
            <a:normAutofit/>
          </a:bodyPr>
          <a:lstStyle/>
          <a:p>
            <a:pPr marL="0" marR="0" indent="0">
              <a:spcBef>
                <a:spcPts val="0"/>
              </a:spcBef>
              <a:spcAft>
                <a:spcPts val="800"/>
              </a:spcAft>
              <a:buNone/>
            </a:pPr>
            <a:r>
              <a:rPr lang="en-US" sz="1800" b="1">
                <a:effectLst/>
                <a:latin typeface="+mj-lt"/>
                <a:ea typeface="Calibri" panose="020F0502020204030204" pitchFamily="34" charset="0"/>
                <a:cs typeface="Calibri" panose="020F0502020204030204" pitchFamily="34" charset="0"/>
              </a:rPr>
              <a:t>Medical</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Base Plan</a:t>
            </a:r>
            <a:r>
              <a:rPr lang="en-US" sz="1800" b="1">
                <a:effectLst/>
                <a:latin typeface="+mj-lt"/>
                <a:ea typeface="Calibri" panose="020F0502020204030204" pitchFamily="34" charset="0"/>
                <a:cs typeface="Calibri" panose="020F0502020204030204" pitchFamily="34" charset="0"/>
              </a:rPr>
              <a:t> - </a:t>
            </a:r>
            <a:r>
              <a:rPr lang="en-US" sz="1800">
                <a:effectLst/>
                <a:latin typeface="+mj-lt"/>
                <a:ea typeface="Calibri" panose="020F0502020204030204" pitchFamily="34" charset="0"/>
                <a:cs typeface="Calibri" panose="020F0502020204030204" pitchFamily="34" charset="0"/>
              </a:rPr>
              <a:t>This plan utilizes the </a:t>
            </a:r>
            <a:r>
              <a:rPr lang="en-US" sz="1800" b="1">
                <a:effectLst/>
                <a:latin typeface="+mj-lt"/>
                <a:ea typeface="Calibri" panose="020F0502020204030204" pitchFamily="34" charset="0"/>
                <a:cs typeface="Calibri" panose="020F0502020204030204" pitchFamily="34" charset="0"/>
              </a:rPr>
              <a:t>UHC Choice Network.</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Buy Up Plan – This plan utilizes the </a:t>
            </a:r>
            <a:r>
              <a:rPr lang="en-US" sz="1800" b="1">
                <a:effectLst/>
                <a:latin typeface="+mj-lt"/>
                <a:ea typeface="Calibri" panose="020F0502020204030204" pitchFamily="34" charset="0"/>
                <a:cs typeface="Calibri" panose="020F0502020204030204" pitchFamily="34" charset="0"/>
              </a:rPr>
              <a:t>UHC Choice Plus Network</a:t>
            </a:r>
            <a:r>
              <a:rPr lang="en-US" sz="1800">
                <a:effectLst/>
                <a:latin typeface="+mj-lt"/>
                <a:ea typeface="Calibri" panose="020F0502020204030204" pitchFamily="34" charset="0"/>
                <a:cs typeface="Calibri" panose="020F0502020204030204" pitchFamily="34" charset="0"/>
              </a:rPr>
              <a:t>.</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 </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b="1">
                <a:effectLst/>
                <a:latin typeface="+mj-lt"/>
                <a:ea typeface="Calibri" panose="020F0502020204030204" pitchFamily="34" charset="0"/>
                <a:cs typeface="Calibri" panose="020F0502020204030204" pitchFamily="34" charset="0"/>
              </a:rPr>
              <a:t>Dental</a:t>
            </a:r>
            <a:endParaRPr lang="en-US" sz="1800" b="1">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Base PPO – This plan utilizes the </a:t>
            </a:r>
            <a:r>
              <a:rPr lang="en-US" sz="1800" b="1">
                <a:effectLst/>
                <a:latin typeface="+mj-lt"/>
                <a:ea typeface="Calibri" panose="020F0502020204030204" pitchFamily="34" charset="0"/>
                <a:cs typeface="Calibri" panose="020F0502020204030204" pitchFamily="34" charset="0"/>
              </a:rPr>
              <a:t>UHC PPO20 network</a:t>
            </a:r>
            <a:r>
              <a:rPr lang="en-US" sz="1800">
                <a:effectLst/>
                <a:latin typeface="+mj-lt"/>
                <a:ea typeface="Calibri" panose="020F0502020204030204" pitchFamily="34" charset="0"/>
                <a:cs typeface="Calibri" panose="020F0502020204030204" pitchFamily="34" charset="0"/>
              </a:rPr>
              <a:t>.</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Buy Up PPO – This plan utilizes the </a:t>
            </a:r>
            <a:r>
              <a:rPr lang="en-US" sz="1800" b="1">
                <a:effectLst/>
                <a:latin typeface="+mj-lt"/>
                <a:ea typeface="Calibri" panose="020F0502020204030204" pitchFamily="34" charset="0"/>
                <a:cs typeface="Calibri" panose="020F0502020204030204" pitchFamily="34" charset="0"/>
              </a:rPr>
              <a:t>UHC PPO30 network.</a:t>
            </a:r>
            <a:endParaRPr lang="en-US" sz="1800" b="1">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 </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b="1">
                <a:effectLst/>
                <a:latin typeface="+mj-lt"/>
                <a:ea typeface="Calibri" panose="020F0502020204030204" pitchFamily="34" charset="0"/>
                <a:cs typeface="Calibri" panose="020F0502020204030204" pitchFamily="34" charset="0"/>
              </a:rPr>
              <a:t>Vision</a:t>
            </a:r>
            <a:endParaRPr lang="en-US" sz="1800">
              <a:effectLst/>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a:effectLst/>
                <a:latin typeface="+mj-lt"/>
                <a:ea typeface="Calibri" panose="020F0502020204030204" pitchFamily="34" charset="0"/>
                <a:cs typeface="Calibri" panose="020F0502020204030204" pitchFamily="34" charset="0"/>
              </a:rPr>
              <a:t>Under your UHC Vision plan, you have access to providers in the </a:t>
            </a:r>
            <a:r>
              <a:rPr lang="en-US" sz="1800" b="1">
                <a:effectLst/>
                <a:latin typeface="+mj-lt"/>
                <a:ea typeface="Calibri" panose="020F0502020204030204" pitchFamily="34" charset="0"/>
                <a:cs typeface="Calibri" panose="020F0502020204030204" pitchFamily="34" charset="0"/>
              </a:rPr>
              <a:t>UHC Vision Network</a:t>
            </a:r>
            <a:r>
              <a:rPr lang="en-US" sz="1800">
                <a:effectLst/>
                <a:latin typeface="+mj-lt"/>
                <a:ea typeface="Calibri" panose="020F0502020204030204" pitchFamily="34" charset="0"/>
                <a:cs typeface="Calibri" panose="020F0502020204030204" pitchFamily="34" charset="0"/>
              </a:rPr>
              <a:t>.</a:t>
            </a:r>
            <a:endParaRPr lang="en-US" sz="1800">
              <a:effectLst/>
              <a:latin typeface="+mj-lt"/>
              <a:ea typeface="Calibri" panose="020F0502020204030204" pitchFamily="34" charset="0"/>
              <a:cs typeface="Times New Roman" panose="02020603050405020304" pitchFamily="18" charset="0"/>
            </a:endParaRPr>
          </a:p>
        </p:txBody>
      </p:sp>
      <p:pic>
        <p:nvPicPr>
          <p:cNvPr id="6" name="Picture 5" descr="Doctor talking to patient">
            <a:extLst>
              <a:ext uri="{FF2B5EF4-FFF2-40B4-BE49-F238E27FC236}">
                <a16:creationId xmlns:a16="http://schemas.microsoft.com/office/drawing/2014/main" id="{4C6EB816-AC05-135B-0B19-52B882784788}"/>
              </a:ext>
            </a:extLst>
          </p:cNvPr>
          <p:cNvPicPr>
            <a:picLocks noChangeAspect="1"/>
          </p:cNvPicPr>
          <p:nvPr/>
        </p:nvPicPr>
        <p:blipFill rotWithShape="1">
          <a:blip r:embed="rId2">
            <a:extLst>
              <a:ext uri="{28A0092B-C50C-407E-A947-70E740481C1C}">
                <a14:useLocalDpi xmlns:a14="http://schemas.microsoft.com/office/drawing/2010/main" val="0"/>
              </a:ext>
            </a:extLst>
          </a:blip>
          <a:srcRect l="13907" r="37499" b="-1"/>
          <a:stretch/>
        </p:blipFill>
        <p:spPr>
          <a:xfrm>
            <a:off x="7199440" y="10"/>
            <a:ext cx="4992560" cy="6857990"/>
          </a:xfrm>
          <a:prstGeom prst="rect">
            <a:avLst/>
          </a:prstGeom>
          <a:effectLst/>
        </p:spPr>
      </p:pic>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2" descr="See the source image">
            <a:extLst>
              <a:ext uri="{FF2B5EF4-FFF2-40B4-BE49-F238E27FC236}">
                <a16:creationId xmlns:a16="http://schemas.microsoft.com/office/drawing/2014/main" id="{07A356C2-A411-2B8F-8DC6-3379233B7A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778" r="-2500" b="35185"/>
          <a:stretch/>
        </p:blipFill>
        <p:spPr bwMode="auto">
          <a:xfrm>
            <a:off x="598665" y="5808605"/>
            <a:ext cx="1905000" cy="38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54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8FAE-7539-0966-F68F-742889C2EB01}"/>
              </a:ext>
            </a:extLst>
          </p:cNvPr>
          <p:cNvSpPr>
            <a:spLocks noGrp="1"/>
          </p:cNvSpPr>
          <p:nvPr>
            <p:ph type="title"/>
          </p:nvPr>
        </p:nvSpPr>
        <p:spPr/>
        <p:txBody>
          <a:bodyPr/>
          <a:lstStyle/>
          <a:p>
            <a:r>
              <a:rPr lang="en-US"/>
              <a:t>UHC Find a Provider</a:t>
            </a:r>
          </a:p>
        </p:txBody>
      </p:sp>
      <p:sp>
        <p:nvSpPr>
          <p:cNvPr id="3" name="Content Placeholder 2">
            <a:extLst>
              <a:ext uri="{FF2B5EF4-FFF2-40B4-BE49-F238E27FC236}">
                <a16:creationId xmlns:a16="http://schemas.microsoft.com/office/drawing/2014/main" id="{2E64461A-A5FF-CA53-859C-7F31C3A00B4C}"/>
              </a:ext>
            </a:extLst>
          </p:cNvPr>
          <p:cNvSpPr>
            <a:spLocks noGrp="1"/>
          </p:cNvSpPr>
          <p:nvPr>
            <p:ph idx="1"/>
          </p:nvPr>
        </p:nvSpPr>
        <p:spPr>
          <a:xfrm>
            <a:off x="7676606" y="1926046"/>
            <a:ext cx="4017522" cy="4351338"/>
          </a:xfrm>
        </p:spPr>
        <p:txBody>
          <a:bodyPr>
            <a:normAutofit/>
          </a:bodyPr>
          <a:lstStyle/>
          <a:p>
            <a:pPr marL="0" indent="0">
              <a:lnSpc>
                <a:spcPct val="100000"/>
              </a:lnSpc>
              <a:buNone/>
            </a:pPr>
            <a:r>
              <a:rPr lang="en-US" sz="1800" b="0" i="0">
                <a:effectLst/>
                <a:latin typeface="+mj-lt"/>
              </a:rPr>
              <a:t>Before </a:t>
            </a:r>
            <a:r>
              <a:rPr lang="en-US" sz="1800" i="0">
                <a:effectLst/>
                <a:latin typeface="+mj-lt"/>
              </a:rPr>
              <a:t>selecting a medical, dental, or vision provider, check that they are in your plan network. </a:t>
            </a:r>
          </a:p>
          <a:p>
            <a:pPr marL="0" indent="0">
              <a:lnSpc>
                <a:spcPct val="100000"/>
              </a:lnSpc>
              <a:buNone/>
            </a:pPr>
            <a:r>
              <a:rPr lang="en-US" sz="1800">
                <a:effectLst/>
                <a:latin typeface="+mj-lt"/>
                <a:ea typeface="Calibri" panose="020F0502020204030204" pitchFamily="34" charset="0"/>
              </a:rPr>
              <a:t>Please remember that utilizing In-Network providers is generally more cost-effective than Out-of-Network providers.</a:t>
            </a:r>
            <a:endParaRPr lang="en-US" sz="1800" i="0">
              <a:effectLst/>
              <a:latin typeface="+mj-lt"/>
            </a:endParaRPr>
          </a:p>
          <a:p>
            <a:pPr marL="0" indent="0">
              <a:lnSpc>
                <a:spcPct val="100000"/>
              </a:lnSpc>
              <a:buNone/>
            </a:pPr>
            <a:r>
              <a:rPr lang="en-US" sz="1800" i="0">
                <a:effectLst/>
                <a:latin typeface="+mj-lt"/>
              </a:rPr>
              <a:t>You can call the service number on your member ID card or navigate to </a:t>
            </a:r>
            <a:r>
              <a:rPr lang="en-US" sz="1800" i="0" u="sng">
                <a:effectLst/>
                <a:latin typeface="+mj-lt"/>
              </a:rPr>
              <a:t>uhc.com/</a:t>
            </a:r>
            <a:r>
              <a:rPr lang="en-US" sz="1800" i="0" u="sng" err="1">
                <a:effectLst/>
                <a:latin typeface="+mj-lt"/>
              </a:rPr>
              <a:t>findaprovider</a:t>
            </a:r>
            <a:r>
              <a:rPr lang="en-US" sz="1800" i="0" u="sng">
                <a:effectLst/>
                <a:latin typeface="+mj-lt"/>
              </a:rPr>
              <a:t> </a:t>
            </a:r>
            <a:r>
              <a:rPr lang="en-US" sz="1800" i="0">
                <a:effectLst/>
                <a:latin typeface="+mj-lt"/>
              </a:rPr>
              <a:t>to </a:t>
            </a:r>
            <a:r>
              <a:rPr lang="en-US" sz="1800" i="0" u="none" strike="noStrike">
                <a:effectLst/>
                <a:latin typeface="+mj-lt"/>
              </a:rPr>
              <a:t>sign into your </a:t>
            </a:r>
            <a:r>
              <a:rPr lang="en-US" sz="1800">
                <a:latin typeface="+mj-lt"/>
              </a:rPr>
              <a:t>UnitedHealthcare </a:t>
            </a:r>
            <a:r>
              <a:rPr lang="en-US" sz="1800" i="0" u="none" strike="noStrike">
                <a:effectLst/>
                <a:latin typeface="+mj-lt"/>
              </a:rPr>
              <a:t>account</a:t>
            </a:r>
            <a:r>
              <a:rPr lang="en-US" sz="1800" i="0">
                <a:effectLst/>
                <a:latin typeface="+mj-lt"/>
              </a:rPr>
              <a:t> and search the </a:t>
            </a:r>
            <a:r>
              <a:rPr lang="en-US" sz="1800" i="0" u="none" strike="noStrike">
                <a:effectLst/>
                <a:latin typeface="+mj-lt"/>
              </a:rPr>
              <a:t>provider directory.</a:t>
            </a:r>
            <a:endParaRPr lang="en-US" sz="1800">
              <a:latin typeface="+mj-lt"/>
            </a:endParaRPr>
          </a:p>
        </p:txBody>
      </p:sp>
      <p:sp>
        <p:nvSpPr>
          <p:cNvPr id="4" name="Rectangle 3">
            <a:extLst>
              <a:ext uri="{FF2B5EF4-FFF2-40B4-BE49-F238E27FC236}">
                <a16:creationId xmlns:a16="http://schemas.microsoft.com/office/drawing/2014/main" id="{F5264DD6-7415-5BCB-B90B-0FCD15C9FF6C}"/>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descr="A screenshot of a medical website&#10;&#10;Description automatically generated with low confidence">
            <a:extLst>
              <a:ext uri="{FF2B5EF4-FFF2-40B4-BE49-F238E27FC236}">
                <a16:creationId xmlns:a16="http://schemas.microsoft.com/office/drawing/2014/main" id="{5DF86ADB-9B32-A1D6-3824-502AEEAC3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95" y="1690688"/>
            <a:ext cx="7096079" cy="3518473"/>
          </a:xfrm>
          <a:prstGeom prst="rect">
            <a:avLst/>
          </a:prstGeom>
        </p:spPr>
      </p:pic>
      <p:pic>
        <p:nvPicPr>
          <p:cNvPr id="9" name="Picture 2" descr="See the source image">
            <a:extLst>
              <a:ext uri="{FF2B5EF4-FFF2-40B4-BE49-F238E27FC236}">
                <a16:creationId xmlns:a16="http://schemas.microsoft.com/office/drawing/2014/main" id="{869AB6F4-0099-676A-7166-9973E320CA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7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6B22-8FCD-77D6-FA4E-A13A17557D86}"/>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AB0DD6F3-2123-7720-D314-1BA43B5A5439}"/>
              </a:ext>
            </a:extLst>
          </p:cNvPr>
          <p:cNvSpPr>
            <a:spLocks noGrp="1"/>
          </p:cNvSpPr>
          <p:nvPr>
            <p:ph idx="1"/>
          </p:nvPr>
        </p:nvSpPr>
        <p:spPr>
          <a:xfrm>
            <a:off x="994718" y="2501128"/>
            <a:ext cx="3972698" cy="3825532"/>
          </a:xfrm>
        </p:spPr>
        <p:txBody>
          <a:bodyPr vert="horz" lIns="91440" tIns="45720" rIns="91440" bIns="45720" rtlCol="0" anchor="t">
            <a:normAutofit/>
          </a:bodyPr>
          <a:lstStyle/>
          <a:p>
            <a:r>
              <a:rPr lang="en-US" sz="2000" dirty="0"/>
              <a:t>Key Points</a:t>
            </a:r>
          </a:p>
          <a:p>
            <a:r>
              <a:rPr lang="en-US" sz="2000" dirty="0"/>
              <a:t>Medical, Dental, &amp; Vision Plan Designs</a:t>
            </a:r>
          </a:p>
          <a:p>
            <a:r>
              <a:rPr lang="en-US" sz="2000" dirty="0"/>
              <a:t>Payroll Deductions</a:t>
            </a:r>
          </a:p>
          <a:p>
            <a:r>
              <a:rPr lang="en-US" sz="2000" dirty="0"/>
              <a:t>Voluntary Benefits</a:t>
            </a:r>
          </a:p>
          <a:p>
            <a:r>
              <a:rPr lang="en-US" sz="2000" dirty="0"/>
              <a:t>How to Enroll</a:t>
            </a:r>
          </a:p>
          <a:p>
            <a:r>
              <a:rPr lang="en-US" sz="2000" dirty="0"/>
              <a:t>Graham Company Service Line</a:t>
            </a:r>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503535E9-D9B5-F55E-9BFD-80E23DDB22C5}"/>
              </a:ext>
            </a:extLst>
          </p:cNvPr>
          <p:cNvSpPr/>
          <p:nvPr/>
        </p:nvSpPr>
        <p:spPr>
          <a:xfrm>
            <a:off x="1653745" y="1690688"/>
            <a:ext cx="2341606" cy="570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Part One</a:t>
            </a:r>
          </a:p>
        </p:txBody>
      </p:sp>
      <p:sp>
        <p:nvSpPr>
          <p:cNvPr id="5" name="Rectangle 4">
            <a:extLst>
              <a:ext uri="{FF2B5EF4-FFF2-40B4-BE49-F238E27FC236}">
                <a16:creationId xmlns:a16="http://schemas.microsoft.com/office/drawing/2014/main" id="{248C3220-AF01-0AB7-96D6-18DEFF7B9E17}"/>
              </a:ext>
            </a:extLst>
          </p:cNvPr>
          <p:cNvSpPr/>
          <p:nvPr/>
        </p:nvSpPr>
        <p:spPr>
          <a:xfrm>
            <a:off x="7679723" y="1690688"/>
            <a:ext cx="2341606" cy="57034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solidFill>
                  <a:schemeClr val="bg1"/>
                </a:solidFill>
              </a:rPr>
              <a:t>Part Two</a:t>
            </a:r>
          </a:p>
        </p:txBody>
      </p:sp>
      <p:sp>
        <p:nvSpPr>
          <p:cNvPr id="6" name="Content Placeholder 2">
            <a:extLst>
              <a:ext uri="{FF2B5EF4-FFF2-40B4-BE49-F238E27FC236}">
                <a16:creationId xmlns:a16="http://schemas.microsoft.com/office/drawing/2014/main" id="{16BF9FC9-9978-31F7-87E4-605AD46F20E1}"/>
              </a:ext>
            </a:extLst>
          </p:cNvPr>
          <p:cNvSpPr txBox="1">
            <a:spLocks/>
          </p:cNvSpPr>
          <p:nvPr/>
        </p:nvSpPr>
        <p:spPr>
          <a:xfrm>
            <a:off x="6845645" y="2501128"/>
            <a:ext cx="4508155" cy="38255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UHC Medical, Dental, &amp; Vision</a:t>
            </a:r>
          </a:p>
          <a:p>
            <a:pPr lvl="1"/>
            <a:r>
              <a:rPr lang="en-US" sz="2000" dirty="0"/>
              <a:t>Find a Provider</a:t>
            </a:r>
          </a:p>
          <a:p>
            <a:pPr lvl="1"/>
            <a:r>
              <a:rPr lang="en-US" sz="2000" dirty="0"/>
              <a:t>ID Card and Network Information</a:t>
            </a:r>
          </a:p>
          <a:p>
            <a:pPr lvl="1"/>
            <a:r>
              <a:rPr lang="en-US" sz="2000" dirty="0"/>
              <a:t>Additional UHC Programs</a:t>
            </a:r>
          </a:p>
          <a:p>
            <a:pPr marL="457200" lvl="1" indent="0">
              <a:buNone/>
            </a:pPr>
            <a:endParaRPr lang="en-US" sz="2000" dirty="0"/>
          </a:p>
          <a:p>
            <a:r>
              <a:rPr lang="en-US" sz="1900" dirty="0"/>
              <a:t>The Hartford Voluntary Benefits</a:t>
            </a:r>
          </a:p>
          <a:p>
            <a:pPr lvl="1"/>
            <a:r>
              <a:rPr lang="en-US" sz="1800" dirty="0"/>
              <a:t>Claims Process</a:t>
            </a:r>
          </a:p>
          <a:p>
            <a:endParaRPr lang="en-US" dirty="0"/>
          </a:p>
        </p:txBody>
      </p:sp>
      <p:sp>
        <p:nvSpPr>
          <p:cNvPr id="7" name="Rectangle 6">
            <a:extLst>
              <a:ext uri="{FF2B5EF4-FFF2-40B4-BE49-F238E27FC236}">
                <a16:creationId xmlns:a16="http://schemas.microsoft.com/office/drawing/2014/main" id="{EF6DE449-65BE-26AD-9756-10C1CB7F4E3D}"/>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686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38A6-4B44-1D9C-4AAD-6025EBC39CDA}"/>
              </a:ext>
            </a:extLst>
          </p:cNvPr>
          <p:cNvSpPr>
            <a:spLocks noGrp="1"/>
          </p:cNvSpPr>
          <p:nvPr>
            <p:ph type="title"/>
          </p:nvPr>
        </p:nvSpPr>
        <p:spPr/>
        <p:txBody>
          <a:bodyPr/>
          <a:lstStyle/>
          <a:p>
            <a:r>
              <a:rPr lang="en-US"/>
              <a:t>UHC EAP</a:t>
            </a:r>
          </a:p>
        </p:txBody>
      </p:sp>
      <p:sp>
        <p:nvSpPr>
          <p:cNvPr id="3" name="Content Placeholder 2">
            <a:extLst>
              <a:ext uri="{FF2B5EF4-FFF2-40B4-BE49-F238E27FC236}">
                <a16:creationId xmlns:a16="http://schemas.microsoft.com/office/drawing/2014/main" id="{DF6DF75D-04B7-8B71-C4F2-C261D685E819}"/>
              </a:ext>
            </a:extLst>
          </p:cNvPr>
          <p:cNvSpPr>
            <a:spLocks noGrp="1"/>
          </p:cNvSpPr>
          <p:nvPr>
            <p:ph idx="1"/>
          </p:nvPr>
        </p:nvSpPr>
        <p:spPr>
          <a:xfrm>
            <a:off x="838200" y="1607911"/>
            <a:ext cx="10515600" cy="4351338"/>
          </a:xfrm>
        </p:spPr>
        <p:txBody>
          <a:bodyPr>
            <a:normAutofit/>
          </a:bodyPr>
          <a:lstStyle/>
          <a:p>
            <a:pPr marL="0" indent="0">
              <a:buNone/>
            </a:pPr>
            <a:r>
              <a:rPr lang="en-US" sz="1800">
                <a:latin typeface="+mj-lt"/>
              </a:rPr>
              <a:t>UHC’s </a:t>
            </a:r>
            <a:r>
              <a:rPr lang="en-US" sz="1800" b="0" i="0" u="none" strike="noStrike" baseline="0">
                <a:latin typeface="+mj-lt"/>
              </a:rPr>
              <a:t>Employee Assistance Program (EAP) provides 24/7 direct access to personalized support, resources and no-cost referrals to help you, and your family, with a range of issues, including: </a:t>
            </a:r>
          </a:p>
          <a:p>
            <a:r>
              <a:rPr lang="en-US" sz="1800" b="0" i="0" u="none" strike="noStrike" baseline="0">
                <a:latin typeface="+mj-lt"/>
              </a:rPr>
              <a:t>Managing stress, anxiety and depression </a:t>
            </a:r>
          </a:p>
          <a:p>
            <a:r>
              <a:rPr lang="en-US" sz="1800" b="0" i="0" u="none" strike="noStrike" baseline="0">
                <a:latin typeface="+mj-lt"/>
              </a:rPr>
              <a:t>Improving relationships at home or work </a:t>
            </a:r>
          </a:p>
          <a:p>
            <a:r>
              <a:rPr lang="en-US" sz="1800" b="0" i="0" u="none" strike="noStrike" baseline="0">
                <a:latin typeface="+mj-lt"/>
              </a:rPr>
              <a:t>Getting guidance on legal and financial concerns </a:t>
            </a:r>
          </a:p>
          <a:p>
            <a:r>
              <a:rPr lang="en-US" sz="1800" b="0" i="0" u="none" strike="noStrike" baseline="0">
                <a:latin typeface="+mj-lt"/>
              </a:rPr>
              <a:t>Coping with occupational stress and burnout support </a:t>
            </a:r>
          </a:p>
          <a:p>
            <a:r>
              <a:rPr lang="en-US" sz="1800" b="0" i="0" u="none" strike="noStrike" baseline="0">
                <a:latin typeface="+mj-lt"/>
              </a:rPr>
              <a:t>Addressing substance use issues </a:t>
            </a:r>
          </a:p>
          <a:p>
            <a:pPr marL="0" indent="0">
              <a:buNone/>
            </a:pPr>
            <a:endParaRPr lang="en-US" sz="1800" b="1">
              <a:latin typeface="+mj-lt"/>
            </a:endParaRPr>
          </a:p>
          <a:p>
            <a:pPr marL="0" marR="1700" indent="0">
              <a:buNone/>
            </a:pPr>
            <a:r>
              <a:rPr lang="en-US" sz="1800" b="1">
                <a:latin typeface="+mj-lt"/>
              </a:rPr>
              <a:t>Call EAP 24/7 at 1-888-887-4114 for access to master’s level EAP specialists at no additional cost.</a:t>
            </a:r>
          </a:p>
          <a:p>
            <a:pPr marL="0" marR="1700" indent="0">
              <a:buNone/>
            </a:pPr>
            <a:endParaRPr lang="en-US" sz="1800" b="1">
              <a:latin typeface="+mj-lt"/>
            </a:endParaRPr>
          </a:p>
          <a:p>
            <a:pPr marL="0" marR="1700" indent="0">
              <a:buNone/>
            </a:pPr>
            <a:r>
              <a:rPr lang="en-US" sz="1800" b="1">
                <a:latin typeface="+mj-lt"/>
              </a:rPr>
              <a:t>The EAP provides coverage for 3 free counseling sessions per incident, per year. Services are completely confidential and will not be shared with your employer.</a:t>
            </a:r>
          </a:p>
        </p:txBody>
      </p:sp>
      <p:sp>
        <p:nvSpPr>
          <p:cNvPr id="4" name="Rectangle 3">
            <a:extLst>
              <a:ext uri="{FF2B5EF4-FFF2-40B4-BE49-F238E27FC236}">
                <a16:creationId xmlns:a16="http://schemas.microsoft.com/office/drawing/2014/main" id="{41E7568D-3CA9-6358-DF8A-906A33BC7971}"/>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074" name="Picture 2" descr="Newsroom - How to Help Offer Support to a Loved One Living with a Mental  Health Condition">
            <a:extLst>
              <a:ext uri="{FF2B5EF4-FFF2-40B4-BE49-F238E27FC236}">
                <a16:creationId xmlns:a16="http://schemas.microsoft.com/office/drawing/2014/main" id="{AE571D9C-2E3D-8138-775C-D7DC9FC11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881" y="2470825"/>
            <a:ext cx="2748230" cy="154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0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24E2-0D69-B160-25A0-2D34331E2AE9}"/>
              </a:ext>
            </a:extLst>
          </p:cNvPr>
          <p:cNvSpPr>
            <a:spLocks noGrp="1"/>
          </p:cNvSpPr>
          <p:nvPr>
            <p:ph type="title"/>
          </p:nvPr>
        </p:nvSpPr>
        <p:spPr/>
        <p:txBody>
          <a:bodyPr/>
          <a:lstStyle/>
          <a:p>
            <a:r>
              <a:rPr lang="en-US"/>
              <a:t>UHC Rewards</a:t>
            </a:r>
          </a:p>
        </p:txBody>
      </p:sp>
      <p:sp>
        <p:nvSpPr>
          <p:cNvPr id="3" name="Content Placeholder 2">
            <a:extLst>
              <a:ext uri="{FF2B5EF4-FFF2-40B4-BE49-F238E27FC236}">
                <a16:creationId xmlns:a16="http://schemas.microsoft.com/office/drawing/2014/main" id="{96D8A540-85C5-6462-BAEB-6C2C3BF99091}"/>
              </a:ext>
            </a:extLst>
          </p:cNvPr>
          <p:cNvSpPr>
            <a:spLocks noGrp="1"/>
          </p:cNvSpPr>
          <p:nvPr>
            <p:ph idx="1"/>
          </p:nvPr>
        </p:nvSpPr>
        <p:spPr>
          <a:xfrm>
            <a:off x="838200" y="1603012"/>
            <a:ext cx="5257800" cy="4270919"/>
          </a:xfrm>
        </p:spPr>
        <p:txBody>
          <a:bodyPr>
            <a:normAutofit/>
          </a:bodyPr>
          <a:lstStyle/>
          <a:p>
            <a:pPr marL="0" indent="0" algn="l">
              <a:lnSpc>
                <a:spcPct val="120000"/>
              </a:lnSpc>
              <a:buNone/>
            </a:pPr>
            <a:r>
              <a:rPr lang="en-US" sz="1800">
                <a:effectLst/>
                <a:latin typeface="+mj-lt"/>
                <a:ea typeface="Calibri" panose="020F0502020204030204" pitchFamily="34" charset="0"/>
              </a:rPr>
              <a:t>This program rewards members for taking healthy actions – all within the </a:t>
            </a:r>
            <a:r>
              <a:rPr lang="en-US" sz="1800" err="1">
                <a:effectLst/>
                <a:latin typeface="+mj-lt"/>
                <a:ea typeface="Calibri" panose="020F0502020204030204" pitchFamily="34" charset="0"/>
              </a:rPr>
              <a:t>myuhc</a:t>
            </a:r>
            <a:r>
              <a:rPr lang="en-US" sz="1800">
                <a:effectLst/>
                <a:latin typeface="+mj-lt"/>
                <a:ea typeface="Calibri" panose="020F0502020204030204" pitchFamily="34" charset="0"/>
              </a:rPr>
              <a:t> member portal and the UnitedHealthcare app. </a:t>
            </a:r>
            <a:r>
              <a:rPr lang="en-US" sz="1800">
                <a:latin typeface="+mj-lt"/>
              </a:rPr>
              <a:t>UHC Rewards is included in Araca’s medical plans at no additional cost. </a:t>
            </a:r>
          </a:p>
          <a:p>
            <a:pPr marL="0" indent="0" algn="l">
              <a:lnSpc>
                <a:spcPct val="120000"/>
              </a:lnSpc>
              <a:buNone/>
            </a:pPr>
            <a:r>
              <a:rPr lang="en-US" sz="1800">
                <a:latin typeface="+mj-lt"/>
              </a:rPr>
              <a:t>Complete a variety of activities – including many things you may already be doing – to earn up to $300 in rewards. The activities you select are up to you, and the same goes for how you spend your rewards. </a:t>
            </a:r>
          </a:p>
        </p:txBody>
      </p:sp>
      <p:sp>
        <p:nvSpPr>
          <p:cNvPr id="4" name="Rectangle 3">
            <a:extLst>
              <a:ext uri="{FF2B5EF4-FFF2-40B4-BE49-F238E27FC236}">
                <a16:creationId xmlns:a16="http://schemas.microsoft.com/office/drawing/2014/main" id="{75DFCD6B-0673-F268-2E21-EBEA509CC84E}"/>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2" descr="See the source image">
            <a:extLst>
              <a:ext uri="{FF2B5EF4-FFF2-40B4-BE49-F238E27FC236}">
                <a16:creationId xmlns:a16="http://schemas.microsoft.com/office/drawing/2014/main" id="{51B716D5-2AC1-CA8F-0413-370F2A1A72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E5034B-F5DD-A9A3-42FD-9FC9FE8CC207}"/>
              </a:ext>
            </a:extLst>
          </p:cNvPr>
          <p:cNvSpPr txBox="1"/>
          <p:nvPr/>
        </p:nvSpPr>
        <p:spPr>
          <a:xfrm>
            <a:off x="6113535" y="1603012"/>
            <a:ext cx="5732417" cy="3723455"/>
          </a:xfrm>
          <a:prstGeom prst="rect">
            <a:avLst/>
          </a:prstGeom>
          <a:noFill/>
        </p:spPr>
        <p:txBody>
          <a:bodyPr wrap="square" rtlCol="0">
            <a:spAutoFit/>
          </a:bodyPr>
          <a:lstStyle/>
          <a:p>
            <a:pPr>
              <a:lnSpc>
                <a:spcPct val="120000"/>
              </a:lnSpc>
            </a:pPr>
            <a:r>
              <a:rPr lang="en-US">
                <a:latin typeface="+mj-lt"/>
              </a:rPr>
              <a:t>Here are some examples of reward-earning activities: </a:t>
            </a:r>
          </a:p>
          <a:p>
            <a:pPr marL="285750" indent="-285750">
              <a:lnSpc>
                <a:spcPct val="120000"/>
              </a:lnSpc>
              <a:buFont typeface="Arial" panose="020B0604020202020204" pitchFamily="34" charset="0"/>
              <a:buChar char="•"/>
            </a:pPr>
            <a:r>
              <a:rPr lang="en-US">
                <a:latin typeface="+mj-lt"/>
              </a:rPr>
              <a:t>Reach Daily Goals</a:t>
            </a:r>
          </a:p>
          <a:p>
            <a:pPr marL="742950" lvl="1" indent="-285750">
              <a:lnSpc>
                <a:spcPct val="120000"/>
              </a:lnSpc>
              <a:buFont typeface="Arial" panose="020B0604020202020204" pitchFamily="34" charset="0"/>
              <a:buChar char="•"/>
            </a:pPr>
            <a:r>
              <a:rPr lang="en-US">
                <a:latin typeface="+mj-lt"/>
              </a:rPr>
              <a:t>Track 5,000 steps or 15 active minutes each day</a:t>
            </a:r>
          </a:p>
          <a:p>
            <a:pPr marL="1200150" lvl="2" indent="-285750">
              <a:lnSpc>
                <a:spcPct val="120000"/>
              </a:lnSpc>
              <a:buFont typeface="Arial" panose="020B0604020202020204" pitchFamily="34" charset="0"/>
              <a:buChar char="•"/>
            </a:pPr>
            <a:r>
              <a:rPr lang="en-US">
                <a:latin typeface="+mj-lt"/>
              </a:rPr>
              <a:t>Double these numbers for an even greater reward</a:t>
            </a:r>
          </a:p>
          <a:p>
            <a:pPr marL="742950" lvl="1" indent="-285750">
              <a:lnSpc>
                <a:spcPct val="120000"/>
              </a:lnSpc>
              <a:buFont typeface="Arial" panose="020B0604020202020204" pitchFamily="34" charset="0"/>
              <a:buChar char="•"/>
            </a:pPr>
            <a:r>
              <a:rPr lang="en-US">
                <a:latin typeface="+mj-lt"/>
              </a:rPr>
              <a:t>Track 14 nights of sleep</a:t>
            </a:r>
          </a:p>
          <a:p>
            <a:pPr marL="285750" indent="-285750">
              <a:lnSpc>
                <a:spcPct val="120000"/>
              </a:lnSpc>
              <a:buFont typeface="Arial" panose="020B0604020202020204" pitchFamily="34" charset="0"/>
              <a:buChar char="•"/>
            </a:pPr>
            <a:r>
              <a:rPr lang="en-US">
                <a:latin typeface="+mj-lt"/>
              </a:rPr>
              <a:t>Complete One-Time Rewards</a:t>
            </a:r>
          </a:p>
          <a:p>
            <a:pPr marL="742950" lvl="1" indent="-285750">
              <a:lnSpc>
                <a:spcPct val="120000"/>
              </a:lnSpc>
              <a:buFont typeface="Arial" panose="020B0604020202020204" pitchFamily="34" charset="0"/>
              <a:buChar char="•"/>
            </a:pPr>
            <a:r>
              <a:rPr lang="en-US" err="1">
                <a:latin typeface="+mj-lt"/>
              </a:rPr>
              <a:t>Opt</a:t>
            </a:r>
            <a:r>
              <a:rPr lang="en-US">
                <a:latin typeface="+mj-lt"/>
              </a:rPr>
              <a:t> to go paperless</a:t>
            </a:r>
          </a:p>
          <a:p>
            <a:pPr marL="742950" lvl="1" indent="-285750">
              <a:lnSpc>
                <a:spcPct val="120000"/>
              </a:lnSpc>
              <a:buFont typeface="Arial" panose="020B0604020202020204" pitchFamily="34" charset="0"/>
              <a:buChar char="•"/>
            </a:pPr>
            <a:r>
              <a:rPr lang="en-US">
                <a:latin typeface="+mj-lt"/>
              </a:rPr>
              <a:t>Get a biometric screening</a:t>
            </a:r>
          </a:p>
          <a:p>
            <a:pPr marL="742950" lvl="1" indent="-285750">
              <a:lnSpc>
                <a:spcPct val="120000"/>
              </a:lnSpc>
              <a:buFont typeface="Arial" panose="020B0604020202020204" pitchFamily="34" charset="0"/>
              <a:buChar char="•"/>
            </a:pPr>
            <a:r>
              <a:rPr lang="en-US">
                <a:latin typeface="+mj-lt"/>
              </a:rPr>
              <a:t>Take a health survey</a:t>
            </a:r>
          </a:p>
          <a:p>
            <a:pPr marL="742950" lvl="1" indent="-285750">
              <a:lnSpc>
                <a:spcPct val="120000"/>
              </a:lnSpc>
              <a:buFont typeface="Arial" panose="020B0604020202020204" pitchFamily="34" charset="0"/>
              <a:buChar char="•"/>
            </a:pPr>
            <a:r>
              <a:rPr lang="en-US">
                <a:latin typeface="+mj-lt"/>
              </a:rPr>
              <a:t>Connect a fitness tracker</a:t>
            </a:r>
            <a:endParaRPr lang="en-US" sz="2400">
              <a:latin typeface="+mj-lt"/>
            </a:endParaRPr>
          </a:p>
        </p:txBody>
      </p:sp>
      <p:pic>
        <p:nvPicPr>
          <p:cNvPr id="5" name="Picture 4" descr="A picture containing text, screenshot, font&#10;&#10;Description automatically generated">
            <a:extLst>
              <a:ext uri="{FF2B5EF4-FFF2-40B4-BE49-F238E27FC236}">
                <a16:creationId xmlns:a16="http://schemas.microsoft.com/office/drawing/2014/main" id="{C15240FC-10D4-0934-7C6D-6FC60942F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18427"/>
            <a:ext cx="5889174" cy="1738708"/>
          </a:xfrm>
          <a:prstGeom prst="rect">
            <a:avLst/>
          </a:prstGeom>
        </p:spPr>
      </p:pic>
      <p:pic>
        <p:nvPicPr>
          <p:cNvPr id="7" name="Picture 2" descr="UHC Rewards">
            <a:extLst>
              <a:ext uri="{FF2B5EF4-FFF2-40B4-BE49-F238E27FC236}">
                <a16:creationId xmlns:a16="http://schemas.microsoft.com/office/drawing/2014/main" id="{8621AB27-5DE7-7392-B848-E8E1CDDAA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825" y="3172151"/>
            <a:ext cx="2786589" cy="270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6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4C8F-8C63-8C2D-DF4B-28B8B28DE8D1}"/>
              </a:ext>
            </a:extLst>
          </p:cNvPr>
          <p:cNvSpPr>
            <a:spLocks noGrp="1"/>
          </p:cNvSpPr>
          <p:nvPr>
            <p:ph type="title"/>
          </p:nvPr>
        </p:nvSpPr>
        <p:spPr/>
        <p:txBody>
          <a:bodyPr/>
          <a:lstStyle/>
          <a:p>
            <a:r>
              <a:rPr lang="en-US"/>
              <a:t>UHC Additional Programs</a:t>
            </a:r>
          </a:p>
        </p:txBody>
      </p:sp>
      <p:sp>
        <p:nvSpPr>
          <p:cNvPr id="3" name="Content Placeholder 2">
            <a:extLst>
              <a:ext uri="{FF2B5EF4-FFF2-40B4-BE49-F238E27FC236}">
                <a16:creationId xmlns:a16="http://schemas.microsoft.com/office/drawing/2014/main" id="{DA1EC66B-1FE8-333F-3E55-094AC591D127}"/>
              </a:ext>
            </a:extLst>
          </p:cNvPr>
          <p:cNvSpPr>
            <a:spLocks noGrp="1"/>
          </p:cNvSpPr>
          <p:nvPr>
            <p:ph idx="1"/>
          </p:nvPr>
        </p:nvSpPr>
        <p:spPr>
          <a:xfrm>
            <a:off x="2283837" y="1728478"/>
            <a:ext cx="9742966" cy="1325563"/>
          </a:xfrm>
        </p:spPr>
        <p:txBody>
          <a:bodyPr>
            <a:normAutofit fontScale="92500" lnSpcReduction="10000"/>
          </a:bodyPr>
          <a:lstStyle/>
          <a:p>
            <a:pPr marL="0" indent="0">
              <a:lnSpc>
                <a:spcPct val="100000"/>
              </a:lnSpc>
              <a:buNone/>
            </a:pPr>
            <a:r>
              <a:rPr lang="en-US" sz="1800">
                <a:latin typeface="+mj-lt"/>
                <a:ea typeface="Times New Roman" panose="02020603050405020304" pitchFamily="18" charset="0"/>
              </a:rPr>
              <a:t>Vi</a:t>
            </a:r>
            <a:r>
              <a:rPr lang="en-US" sz="1800">
                <a:effectLst/>
                <a:latin typeface="+mj-lt"/>
                <a:ea typeface="Times New Roman" panose="02020603050405020304" pitchFamily="18" charset="0"/>
              </a:rPr>
              <a:t>rtual weight-loss program clinically proven to help members lose weight through lifestyle and behavioral modification. With the guidance of a transformation coach, participants learn how to incorporate small, simple changes into their everyday lives to achieve long-term, sustainable weight loss. To help with the weight loss journey, participants have year-round access to a suite of robust online tools and receive a Success Kit in the mail – all at no cost! </a:t>
            </a:r>
            <a:endParaRPr lang="en-US" sz="1800">
              <a:latin typeface="+mj-lt"/>
            </a:endParaRPr>
          </a:p>
        </p:txBody>
      </p:sp>
      <p:sp>
        <p:nvSpPr>
          <p:cNvPr id="4" name="Rectangle 3">
            <a:extLst>
              <a:ext uri="{FF2B5EF4-FFF2-40B4-BE49-F238E27FC236}">
                <a16:creationId xmlns:a16="http://schemas.microsoft.com/office/drawing/2014/main" id="{E33328B9-61BE-6C3E-AA78-9F699B63DD58}"/>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607C25-CF45-65B7-4647-D1941862D4AF}"/>
              </a:ext>
            </a:extLst>
          </p:cNvPr>
          <p:cNvSpPr txBox="1"/>
          <p:nvPr/>
        </p:nvSpPr>
        <p:spPr>
          <a:xfrm>
            <a:off x="2282369" y="3171890"/>
            <a:ext cx="9071431" cy="1200329"/>
          </a:xfrm>
          <a:prstGeom prst="rect">
            <a:avLst/>
          </a:prstGeom>
          <a:noFill/>
        </p:spPr>
        <p:txBody>
          <a:bodyPr wrap="square">
            <a:spAutoFit/>
          </a:bodyPr>
          <a:lstStyle/>
          <a:p>
            <a:pPr marR="0" lvl="0">
              <a:spcBef>
                <a:spcPts val="0"/>
              </a:spcBef>
              <a:spcAft>
                <a:spcPts val="1200"/>
              </a:spcAft>
            </a:pPr>
            <a:r>
              <a:rPr lang="en-US">
                <a:latin typeface="+mj-lt"/>
                <a:ea typeface="Times New Roman" panose="02020603050405020304" pitchFamily="18" charset="0"/>
              </a:rPr>
              <a:t>C</a:t>
            </a:r>
            <a:r>
              <a:rPr lang="en-US" sz="1800">
                <a:effectLst/>
                <a:latin typeface="+mj-lt"/>
                <a:ea typeface="Times New Roman" panose="02020603050405020304" pitchFamily="18" charset="0"/>
              </a:rPr>
              <a:t>linically proven tobacco cessation program offered in collaboration with the American Cancer Society®.  It combines digital and telephonic tools and resources, along with physical, psychological and behavioral strategies, to provide members with a personalized quit plan to overcome their tobacco addiction.</a:t>
            </a:r>
          </a:p>
        </p:txBody>
      </p:sp>
      <p:sp>
        <p:nvSpPr>
          <p:cNvPr id="9" name="Rectangle 8">
            <a:extLst>
              <a:ext uri="{FF2B5EF4-FFF2-40B4-BE49-F238E27FC236}">
                <a16:creationId xmlns:a16="http://schemas.microsoft.com/office/drawing/2014/main" id="{ADA58595-D6CF-27A5-E8FE-E8AD0E584630}"/>
              </a:ext>
            </a:extLst>
          </p:cNvPr>
          <p:cNvSpPr/>
          <p:nvPr/>
        </p:nvSpPr>
        <p:spPr>
          <a:xfrm>
            <a:off x="254475" y="1728478"/>
            <a:ext cx="1832591" cy="9449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Real Appeal Virtual Weight Loss Program</a:t>
            </a:r>
          </a:p>
        </p:txBody>
      </p:sp>
      <p:sp>
        <p:nvSpPr>
          <p:cNvPr id="10" name="Rectangle 9">
            <a:extLst>
              <a:ext uri="{FF2B5EF4-FFF2-40B4-BE49-F238E27FC236}">
                <a16:creationId xmlns:a16="http://schemas.microsoft.com/office/drawing/2014/main" id="{43CE425A-884D-0443-8C67-35D8E801267E}"/>
              </a:ext>
            </a:extLst>
          </p:cNvPr>
          <p:cNvSpPr/>
          <p:nvPr/>
        </p:nvSpPr>
        <p:spPr>
          <a:xfrm>
            <a:off x="302868" y="3171890"/>
            <a:ext cx="1784197" cy="120834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Quit For Life Tobacco Cessation Program</a:t>
            </a:r>
          </a:p>
        </p:txBody>
      </p:sp>
      <p:pic>
        <p:nvPicPr>
          <p:cNvPr id="5" name="Picture 2" descr="See the source image">
            <a:extLst>
              <a:ext uri="{FF2B5EF4-FFF2-40B4-BE49-F238E27FC236}">
                <a16:creationId xmlns:a16="http://schemas.microsoft.com/office/drawing/2014/main" id="{FCEA0D7D-56C9-3F4F-3A76-87C49B41B0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2E16ED-C59E-F291-2828-C10FA6519D22}"/>
              </a:ext>
            </a:extLst>
          </p:cNvPr>
          <p:cNvSpPr txBox="1"/>
          <p:nvPr/>
        </p:nvSpPr>
        <p:spPr>
          <a:xfrm>
            <a:off x="3168522" y="5779784"/>
            <a:ext cx="5674864" cy="646331"/>
          </a:xfrm>
          <a:prstGeom prst="rect">
            <a:avLst/>
          </a:prstGeom>
          <a:noFill/>
        </p:spPr>
        <p:txBody>
          <a:bodyPr wrap="square" rtlCol="0">
            <a:spAutoFit/>
          </a:bodyPr>
          <a:lstStyle/>
          <a:p>
            <a:pPr algn="ctr"/>
            <a:r>
              <a:rPr lang="en-US"/>
              <a:t>Find information about these programs and more at </a:t>
            </a:r>
            <a:r>
              <a:rPr lang="en-US" b="1"/>
              <a:t>uhc.com/member-resources/health-care-programs</a:t>
            </a:r>
          </a:p>
        </p:txBody>
      </p:sp>
      <p:sp>
        <p:nvSpPr>
          <p:cNvPr id="12" name="Rectangle 11">
            <a:extLst>
              <a:ext uri="{FF2B5EF4-FFF2-40B4-BE49-F238E27FC236}">
                <a16:creationId xmlns:a16="http://schemas.microsoft.com/office/drawing/2014/main" id="{697E4717-CAA6-D4B7-FE23-2F09DC573358}"/>
              </a:ext>
            </a:extLst>
          </p:cNvPr>
          <p:cNvSpPr/>
          <p:nvPr/>
        </p:nvSpPr>
        <p:spPr>
          <a:xfrm>
            <a:off x="254475" y="4840792"/>
            <a:ext cx="1832590" cy="73097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t>Cancer Support Program</a:t>
            </a:r>
          </a:p>
        </p:txBody>
      </p:sp>
      <p:sp>
        <p:nvSpPr>
          <p:cNvPr id="14" name="TextBox 13">
            <a:extLst>
              <a:ext uri="{FF2B5EF4-FFF2-40B4-BE49-F238E27FC236}">
                <a16:creationId xmlns:a16="http://schemas.microsoft.com/office/drawing/2014/main" id="{3F1841DA-3DA3-E7B8-4E5F-3DADCF24F370}"/>
              </a:ext>
            </a:extLst>
          </p:cNvPr>
          <p:cNvSpPr txBox="1"/>
          <p:nvPr/>
        </p:nvSpPr>
        <p:spPr>
          <a:xfrm>
            <a:off x="2282369" y="4744612"/>
            <a:ext cx="9445891" cy="923330"/>
          </a:xfrm>
          <a:prstGeom prst="rect">
            <a:avLst/>
          </a:prstGeom>
          <a:noFill/>
        </p:spPr>
        <p:txBody>
          <a:bodyPr wrap="square">
            <a:spAutoFit/>
          </a:bodyPr>
          <a:lstStyle/>
          <a:p>
            <a:r>
              <a:rPr lang="en-US" b="0" i="0">
                <a:solidFill>
                  <a:srgbClr val="333333"/>
                </a:solidFill>
                <a:effectLst/>
                <a:latin typeface="+mj-lt"/>
              </a:rPr>
              <a:t>No matter what type of cancer you or a family member have been diagnosed with, the UnitedHealthcare Cancer Resource Services provides access to top-performing cancer centers across the country.</a:t>
            </a:r>
            <a:endParaRPr lang="en-US">
              <a:latin typeface="+mj-lt"/>
            </a:endParaRPr>
          </a:p>
        </p:txBody>
      </p:sp>
    </p:spTree>
    <p:extLst>
      <p:ext uri="{BB962C8B-B14F-4D97-AF65-F5344CB8AC3E}">
        <p14:creationId xmlns:p14="http://schemas.microsoft.com/office/powerpoint/2010/main" val="2345535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4C8F-8C63-8C2D-DF4B-28B8B28DE8D1}"/>
              </a:ext>
            </a:extLst>
          </p:cNvPr>
          <p:cNvSpPr>
            <a:spLocks noGrp="1"/>
          </p:cNvSpPr>
          <p:nvPr>
            <p:ph type="title"/>
          </p:nvPr>
        </p:nvSpPr>
        <p:spPr>
          <a:xfrm>
            <a:off x="838200" y="69998"/>
            <a:ext cx="10515600" cy="1325563"/>
          </a:xfrm>
        </p:spPr>
        <p:txBody>
          <a:bodyPr/>
          <a:lstStyle/>
          <a:p>
            <a:r>
              <a:rPr lang="en-US" dirty="0"/>
              <a:t>UHC Additional Programs</a:t>
            </a:r>
          </a:p>
        </p:txBody>
      </p:sp>
      <p:sp>
        <p:nvSpPr>
          <p:cNvPr id="4" name="Rectangle 3">
            <a:extLst>
              <a:ext uri="{FF2B5EF4-FFF2-40B4-BE49-F238E27FC236}">
                <a16:creationId xmlns:a16="http://schemas.microsoft.com/office/drawing/2014/main" id="{E33328B9-61BE-6C3E-AA78-9F699B63DD58}"/>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607C25-CF45-65B7-4647-D1941862D4AF}"/>
              </a:ext>
            </a:extLst>
          </p:cNvPr>
          <p:cNvSpPr txBox="1"/>
          <p:nvPr/>
        </p:nvSpPr>
        <p:spPr>
          <a:xfrm>
            <a:off x="1839872" y="1249226"/>
            <a:ext cx="5974505" cy="2462213"/>
          </a:xfrm>
          <a:prstGeom prst="rect">
            <a:avLst/>
          </a:prstGeom>
          <a:noFill/>
        </p:spPr>
        <p:txBody>
          <a:bodyPr wrap="square">
            <a:spAutoFit/>
          </a:bodyPr>
          <a:lstStyle/>
          <a:p>
            <a:pPr marR="0" lvl="0">
              <a:spcBef>
                <a:spcPts val="0"/>
              </a:spcBef>
              <a:spcAft>
                <a:spcPts val="1200"/>
              </a:spcAft>
            </a:pPr>
            <a:r>
              <a:rPr lang="en-US" dirty="0">
                <a:latin typeface="+mj-lt"/>
                <a:ea typeface="Times New Roman" panose="02020603050405020304" pitchFamily="18" charset="0"/>
              </a:rPr>
              <a:t>One Pass Select® can help you reach your fitness goals while finding new passions along the way. Find a routine that’s right for you whether you work out at home or at the gym. Choose a membership tier that fits your lifestyle and provides everything you need for whole body health in one easy, affordable plan.</a:t>
            </a:r>
          </a:p>
          <a:p>
            <a:pPr marR="0" lvl="0">
              <a:spcBef>
                <a:spcPts val="0"/>
              </a:spcBef>
              <a:spcAft>
                <a:spcPts val="1200"/>
              </a:spcAft>
            </a:pPr>
            <a:r>
              <a:rPr lang="en-US" dirty="0">
                <a:latin typeface="+mj-lt"/>
                <a:ea typeface="Times New Roman" panose="02020603050405020304" pitchFamily="18" charset="0"/>
              </a:rPr>
              <a:t>You and your eligible family members (18+) can get started with when you activate UnitedHealthcare Rewards. Plus, you can use your earnings to help pay for your membership.</a:t>
            </a:r>
            <a:endParaRPr lang="en-US" sz="1800" dirty="0">
              <a:effectLst/>
              <a:latin typeface="+mj-lt"/>
              <a:ea typeface="Calibri" panose="020F0502020204030204" pitchFamily="34" charset="0"/>
            </a:endParaRPr>
          </a:p>
        </p:txBody>
      </p:sp>
      <p:sp>
        <p:nvSpPr>
          <p:cNvPr id="8" name="TextBox 7">
            <a:extLst>
              <a:ext uri="{FF2B5EF4-FFF2-40B4-BE49-F238E27FC236}">
                <a16:creationId xmlns:a16="http://schemas.microsoft.com/office/drawing/2014/main" id="{CC180C42-4154-46DA-5BF3-EAE00C76EDAF}"/>
              </a:ext>
            </a:extLst>
          </p:cNvPr>
          <p:cNvSpPr txBox="1"/>
          <p:nvPr/>
        </p:nvSpPr>
        <p:spPr>
          <a:xfrm>
            <a:off x="1846146" y="4192332"/>
            <a:ext cx="5529917" cy="2308324"/>
          </a:xfrm>
          <a:prstGeom prst="rect">
            <a:avLst/>
          </a:prstGeom>
          <a:noFill/>
        </p:spPr>
        <p:txBody>
          <a:bodyPr wrap="square">
            <a:spAutoFit/>
          </a:bodyPr>
          <a:lstStyle/>
          <a:p>
            <a:r>
              <a:rPr lang="en-US" sz="1800" dirty="0">
                <a:latin typeface="+mj-lt"/>
              </a:rPr>
              <a:t>The Calm Health app provides programs and tools to help support your mental health and well-being — all at your own pace. The app brings you a library of support, including mindfulness content and programs created by psychologists for a variety of health experiences and life stages. As a UnitedHealthcare member, Calm Health is included in your health plan and available at no additional cost.</a:t>
            </a:r>
          </a:p>
        </p:txBody>
      </p:sp>
      <p:sp>
        <p:nvSpPr>
          <p:cNvPr id="10" name="Rectangle 9">
            <a:extLst>
              <a:ext uri="{FF2B5EF4-FFF2-40B4-BE49-F238E27FC236}">
                <a16:creationId xmlns:a16="http://schemas.microsoft.com/office/drawing/2014/main" id="{43CE425A-884D-0443-8C67-35D8E801267E}"/>
              </a:ext>
            </a:extLst>
          </p:cNvPr>
          <p:cNvSpPr/>
          <p:nvPr/>
        </p:nvSpPr>
        <p:spPr>
          <a:xfrm>
            <a:off x="322778" y="1758916"/>
            <a:ext cx="1517094" cy="7589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One Pass Select</a:t>
            </a:r>
          </a:p>
        </p:txBody>
      </p:sp>
      <p:sp>
        <p:nvSpPr>
          <p:cNvPr id="11" name="Rectangle 10">
            <a:extLst>
              <a:ext uri="{FF2B5EF4-FFF2-40B4-BE49-F238E27FC236}">
                <a16:creationId xmlns:a16="http://schemas.microsoft.com/office/drawing/2014/main" id="{87C01161-CFD4-D4B9-600F-C3D868FD0837}"/>
              </a:ext>
            </a:extLst>
          </p:cNvPr>
          <p:cNvSpPr/>
          <p:nvPr/>
        </p:nvSpPr>
        <p:spPr>
          <a:xfrm>
            <a:off x="227944" y="4481363"/>
            <a:ext cx="1517094" cy="96439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Calm Health</a:t>
            </a:r>
          </a:p>
        </p:txBody>
      </p:sp>
      <p:pic>
        <p:nvPicPr>
          <p:cNvPr id="5" name="Picture 2" descr="See the source image">
            <a:extLst>
              <a:ext uri="{FF2B5EF4-FFF2-40B4-BE49-F238E27FC236}">
                <a16:creationId xmlns:a16="http://schemas.microsoft.com/office/drawing/2014/main" id="{FCEA0D7D-56C9-3F4F-3A76-87C49B41B0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599141" y="834308"/>
            <a:ext cx="1905000" cy="38719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F9539AA0-F30F-1E82-0460-73A01040B555}"/>
              </a:ext>
            </a:extLst>
          </p:cNvPr>
          <p:cNvCxnSpPr/>
          <p:nvPr/>
        </p:nvCxnSpPr>
        <p:spPr>
          <a:xfrm>
            <a:off x="505318" y="3824784"/>
            <a:ext cx="11181363"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82987DF4-69A8-FB14-3FFA-58439046FDFD}"/>
              </a:ext>
            </a:extLst>
          </p:cNvPr>
          <p:cNvPicPr>
            <a:picLocks noChangeAspect="1"/>
          </p:cNvPicPr>
          <p:nvPr/>
        </p:nvPicPr>
        <p:blipFill>
          <a:blip r:embed="rId3"/>
          <a:stretch>
            <a:fillRect/>
          </a:stretch>
        </p:blipFill>
        <p:spPr>
          <a:xfrm>
            <a:off x="7419426" y="5558220"/>
            <a:ext cx="3934374" cy="866896"/>
          </a:xfrm>
          <a:prstGeom prst="rect">
            <a:avLst/>
          </a:prstGeom>
        </p:spPr>
      </p:pic>
      <p:pic>
        <p:nvPicPr>
          <p:cNvPr id="15" name="Picture 14">
            <a:extLst>
              <a:ext uri="{FF2B5EF4-FFF2-40B4-BE49-F238E27FC236}">
                <a16:creationId xmlns:a16="http://schemas.microsoft.com/office/drawing/2014/main" id="{D34DC7D5-DA6E-2C6D-14BF-8074417DF42E}"/>
              </a:ext>
            </a:extLst>
          </p:cNvPr>
          <p:cNvPicPr>
            <a:picLocks noChangeAspect="1"/>
          </p:cNvPicPr>
          <p:nvPr/>
        </p:nvPicPr>
        <p:blipFill>
          <a:blip r:embed="rId4"/>
          <a:stretch>
            <a:fillRect/>
          </a:stretch>
        </p:blipFill>
        <p:spPr>
          <a:xfrm>
            <a:off x="8637990" y="4018798"/>
            <a:ext cx="1497246" cy="1539422"/>
          </a:xfrm>
          <a:prstGeom prst="rect">
            <a:avLst/>
          </a:prstGeom>
        </p:spPr>
      </p:pic>
      <p:pic>
        <p:nvPicPr>
          <p:cNvPr id="17" name="Picture 16">
            <a:extLst>
              <a:ext uri="{FF2B5EF4-FFF2-40B4-BE49-F238E27FC236}">
                <a16:creationId xmlns:a16="http://schemas.microsoft.com/office/drawing/2014/main" id="{1ED81EDE-F3A2-B36F-BE80-E61C86E6E34C}"/>
              </a:ext>
            </a:extLst>
          </p:cNvPr>
          <p:cNvPicPr>
            <a:picLocks noChangeAspect="1"/>
          </p:cNvPicPr>
          <p:nvPr/>
        </p:nvPicPr>
        <p:blipFill>
          <a:blip r:embed="rId5"/>
          <a:stretch>
            <a:fillRect/>
          </a:stretch>
        </p:blipFill>
        <p:spPr>
          <a:xfrm>
            <a:off x="8033733" y="2018690"/>
            <a:ext cx="3470408" cy="958712"/>
          </a:xfrm>
          <a:prstGeom prst="rect">
            <a:avLst/>
          </a:prstGeom>
        </p:spPr>
      </p:pic>
    </p:spTree>
    <p:extLst>
      <p:ext uri="{BB962C8B-B14F-4D97-AF65-F5344CB8AC3E}">
        <p14:creationId xmlns:p14="http://schemas.microsoft.com/office/powerpoint/2010/main" val="413689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8BBB-20DB-E298-8484-6D0F45FEE704}"/>
              </a:ext>
            </a:extLst>
          </p:cNvPr>
          <p:cNvSpPr>
            <a:spLocks noGrp="1"/>
          </p:cNvSpPr>
          <p:nvPr>
            <p:ph type="title"/>
          </p:nvPr>
        </p:nvSpPr>
        <p:spPr>
          <a:xfrm>
            <a:off x="838200" y="365125"/>
            <a:ext cx="9031736" cy="1325563"/>
          </a:xfrm>
        </p:spPr>
        <p:txBody>
          <a:bodyPr/>
          <a:lstStyle/>
          <a:p>
            <a:r>
              <a:rPr lang="en-US"/>
              <a:t>File a Claim: </a:t>
            </a:r>
            <a:br>
              <a:rPr lang="en-US"/>
            </a:br>
            <a:r>
              <a:rPr lang="en-US"/>
              <a:t>Accident &amp; Hospital Indemnity</a:t>
            </a:r>
          </a:p>
        </p:txBody>
      </p:sp>
      <p:sp>
        <p:nvSpPr>
          <p:cNvPr id="3" name="Content Placeholder 2">
            <a:extLst>
              <a:ext uri="{FF2B5EF4-FFF2-40B4-BE49-F238E27FC236}">
                <a16:creationId xmlns:a16="http://schemas.microsoft.com/office/drawing/2014/main" id="{005E0A46-52EC-325D-0489-5FD04F252834}"/>
              </a:ext>
            </a:extLst>
          </p:cNvPr>
          <p:cNvSpPr>
            <a:spLocks noGrp="1"/>
          </p:cNvSpPr>
          <p:nvPr>
            <p:ph idx="1"/>
          </p:nvPr>
        </p:nvSpPr>
        <p:spPr>
          <a:xfrm>
            <a:off x="838200" y="1923347"/>
            <a:ext cx="10515600" cy="4351338"/>
          </a:xfrm>
        </p:spPr>
        <p:txBody>
          <a:bodyPr>
            <a:normAutofit fontScale="92500"/>
          </a:bodyPr>
          <a:lstStyle/>
          <a:p>
            <a:pPr marL="0" indent="0">
              <a:lnSpc>
                <a:spcPct val="100000"/>
              </a:lnSpc>
              <a:buNone/>
            </a:pPr>
            <a:r>
              <a:rPr lang="en-US" sz="1800" b="1" i="0" u="none" strike="noStrike" baseline="0">
                <a:latin typeface="+mj-lt"/>
              </a:rPr>
              <a:t>You must provide The Hartford with a written notice of a claim within 20 days after the start of any loss covered by the policy. </a:t>
            </a:r>
            <a:endParaRPr lang="en-US" sz="1800" b="0" i="0" u="none" strike="noStrike" baseline="0">
              <a:latin typeface="+mj-lt"/>
            </a:endParaRPr>
          </a:p>
          <a:p>
            <a:pPr marL="0" indent="0">
              <a:lnSpc>
                <a:spcPct val="100000"/>
              </a:lnSpc>
              <a:buNone/>
            </a:pPr>
            <a:r>
              <a:rPr lang="en-US" sz="1800" b="0" i="0" u="none" strike="noStrike" baseline="0">
                <a:latin typeface="+mj-lt"/>
              </a:rPr>
              <a:t>The three forms needed to file a claim are as follows:</a:t>
            </a:r>
          </a:p>
          <a:p>
            <a:pPr marL="342900" indent="-342900">
              <a:lnSpc>
                <a:spcPct val="100000"/>
              </a:lnSpc>
              <a:buFont typeface="+mj-lt"/>
              <a:buAutoNum type="arabicPeriod"/>
            </a:pPr>
            <a:r>
              <a:rPr lang="en-US" sz="1800" b="0" i="0" u="none" strike="noStrike" baseline="0">
                <a:latin typeface="+mj-lt"/>
              </a:rPr>
              <a:t>Policyholder (Employer) Claim Form </a:t>
            </a:r>
          </a:p>
          <a:p>
            <a:pPr marL="342900" indent="-342900">
              <a:lnSpc>
                <a:spcPct val="100000"/>
              </a:lnSpc>
              <a:buFont typeface="+mj-lt"/>
              <a:buAutoNum type="arabicPeriod"/>
            </a:pPr>
            <a:r>
              <a:rPr lang="en-US" sz="1800" b="0" i="0" u="none" strike="noStrike" baseline="0">
                <a:latin typeface="+mj-lt"/>
              </a:rPr>
              <a:t>Claimant (Employee) Statement </a:t>
            </a:r>
          </a:p>
          <a:p>
            <a:pPr marL="342900" indent="-342900">
              <a:lnSpc>
                <a:spcPct val="100000"/>
              </a:lnSpc>
              <a:buFont typeface="+mj-lt"/>
              <a:buAutoNum type="arabicPeriod"/>
            </a:pPr>
            <a:r>
              <a:rPr lang="en-US" sz="1800" b="0" i="0" u="none" strike="noStrike" baseline="0">
                <a:latin typeface="+mj-lt"/>
              </a:rPr>
              <a:t>Attending Physician Statement Form </a:t>
            </a:r>
          </a:p>
          <a:p>
            <a:pPr marL="0" indent="0">
              <a:lnSpc>
                <a:spcPct val="100000"/>
              </a:lnSpc>
              <a:buNone/>
            </a:pPr>
            <a:endParaRPr lang="en-US" sz="1800" b="0" i="0" u="none" strike="noStrike" baseline="0">
              <a:latin typeface="+mj-lt"/>
            </a:endParaRPr>
          </a:p>
          <a:p>
            <a:pPr marL="0" indent="0">
              <a:lnSpc>
                <a:spcPct val="100000"/>
              </a:lnSpc>
              <a:buNone/>
            </a:pPr>
            <a:r>
              <a:rPr lang="en-US" sz="1800" b="0" i="0" u="none" strike="noStrike" baseline="0">
                <a:latin typeface="+mj-lt"/>
              </a:rPr>
              <a:t>These forms can be obtained through your employer or through The Hartford Online Portal. You must also submit Proof of Loss (documentation of loss, medical information, physician contacts, etc.) within 120 of the date of the loss. </a:t>
            </a:r>
          </a:p>
          <a:p>
            <a:pPr marL="0" indent="0" algn="ctr">
              <a:lnSpc>
                <a:spcPct val="100000"/>
              </a:lnSpc>
              <a:buNone/>
            </a:pPr>
            <a:r>
              <a:rPr lang="de-DE" sz="1800" b="1" i="0" u="none" strike="noStrike" baseline="0">
                <a:solidFill>
                  <a:schemeClr val="accent2"/>
                </a:solidFill>
                <a:latin typeface="+mj-lt"/>
              </a:rPr>
              <a:t>Online Portal: </a:t>
            </a:r>
            <a:r>
              <a:rPr lang="de-DE" sz="1800" b="1" i="0" u="none" strike="noStrike" baseline="0">
                <a:latin typeface="+mj-lt"/>
              </a:rPr>
              <a:t>www.bene</a:t>
            </a:r>
            <a:r>
              <a:rPr lang="de-DE" sz="1800" b="0" i="0" u="none" strike="noStrike" baseline="0">
                <a:latin typeface="+mj-lt"/>
              </a:rPr>
              <a:t>fi</a:t>
            </a:r>
            <a:r>
              <a:rPr lang="de-DE" sz="1800" b="1" i="0" u="none" strike="noStrike" baseline="0">
                <a:latin typeface="+mj-lt"/>
              </a:rPr>
              <a:t>tsclaims.thehartford.com</a:t>
            </a:r>
            <a:endParaRPr lang="de-DE" sz="1800" b="0" i="0" u="none" strike="noStrike" baseline="0">
              <a:latin typeface="+mj-lt"/>
            </a:endParaRPr>
          </a:p>
          <a:p>
            <a:pPr marL="0" indent="0" algn="ctr">
              <a:lnSpc>
                <a:spcPct val="100000"/>
              </a:lnSpc>
              <a:buNone/>
            </a:pPr>
            <a:r>
              <a:rPr lang="en-US" sz="1800" b="1" i="0" u="none" strike="noStrike" baseline="0">
                <a:solidFill>
                  <a:schemeClr val="accent2"/>
                </a:solidFill>
                <a:latin typeface="+mj-lt"/>
              </a:rPr>
              <a:t>The Hartford Claims Support: </a:t>
            </a:r>
            <a:r>
              <a:rPr lang="en-US" sz="1800" b="1" i="0" u="none" strike="noStrike" baseline="0">
                <a:latin typeface="+mj-lt"/>
              </a:rPr>
              <a:t>866-547-4205</a:t>
            </a:r>
            <a:endParaRPr lang="en-US" sz="1800" b="0" i="0" u="none" strike="noStrike" baseline="0">
              <a:latin typeface="+mj-lt"/>
            </a:endParaRPr>
          </a:p>
          <a:p>
            <a:pPr marL="0" indent="0" algn="ctr">
              <a:lnSpc>
                <a:spcPct val="100000"/>
              </a:lnSpc>
              <a:buNone/>
            </a:pPr>
            <a:r>
              <a:rPr lang="en-US" sz="1800" b="1" i="0" u="none" strike="noStrike" baseline="0">
                <a:solidFill>
                  <a:schemeClr val="accent2"/>
                </a:solidFill>
                <a:latin typeface="+mj-lt"/>
              </a:rPr>
              <a:t>Policy Number: </a:t>
            </a:r>
            <a:r>
              <a:rPr lang="en-US" sz="1800" b="1" i="0" u="none" strike="noStrike" baseline="0">
                <a:latin typeface="+mj-lt"/>
              </a:rPr>
              <a:t>VAC898357</a:t>
            </a:r>
            <a:endParaRPr lang="en-US">
              <a:latin typeface="+mj-lt"/>
            </a:endParaRPr>
          </a:p>
        </p:txBody>
      </p:sp>
      <p:pic>
        <p:nvPicPr>
          <p:cNvPr id="4" name="Picture 2" descr="The Hartford reports “strong” profits despite Hurricane Ian losses -  Reinsurance News">
            <a:extLst>
              <a:ext uri="{FF2B5EF4-FFF2-40B4-BE49-F238E27FC236}">
                <a16:creationId xmlns:a16="http://schemas.microsoft.com/office/drawing/2014/main" id="{CAC5674D-A8DD-32B5-56C9-2AF87677FD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952"/>
          <a:stretch/>
        </p:blipFill>
        <p:spPr bwMode="auto">
          <a:xfrm>
            <a:off x="9173488" y="82550"/>
            <a:ext cx="261937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530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8BBB-20DB-E298-8484-6D0F45FEE704}"/>
              </a:ext>
            </a:extLst>
          </p:cNvPr>
          <p:cNvSpPr>
            <a:spLocks noGrp="1"/>
          </p:cNvSpPr>
          <p:nvPr>
            <p:ph type="title"/>
          </p:nvPr>
        </p:nvSpPr>
        <p:spPr>
          <a:xfrm>
            <a:off x="838200" y="365125"/>
            <a:ext cx="9031736" cy="1325563"/>
          </a:xfrm>
        </p:spPr>
        <p:txBody>
          <a:bodyPr/>
          <a:lstStyle/>
          <a:p>
            <a:r>
              <a:rPr lang="en-US"/>
              <a:t>File a Claim: Short-Term Disability</a:t>
            </a:r>
          </a:p>
        </p:txBody>
      </p:sp>
      <p:pic>
        <p:nvPicPr>
          <p:cNvPr id="4" name="Picture 2" descr="The Hartford reports “strong” profits despite Hurricane Ian losses -  Reinsurance News">
            <a:extLst>
              <a:ext uri="{FF2B5EF4-FFF2-40B4-BE49-F238E27FC236}">
                <a16:creationId xmlns:a16="http://schemas.microsoft.com/office/drawing/2014/main" id="{CAC5674D-A8DD-32B5-56C9-2AF87677FD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952"/>
          <a:stretch/>
        </p:blipFill>
        <p:spPr bwMode="auto">
          <a:xfrm>
            <a:off x="9173488" y="82550"/>
            <a:ext cx="2619375" cy="13255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6B7742-9828-23D2-9887-38389A14649A}"/>
              </a:ext>
            </a:extLst>
          </p:cNvPr>
          <p:cNvSpPr txBox="1"/>
          <p:nvPr/>
        </p:nvSpPr>
        <p:spPr>
          <a:xfrm>
            <a:off x="838200" y="1598455"/>
            <a:ext cx="9772214" cy="646331"/>
          </a:xfrm>
          <a:prstGeom prst="rect">
            <a:avLst/>
          </a:prstGeom>
          <a:noFill/>
        </p:spPr>
        <p:txBody>
          <a:bodyPr wrap="square" rtlCol="0">
            <a:spAutoFit/>
          </a:bodyPr>
          <a:lstStyle/>
          <a:p>
            <a:r>
              <a:rPr lang="en-US"/>
              <a:t>You must provide The Hartford with a written notice of a claim within 30 days after the disability occurs. Once the claim is received, you will have to submit Proof of Loss within 90 days.</a:t>
            </a:r>
          </a:p>
        </p:txBody>
      </p:sp>
      <p:sp>
        <p:nvSpPr>
          <p:cNvPr id="10" name="Rectangle 9">
            <a:extLst>
              <a:ext uri="{FF2B5EF4-FFF2-40B4-BE49-F238E27FC236}">
                <a16:creationId xmlns:a16="http://schemas.microsoft.com/office/drawing/2014/main" id="{FC735ED1-2400-48B5-B78F-F0EA311CED51}"/>
              </a:ext>
            </a:extLst>
          </p:cNvPr>
          <p:cNvSpPr/>
          <p:nvPr/>
        </p:nvSpPr>
        <p:spPr>
          <a:xfrm>
            <a:off x="1241256" y="2616200"/>
            <a:ext cx="2161617" cy="769441"/>
          </a:xfrm>
          <a:prstGeom prst="rect">
            <a:avLst/>
          </a:prstGeom>
          <a:noFill/>
        </p:spPr>
        <p:txBody>
          <a:bodyPr wrap="square" lIns="91440" tIns="45720" rIns="91440" bIns="45720">
            <a:spAutoFit/>
          </a:bodyPr>
          <a:lstStyle/>
          <a:p>
            <a:pPr algn="ctr"/>
            <a:r>
              <a:rPr lang="en-US" sz="4400">
                <a:ln w="38100">
                  <a:solidFill>
                    <a:schemeClr val="accent2"/>
                  </a:solidFill>
                </a:ln>
                <a:effectLst>
                  <a:outerShdw blurRad="38100" dist="19050" dir="2700000" algn="tl" rotWithShape="0">
                    <a:schemeClr val="dk1">
                      <a:alpha val="40000"/>
                    </a:schemeClr>
                  </a:outerShdw>
                </a:effectLst>
              </a:rPr>
              <a:t>Step 1:</a:t>
            </a:r>
          </a:p>
        </p:txBody>
      </p:sp>
      <p:sp>
        <p:nvSpPr>
          <p:cNvPr id="11" name="Rectangle 10">
            <a:extLst>
              <a:ext uri="{FF2B5EF4-FFF2-40B4-BE49-F238E27FC236}">
                <a16:creationId xmlns:a16="http://schemas.microsoft.com/office/drawing/2014/main" id="{BC1B70D4-BD49-372B-58B8-38C4EBA19264}"/>
              </a:ext>
            </a:extLst>
          </p:cNvPr>
          <p:cNvSpPr/>
          <p:nvPr/>
        </p:nvSpPr>
        <p:spPr>
          <a:xfrm>
            <a:off x="4838943" y="2616200"/>
            <a:ext cx="2161617" cy="769441"/>
          </a:xfrm>
          <a:prstGeom prst="rect">
            <a:avLst/>
          </a:prstGeom>
          <a:noFill/>
        </p:spPr>
        <p:txBody>
          <a:bodyPr wrap="square" lIns="91440" tIns="45720" rIns="91440" bIns="45720">
            <a:spAutoFit/>
          </a:bodyPr>
          <a:lstStyle/>
          <a:p>
            <a:pPr algn="ctr"/>
            <a:r>
              <a:rPr lang="en-US" sz="4400">
                <a:ln w="38100">
                  <a:solidFill>
                    <a:schemeClr val="accent2"/>
                  </a:solidFill>
                </a:ln>
                <a:effectLst>
                  <a:outerShdw blurRad="38100" dist="19050" dir="2700000" algn="tl" rotWithShape="0">
                    <a:schemeClr val="dk1">
                      <a:alpha val="40000"/>
                    </a:schemeClr>
                  </a:outerShdw>
                </a:effectLst>
              </a:rPr>
              <a:t>Step 2:</a:t>
            </a:r>
          </a:p>
        </p:txBody>
      </p:sp>
      <p:sp>
        <p:nvSpPr>
          <p:cNvPr id="12" name="Rectangle 11">
            <a:extLst>
              <a:ext uri="{FF2B5EF4-FFF2-40B4-BE49-F238E27FC236}">
                <a16:creationId xmlns:a16="http://schemas.microsoft.com/office/drawing/2014/main" id="{722B85DD-047E-D87B-A2F9-66DE2CC3B1D9}"/>
              </a:ext>
            </a:extLst>
          </p:cNvPr>
          <p:cNvSpPr/>
          <p:nvPr/>
        </p:nvSpPr>
        <p:spPr>
          <a:xfrm>
            <a:off x="8789127" y="2539297"/>
            <a:ext cx="2161617" cy="769441"/>
          </a:xfrm>
          <a:prstGeom prst="rect">
            <a:avLst/>
          </a:prstGeom>
          <a:noFill/>
        </p:spPr>
        <p:txBody>
          <a:bodyPr wrap="square" lIns="91440" tIns="45720" rIns="91440" bIns="45720">
            <a:spAutoFit/>
          </a:bodyPr>
          <a:lstStyle/>
          <a:p>
            <a:pPr algn="ctr"/>
            <a:r>
              <a:rPr lang="en-US" sz="4400">
                <a:ln w="38100">
                  <a:solidFill>
                    <a:schemeClr val="accent2"/>
                  </a:solidFill>
                </a:ln>
                <a:effectLst>
                  <a:outerShdw blurRad="38100" dist="19050" dir="2700000" algn="tl" rotWithShape="0">
                    <a:schemeClr val="dk1">
                      <a:alpha val="40000"/>
                    </a:schemeClr>
                  </a:outerShdw>
                </a:effectLst>
              </a:rPr>
              <a:t>Step 3:</a:t>
            </a:r>
          </a:p>
        </p:txBody>
      </p:sp>
      <p:sp>
        <p:nvSpPr>
          <p:cNvPr id="14" name="TextBox 13">
            <a:extLst>
              <a:ext uri="{FF2B5EF4-FFF2-40B4-BE49-F238E27FC236}">
                <a16:creationId xmlns:a16="http://schemas.microsoft.com/office/drawing/2014/main" id="{DED1AAD8-1A1D-ADAE-AA96-5AA328ED85CF}"/>
              </a:ext>
            </a:extLst>
          </p:cNvPr>
          <p:cNvSpPr txBox="1"/>
          <p:nvPr/>
        </p:nvSpPr>
        <p:spPr>
          <a:xfrm>
            <a:off x="591568" y="3549263"/>
            <a:ext cx="3275436" cy="2862322"/>
          </a:xfrm>
          <a:prstGeom prst="rect">
            <a:avLst/>
          </a:prstGeom>
          <a:noFill/>
        </p:spPr>
        <p:txBody>
          <a:bodyPr wrap="square">
            <a:spAutoFit/>
          </a:bodyPr>
          <a:lstStyle/>
          <a:p>
            <a:pPr algn="ctr"/>
            <a:r>
              <a:rPr lang="en-US" b="1" i="0" u="none" strike="noStrike" baseline="0">
                <a:solidFill>
                  <a:srgbClr val="000000"/>
                </a:solidFill>
                <a:latin typeface="+mj-lt"/>
              </a:rPr>
              <a:t>Know when it's time to take action.</a:t>
            </a:r>
          </a:p>
          <a:p>
            <a:pPr algn="ctr"/>
            <a:endParaRPr lang="en-US" b="0" i="0" u="none" strike="noStrike" baseline="0">
              <a:solidFill>
                <a:srgbClr val="000000"/>
              </a:solidFill>
              <a:latin typeface="+mj-lt"/>
            </a:endParaRPr>
          </a:p>
          <a:p>
            <a:pPr algn="ctr"/>
            <a:r>
              <a:rPr lang="en-US" b="0" i="0" u="none" strike="noStrike" baseline="0">
                <a:solidFill>
                  <a:srgbClr val="000000"/>
                </a:solidFill>
                <a:latin typeface="+mj-lt"/>
              </a:rPr>
              <a:t>If you’re absent from work, we can advise you on when to file a claim. If your absence is scheduled, such as an upcoming hospital stay, call us 30days prior to your last day of work. If unscheduled, please call us as soon as possible.</a:t>
            </a:r>
            <a:endParaRPr lang="en-US">
              <a:latin typeface="+mj-lt"/>
            </a:endParaRPr>
          </a:p>
        </p:txBody>
      </p:sp>
      <p:sp>
        <p:nvSpPr>
          <p:cNvPr id="16" name="TextBox 15">
            <a:extLst>
              <a:ext uri="{FF2B5EF4-FFF2-40B4-BE49-F238E27FC236}">
                <a16:creationId xmlns:a16="http://schemas.microsoft.com/office/drawing/2014/main" id="{E49BDE46-E277-E115-D904-52FAC62FA363}"/>
              </a:ext>
            </a:extLst>
          </p:cNvPr>
          <p:cNvSpPr txBox="1"/>
          <p:nvPr/>
        </p:nvSpPr>
        <p:spPr>
          <a:xfrm>
            <a:off x="4036348" y="3545507"/>
            <a:ext cx="3766805" cy="2923877"/>
          </a:xfrm>
          <a:prstGeom prst="rect">
            <a:avLst/>
          </a:prstGeom>
          <a:noFill/>
        </p:spPr>
        <p:txBody>
          <a:bodyPr wrap="square">
            <a:spAutoFit/>
          </a:bodyPr>
          <a:lstStyle/>
          <a:p>
            <a:pPr algn="ctr"/>
            <a:r>
              <a:rPr lang="en-US" sz="2000" b="1" i="0" u="none" strike="noStrike" baseline="0">
                <a:solidFill>
                  <a:srgbClr val="000000"/>
                </a:solidFill>
                <a:latin typeface="+mj-lt"/>
              </a:rPr>
              <a:t>Have this information ready:</a:t>
            </a:r>
            <a:endParaRPr lang="en-US" sz="2000" b="0" i="0" u="none" strike="noStrike" baseline="0">
              <a:solidFill>
                <a:srgbClr val="000000"/>
              </a:solidFill>
              <a:latin typeface="+mj-lt"/>
            </a:endParaRPr>
          </a:p>
          <a:p>
            <a:pPr algn="ctr"/>
            <a:endParaRPr lang="en-US" sz="2000" b="0" i="0" u="none" strike="noStrike" baseline="0">
              <a:solidFill>
                <a:srgbClr val="000000"/>
              </a:solidFill>
              <a:latin typeface="+mj-lt"/>
            </a:endParaRPr>
          </a:p>
          <a:p>
            <a:pPr marL="285750" indent="-285750" algn="ctr">
              <a:buFont typeface="Arial" panose="020B0604020202020204" pitchFamily="34" charset="0"/>
              <a:buChar char="•"/>
            </a:pPr>
            <a:r>
              <a:rPr lang="en-US" sz="1800" b="0" i="0" u="none" strike="noStrike" baseline="0">
                <a:solidFill>
                  <a:srgbClr val="000000"/>
                </a:solidFill>
                <a:latin typeface="+mj-lt"/>
              </a:rPr>
              <a:t>Name, address and other key identification information.</a:t>
            </a:r>
          </a:p>
          <a:p>
            <a:pPr marL="285750" indent="-285750" algn="ctr">
              <a:buFont typeface="Arial" panose="020B0604020202020204" pitchFamily="34" charset="0"/>
              <a:buChar char="•"/>
            </a:pPr>
            <a:r>
              <a:rPr lang="en-US" sz="1800" b="0" i="0" u="none" strike="noStrike" baseline="0">
                <a:solidFill>
                  <a:srgbClr val="000000"/>
                </a:solidFill>
                <a:latin typeface="+mj-lt"/>
              </a:rPr>
              <a:t>Name of your department and last full day of active work.</a:t>
            </a:r>
          </a:p>
          <a:p>
            <a:pPr marL="285750" indent="-285750" algn="ctr">
              <a:buFont typeface="Arial" panose="020B0604020202020204" pitchFamily="34" charset="0"/>
              <a:buChar char="•"/>
            </a:pPr>
            <a:r>
              <a:rPr lang="en-US" sz="1800" b="0" i="0" u="none" strike="noStrike" baseline="0">
                <a:solidFill>
                  <a:srgbClr val="000000"/>
                </a:solidFill>
                <a:latin typeface="+mj-lt"/>
              </a:rPr>
              <a:t>The nature of your claim.</a:t>
            </a:r>
          </a:p>
          <a:p>
            <a:pPr marL="285750" indent="-285750" algn="ctr">
              <a:buFont typeface="Arial" panose="020B0604020202020204" pitchFamily="34" charset="0"/>
              <a:buChar char="•"/>
            </a:pPr>
            <a:r>
              <a:rPr lang="en-US" sz="1800" b="0" i="0" u="none" strike="noStrike" baseline="0">
                <a:solidFill>
                  <a:srgbClr val="000000"/>
                </a:solidFill>
                <a:latin typeface="+mj-lt"/>
              </a:rPr>
              <a:t>Your treating physician’s name, address, phone and fax numbers.</a:t>
            </a:r>
          </a:p>
          <a:p>
            <a:pPr marL="285750" indent="-285750" algn="ctr">
              <a:buFont typeface="Arial" panose="020B0604020202020204" pitchFamily="34" charset="0"/>
              <a:buChar char="•"/>
            </a:pPr>
            <a:r>
              <a:rPr lang="en-US" sz="1800" b="0" i="0" u="none" strike="noStrike" baseline="0">
                <a:solidFill>
                  <a:srgbClr val="000000"/>
                </a:solidFill>
                <a:latin typeface="+mj-lt"/>
              </a:rPr>
              <a:t>Your Policy Number: 898357</a:t>
            </a:r>
            <a:endParaRPr lang="en-US">
              <a:latin typeface="+mj-lt"/>
            </a:endParaRPr>
          </a:p>
        </p:txBody>
      </p:sp>
      <p:sp>
        <p:nvSpPr>
          <p:cNvPr id="18" name="TextBox 17">
            <a:extLst>
              <a:ext uri="{FF2B5EF4-FFF2-40B4-BE49-F238E27FC236}">
                <a16:creationId xmlns:a16="http://schemas.microsoft.com/office/drawing/2014/main" id="{808FE821-C2D0-5076-F69B-6ED3590484C1}"/>
              </a:ext>
            </a:extLst>
          </p:cNvPr>
          <p:cNvSpPr txBox="1"/>
          <p:nvPr/>
        </p:nvSpPr>
        <p:spPr>
          <a:xfrm>
            <a:off x="7803153" y="3559057"/>
            <a:ext cx="3824543" cy="3139321"/>
          </a:xfrm>
          <a:prstGeom prst="rect">
            <a:avLst/>
          </a:prstGeom>
          <a:noFill/>
        </p:spPr>
        <p:txBody>
          <a:bodyPr wrap="square">
            <a:spAutoFit/>
          </a:bodyPr>
          <a:lstStyle/>
          <a:p>
            <a:pPr algn="ctr"/>
            <a:r>
              <a:rPr lang="en-US" b="1" i="0" u="none" strike="noStrike" baseline="0">
                <a:solidFill>
                  <a:srgbClr val="000000"/>
                </a:solidFill>
                <a:latin typeface="+mj-lt"/>
              </a:rPr>
              <a:t>Make the call or file online</a:t>
            </a:r>
            <a:endParaRPr lang="en-US" b="1">
              <a:solidFill>
                <a:srgbClr val="000000"/>
              </a:solidFill>
              <a:latin typeface="+mj-lt"/>
            </a:endParaRPr>
          </a:p>
          <a:p>
            <a:pPr algn="ctr"/>
            <a:endParaRPr lang="en-US" b="0" i="0" u="none" strike="noStrike" baseline="0">
              <a:solidFill>
                <a:srgbClr val="000000"/>
              </a:solidFill>
              <a:latin typeface="+mj-lt"/>
            </a:endParaRPr>
          </a:p>
          <a:p>
            <a:pPr algn="ctr"/>
            <a:r>
              <a:rPr lang="en-US" b="0" i="0" u="none" strike="noStrike" baseline="0">
                <a:solidFill>
                  <a:srgbClr val="000000"/>
                </a:solidFill>
                <a:latin typeface="+mj-lt"/>
              </a:rPr>
              <a:t>With your information handy,</a:t>
            </a:r>
          </a:p>
          <a:p>
            <a:pPr algn="ctr"/>
            <a:r>
              <a:rPr lang="en-US" b="0" i="0" u="none" strike="noStrike" baseline="0">
                <a:solidFill>
                  <a:srgbClr val="000000"/>
                </a:solidFill>
                <a:latin typeface="+mj-lt"/>
              </a:rPr>
              <a:t>call The Hartford at </a:t>
            </a:r>
            <a:r>
              <a:rPr lang="en-US" b="1" i="0" u="none" strike="noStrike" baseline="0">
                <a:solidFill>
                  <a:srgbClr val="000000"/>
                </a:solidFill>
                <a:latin typeface="+mj-lt"/>
              </a:rPr>
              <a:t>1-800-549-6514</a:t>
            </a:r>
            <a:r>
              <a:rPr lang="en-US" b="0" i="0" u="none" strike="noStrike" baseline="0">
                <a:solidFill>
                  <a:srgbClr val="000000"/>
                </a:solidFill>
                <a:latin typeface="+mj-lt"/>
              </a:rPr>
              <a:t>.</a:t>
            </a:r>
          </a:p>
          <a:p>
            <a:pPr algn="ctr"/>
            <a:r>
              <a:rPr lang="en-US" b="0" i="0" u="none" strike="noStrike" baseline="0">
                <a:solidFill>
                  <a:srgbClr val="000000"/>
                </a:solidFill>
                <a:latin typeface="+mj-lt"/>
              </a:rPr>
              <a:t>You’ll be assisted by a caring professional who’ll take your information, answer your questions, and file your claim.</a:t>
            </a:r>
          </a:p>
          <a:p>
            <a:pPr algn="ctr"/>
            <a:r>
              <a:rPr lang="en-US" b="0" i="0" u="none" strike="noStrike" baseline="0">
                <a:solidFill>
                  <a:srgbClr val="000000"/>
                </a:solidFill>
                <a:latin typeface="+mj-lt"/>
              </a:rPr>
              <a:t>File online at: </a:t>
            </a:r>
            <a:r>
              <a:rPr lang="en-US" b="1" i="0" u="none" strike="noStrike" baseline="0">
                <a:solidFill>
                  <a:srgbClr val="FF904D"/>
                </a:solidFill>
                <a:latin typeface="+mj-lt"/>
              </a:rPr>
              <a:t>www.thehartford.com/employee-benefits/claims </a:t>
            </a:r>
            <a:endParaRPr lang="en-US">
              <a:latin typeface="+mj-lt"/>
            </a:endParaRPr>
          </a:p>
        </p:txBody>
      </p:sp>
    </p:spTree>
    <p:extLst>
      <p:ext uri="{BB962C8B-B14F-4D97-AF65-F5344CB8AC3E}">
        <p14:creationId xmlns:p14="http://schemas.microsoft.com/office/powerpoint/2010/main" val="639550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41C6E-3097-7080-669A-1485ED0DF3CB}"/>
              </a:ext>
            </a:extLst>
          </p:cNvPr>
          <p:cNvSpPr>
            <a:spLocks noGrp="1"/>
          </p:cNvSpPr>
          <p:nvPr>
            <p:ph type="ctrTitle"/>
          </p:nvPr>
        </p:nvSpPr>
        <p:spPr>
          <a:xfrm>
            <a:off x="578651" y="1122363"/>
            <a:ext cx="11034695" cy="3174690"/>
          </a:xfrm>
        </p:spPr>
        <p:txBody>
          <a:bodyPr>
            <a:normAutofit/>
          </a:bodyPr>
          <a:lstStyle/>
          <a:p>
            <a:pPr algn="l"/>
            <a:r>
              <a:rPr lang="en-US" sz="8000"/>
              <a:t>Questions?</a:t>
            </a:r>
          </a:p>
        </p:txBody>
      </p:sp>
      <p:sp>
        <p:nvSpPr>
          <p:cNvPr id="3" name="Subtitle 2">
            <a:extLst>
              <a:ext uri="{FF2B5EF4-FFF2-40B4-BE49-F238E27FC236}">
                <a16:creationId xmlns:a16="http://schemas.microsoft.com/office/drawing/2014/main" id="{534B0A64-D944-D863-2B9F-04B1833772D8}"/>
              </a:ext>
            </a:extLst>
          </p:cNvPr>
          <p:cNvSpPr>
            <a:spLocks noGrp="1"/>
          </p:cNvSpPr>
          <p:nvPr>
            <p:ph type="subTitle" idx="1"/>
          </p:nvPr>
        </p:nvSpPr>
        <p:spPr>
          <a:xfrm>
            <a:off x="578651" y="4723637"/>
            <a:ext cx="11034695" cy="1481396"/>
          </a:xfrm>
        </p:spPr>
        <p:txBody>
          <a:bodyPr>
            <a:normAutofit/>
          </a:bodyPr>
          <a:lstStyle/>
          <a:p>
            <a:pPr algn="l"/>
            <a:r>
              <a:rPr lang="en-US" sz="2800" b="1"/>
              <a:t>Thank you!</a:t>
            </a:r>
            <a:endParaRPr lang="en-US" sz="2800"/>
          </a:p>
        </p:txBody>
      </p:sp>
      <p:sp>
        <p:nvSpPr>
          <p:cNvPr id="36" name="Rectangle 35">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5851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F046-7DF0-9A58-3E88-839ADDA6E914}"/>
              </a:ext>
            </a:extLst>
          </p:cNvPr>
          <p:cNvSpPr>
            <a:spLocks noGrp="1"/>
          </p:cNvSpPr>
          <p:nvPr>
            <p:ph type="ctrTitle"/>
          </p:nvPr>
        </p:nvSpPr>
        <p:spPr/>
        <p:txBody>
          <a:bodyPr/>
          <a:lstStyle/>
          <a:p>
            <a:r>
              <a:rPr lang="en-US" b="1">
                <a:solidFill>
                  <a:schemeClr val="bg1"/>
                </a:solidFill>
                <a:latin typeface="Abadi Extra Light" panose="020B0204020104020204" pitchFamily="34" charset="0"/>
              </a:rPr>
              <a:t>Appendix</a:t>
            </a:r>
          </a:p>
        </p:txBody>
      </p:sp>
      <p:sp>
        <p:nvSpPr>
          <p:cNvPr id="3" name="Subtitle 2">
            <a:extLst>
              <a:ext uri="{FF2B5EF4-FFF2-40B4-BE49-F238E27FC236}">
                <a16:creationId xmlns:a16="http://schemas.microsoft.com/office/drawing/2014/main" id="{AF5C2B56-730E-F803-8858-6A1BC579C870}"/>
              </a:ext>
            </a:extLst>
          </p:cNvPr>
          <p:cNvSpPr>
            <a:spLocks noGrp="1"/>
          </p:cNvSpPr>
          <p:nvPr>
            <p:ph type="subTitle" idx="1"/>
          </p:nvPr>
        </p:nvSpPr>
        <p:spPr/>
        <p:txBody>
          <a:bodyPr/>
          <a:lstStyle/>
          <a:p>
            <a:r>
              <a:rPr lang="en-US">
                <a:solidFill>
                  <a:schemeClr val="bg1"/>
                </a:solidFill>
                <a:latin typeface="Abadi Extra Light" panose="020B0204020104020204" pitchFamily="34" charset="0"/>
              </a:rPr>
              <a:t>Additional Information</a:t>
            </a:r>
          </a:p>
          <a:p>
            <a:endParaRPr lang="en-US">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1328048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a:xfrm>
            <a:off x="160853" y="-35312"/>
            <a:ext cx="8346861" cy="591529"/>
          </a:xfrm>
        </p:spPr>
        <p:txBody>
          <a:bodyPr>
            <a:normAutofit/>
          </a:bodyPr>
          <a:lstStyle/>
          <a:p>
            <a:r>
              <a:rPr lang="en-US" sz="2800"/>
              <a:t>Steps to Finding a UHC In-Network Medical Provider</a:t>
            </a:r>
          </a:p>
        </p:txBody>
      </p:sp>
      <p:sp>
        <p:nvSpPr>
          <p:cNvPr id="3" name="Content Placeholder 2">
            <a:extLst>
              <a:ext uri="{FF2B5EF4-FFF2-40B4-BE49-F238E27FC236}">
                <a16:creationId xmlns:a16="http://schemas.microsoft.com/office/drawing/2014/main" id="{833AE19D-2098-AC2C-B3AB-009A5B73202B}"/>
              </a:ext>
            </a:extLst>
          </p:cNvPr>
          <p:cNvSpPr>
            <a:spLocks noGrp="1"/>
          </p:cNvSpPr>
          <p:nvPr>
            <p:ph idx="1"/>
          </p:nvPr>
        </p:nvSpPr>
        <p:spPr>
          <a:xfrm>
            <a:off x="163904" y="542988"/>
            <a:ext cx="5932096" cy="3895290"/>
          </a:xfrm>
        </p:spPr>
        <p:txBody>
          <a:bodyPr>
            <a:normAutofit/>
          </a:bodyPr>
          <a:lstStyle/>
          <a:p>
            <a:pPr marL="0" marR="0" indent="0">
              <a:spcBef>
                <a:spcPts val="0"/>
              </a:spcBef>
              <a:spcAft>
                <a:spcPts val="800"/>
              </a:spcAft>
              <a:buNone/>
            </a:pPr>
            <a:r>
              <a:rPr lang="en-US" sz="1400" b="1">
                <a:latin typeface="+mj-lt"/>
                <a:ea typeface="Calibri" panose="020F0502020204030204" pitchFamily="34" charset="0"/>
                <a:cs typeface="Times New Roman" panose="02020603050405020304" pitchFamily="18" charset="0"/>
              </a:rPr>
              <a:t>1</a:t>
            </a:r>
            <a:r>
              <a:rPr lang="en-US" sz="1400">
                <a:latin typeface="+mj-lt"/>
                <a:ea typeface="Calibri" panose="020F0502020204030204" pitchFamily="34" charset="0"/>
                <a:cs typeface="Times New Roman" panose="02020603050405020304" pitchFamily="18" charset="0"/>
              </a:rPr>
              <a:t>. Visit www. UHC.com</a:t>
            </a:r>
          </a:p>
          <a:p>
            <a:pPr marL="0" marR="0" indent="0">
              <a:spcBef>
                <a:spcPts val="0"/>
              </a:spcBef>
              <a:spcAft>
                <a:spcPts val="800"/>
              </a:spcAft>
              <a:buNone/>
            </a:pPr>
            <a:r>
              <a:rPr lang="en-US" sz="1400" b="1">
                <a:effectLst/>
                <a:latin typeface="+mj-lt"/>
                <a:ea typeface="Calibri" panose="020F0502020204030204" pitchFamily="34" charset="0"/>
                <a:cs typeface="Times New Roman" panose="02020603050405020304" pitchFamily="18" charset="0"/>
              </a:rPr>
              <a:t>2</a:t>
            </a:r>
            <a:r>
              <a:rPr lang="en-US" sz="1400">
                <a:effectLst/>
                <a:latin typeface="+mj-lt"/>
                <a:ea typeface="Calibri" panose="020F0502020204030204" pitchFamily="34" charset="0"/>
                <a:cs typeface="Times New Roman" panose="02020603050405020304" pitchFamily="18" charset="0"/>
              </a:rPr>
              <a:t>. Select “Find a Doctor” in the top right c</a:t>
            </a:r>
            <a:r>
              <a:rPr lang="en-US" sz="1400">
                <a:latin typeface="+mj-lt"/>
                <a:ea typeface="Calibri" panose="020F0502020204030204" pitchFamily="34" charset="0"/>
                <a:cs typeface="Times New Roman" panose="02020603050405020304" pitchFamily="18" charset="0"/>
              </a:rPr>
              <a:t>orner</a:t>
            </a:r>
          </a:p>
          <a:p>
            <a:pPr marL="342900" marR="0" indent="-342900">
              <a:spcBef>
                <a:spcPts val="0"/>
              </a:spcBef>
              <a:spcAft>
                <a:spcPts val="800"/>
              </a:spcAft>
              <a:buAutoNum type="arabicPeriod"/>
            </a:pPr>
            <a:endParaRPr lang="en-US" sz="1400">
              <a:latin typeface="+mj-lt"/>
              <a:ea typeface="Calibri" panose="020F0502020204030204" pitchFamily="34" charset="0"/>
              <a:cs typeface="Times New Roman" panose="02020603050405020304" pitchFamily="18" charset="0"/>
            </a:endParaRPr>
          </a:p>
          <a:p>
            <a:pPr marL="342900" marR="0" indent="-342900">
              <a:spcBef>
                <a:spcPts val="0"/>
              </a:spcBef>
              <a:spcAft>
                <a:spcPts val="800"/>
              </a:spcAft>
              <a:buAutoNum type="arabicPeriod"/>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400" b="1">
                <a:latin typeface="+mj-lt"/>
                <a:ea typeface="Calibri" panose="020F0502020204030204" pitchFamily="34" charset="0"/>
                <a:cs typeface="Times New Roman" panose="02020603050405020304" pitchFamily="18" charset="0"/>
              </a:rPr>
              <a:t>3</a:t>
            </a:r>
            <a:r>
              <a:rPr lang="en-US" sz="1400">
                <a:latin typeface="+mj-lt"/>
                <a:ea typeface="Calibri" panose="020F0502020204030204" pitchFamily="34" charset="0"/>
                <a:cs typeface="Times New Roman" panose="02020603050405020304" pitchFamily="18" charset="0"/>
              </a:rPr>
              <a:t>. If you are an existing UHC member select “Member Provider Search”. If you are not yet enrolled in the UHC plans, select “Guest Provider Search”</a:t>
            </a: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60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2" descr="See the source image">
            <a:extLst>
              <a:ext uri="{FF2B5EF4-FFF2-40B4-BE49-F238E27FC236}">
                <a16:creationId xmlns:a16="http://schemas.microsoft.com/office/drawing/2014/main" id="{07A356C2-A411-2B8F-8DC6-3379233B7A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688335" y="130198"/>
            <a:ext cx="1905000" cy="387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570F9A-4922-72FA-2AB5-735EDDB62ABC}"/>
              </a:ext>
            </a:extLst>
          </p:cNvPr>
          <p:cNvPicPr>
            <a:picLocks noChangeAspect="1"/>
          </p:cNvPicPr>
          <p:nvPr/>
        </p:nvPicPr>
        <p:blipFill>
          <a:blip r:embed="rId3"/>
          <a:stretch>
            <a:fillRect/>
          </a:stretch>
        </p:blipFill>
        <p:spPr>
          <a:xfrm>
            <a:off x="272600" y="1168639"/>
            <a:ext cx="4486368" cy="1259767"/>
          </a:xfrm>
          <a:prstGeom prst="rect">
            <a:avLst/>
          </a:prstGeom>
        </p:spPr>
      </p:pic>
      <p:sp>
        <p:nvSpPr>
          <p:cNvPr id="9" name="Rectangle 8">
            <a:extLst>
              <a:ext uri="{FF2B5EF4-FFF2-40B4-BE49-F238E27FC236}">
                <a16:creationId xmlns:a16="http://schemas.microsoft.com/office/drawing/2014/main" id="{A151834B-4AFD-C25B-65BC-5FB34F4DE86A}"/>
              </a:ext>
            </a:extLst>
          </p:cNvPr>
          <p:cNvSpPr/>
          <p:nvPr/>
        </p:nvSpPr>
        <p:spPr>
          <a:xfrm>
            <a:off x="3289003" y="1376063"/>
            <a:ext cx="552893" cy="1868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B448737-C5E4-8FDF-92CA-A23A256073D7}"/>
              </a:ext>
            </a:extLst>
          </p:cNvPr>
          <p:cNvPicPr>
            <a:picLocks noChangeAspect="1"/>
          </p:cNvPicPr>
          <p:nvPr/>
        </p:nvPicPr>
        <p:blipFill>
          <a:blip r:embed="rId4"/>
          <a:stretch>
            <a:fillRect/>
          </a:stretch>
        </p:blipFill>
        <p:spPr>
          <a:xfrm>
            <a:off x="251334" y="3081374"/>
            <a:ext cx="4486368" cy="1219977"/>
          </a:xfrm>
          <a:prstGeom prst="rect">
            <a:avLst/>
          </a:prstGeom>
        </p:spPr>
      </p:pic>
      <p:sp>
        <p:nvSpPr>
          <p:cNvPr id="12" name="TextBox 11">
            <a:extLst>
              <a:ext uri="{FF2B5EF4-FFF2-40B4-BE49-F238E27FC236}">
                <a16:creationId xmlns:a16="http://schemas.microsoft.com/office/drawing/2014/main" id="{B59989DE-8BAF-B9F1-EB9E-85419CDA924C}"/>
              </a:ext>
            </a:extLst>
          </p:cNvPr>
          <p:cNvSpPr txBox="1"/>
          <p:nvPr/>
        </p:nvSpPr>
        <p:spPr>
          <a:xfrm>
            <a:off x="160853" y="4241783"/>
            <a:ext cx="5842997" cy="738664"/>
          </a:xfrm>
          <a:prstGeom prst="rect">
            <a:avLst/>
          </a:prstGeom>
          <a:noFill/>
        </p:spPr>
        <p:txBody>
          <a:bodyPr wrap="square" rtlCol="0">
            <a:spAutoFit/>
          </a:bodyPr>
          <a:lstStyle/>
          <a:p>
            <a:r>
              <a:rPr lang="en-US" sz="1400" b="1"/>
              <a:t>4</a:t>
            </a:r>
            <a:r>
              <a:rPr lang="en-US" sz="1400"/>
              <a:t>. Select the type of provider you are looking for: Medical Directory.</a:t>
            </a:r>
          </a:p>
          <a:p>
            <a:r>
              <a:rPr lang="en-US" sz="1400" b="1"/>
              <a:t>5</a:t>
            </a:r>
            <a:r>
              <a:rPr lang="en-US" sz="1400"/>
              <a:t>. Next, select “Employer or Individual Plans” when prompted to select your type of plan. </a:t>
            </a:r>
          </a:p>
        </p:txBody>
      </p:sp>
      <p:pic>
        <p:nvPicPr>
          <p:cNvPr id="14" name="Picture 13">
            <a:extLst>
              <a:ext uri="{FF2B5EF4-FFF2-40B4-BE49-F238E27FC236}">
                <a16:creationId xmlns:a16="http://schemas.microsoft.com/office/drawing/2014/main" id="{C418FC79-9C5B-C727-190D-2E4F9A027E40}"/>
              </a:ext>
            </a:extLst>
          </p:cNvPr>
          <p:cNvPicPr>
            <a:picLocks noChangeAspect="1"/>
          </p:cNvPicPr>
          <p:nvPr/>
        </p:nvPicPr>
        <p:blipFill>
          <a:blip r:embed="rId5"/>
          <a:stretch>
            <a:fillRect/>
          </a:stretch>
        </p:blipFill>
        <p:spPr>
          <a:xfrm>
            <a:off x="482009" y="4980447"/>
            <a:ext cx="2948763" cy="1343741"/>
          </a:xfrm>
          <a:prstGeom prst="rect">
            <a:avLst/>
          </a:prstGeom>
        </p:spPr>
      </p:pic>
      <p:sp>
        <p:nvSpPr>
          <p:cNvPr id="15" name="Rectangle 14">
            <a:extLst>
              <a:ext uri="{FF2B5EF4-FFF2-40B4-BE49-F238E27FC236}">
                <a16:creationId xmlns:a16="http://schemas.microsoft.com/office/drawing/2014/main" id="{CAEB76C3-ABB1-1DBB-D564-D54241397803}"/>
              </a:ext>
            </a:extLst>
          </p:cNvPr>
          <p:cNvSpPr/>
          <p:nvPr/>
        </p:nvSpPr>
        <p:spPr>
          <a:xfrm>
            <a:off x="538716" y="5314793"/>
            <a:ext cx="829340" cy="106318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5E2CE94-82C8-C5E7-F53F-870332A764BE}"/>
              </a:ext>
            </a:extLst>
          </p:cNvPr>
          <p:cNvSpPr txBox="1"/>
          <p:nvPr/>
        </p:nvSpPr>
        <p:spPr>
          <a:xfrm>
            <a:off x="6578011" y="715007"/>
            <a:ext cx="4323907" cy="738664"/>
          </a:xfrm>
          <a:prstGeom prst="rect">
            <a:avLst/>
          </a:prstGeom>
          <a:noFill/>
        </p:spPr>
        <p:txBody>
          <a:bodyPr wrap="square" rtlCol="0">
            <a:spAutoFit/>
          </a:bodyPr>
          <a:lstStyle/>
          <a:p>
            <a:r>
              <a:rPr lang="en-US" sz="1400" b="1"/>
              <a:t>6</a:t>
            </a:r>
            <a:r>
              <a:rPr lang="en-US" sz="1400"/>
              <a:t>. Next, select your medical plan. For the Base Medical Plan, select “Choice”. For the Buy Up Medical Plan, select “Choice Plus”</a:t>
            </a:r>
          </a:p>
        </p:txBody>
      </p:sp>
      <p:sp>
        <p:nvSpPr>
          <p:cNvPr id="21" name="TextBox 20">
            <a:extLst>
              <a:ext uri="{FF2B5EF4-FFF2-40B4-BE49-F238E27FC236}">
                <a16:creationId xmlns:a16="http://schemas.microsoft.com/office/drawing/2014/main" id="{D1D7FCCA-640F-8CFA-6D70-6552FEA4AF42}"/>
              </a:ext>
            </a:extLst>
          </p:cNvPr>
          <p:cNvSpPr txBox="1"/>
          <p:nvPr/>
        </p:nvSpPr>
        <p:spPr>
          <a:xfrm>
            <a:off x="6578010" y="4438278"/>
            <a:ext cx="4323907" cy="523220"/>
          </a:xfrm>
          <a:prstGeom prst="rect">
            <a:avLst/>
          </a:prstGeom>
          <a:noFill/>
        </p:spPr>
        <p:txBody>
          <a:bodyPr wrap="square" rtlCol="0">
            <a:spAutoFit/>
          </a:bodyPr>
          <a:lstStyle/>
          <a:p>
            <a:r>
              <a:rPr lang="en-US" sz="1400" b="1"/>
              <a:t>7.</a:t>
            </a:r>
            <a:r>
              <a:rPr lang="en-US" sz="1400"/>
              <a:t> Once the plan is selected, you can then search for in-network providers by name, zip code, etc.</a:t>
            </a:r>
          </a:p>
        </p:txBody>
      </p:sp>
      <p:pic>
        <p:nvPicPr>
          <p:cNvPr id="10" name="Picture 9">
            <a:extLst>
              <a:ext uri="{FF2B5EF4-FFF2-40B4-BE49-F238E27FC236}">
                <a16:creationId xmlns:a16="http://schemas.microsoft.com/office/drawing/2014/main" id="{6B41CB77-9037-7E23-1912-4B20CA66E50D}"/>
              </a:ext>
            </a:extLst>
          </p:cNvPr>
          <p:cNvPicPr>
            <a:picLocks noChangeAspect="1"/>
          </p:cNvPicPr>
          <p:nvPr/>
        </p:nvPicPr>
        <p:blipFill>
          <a:blip r:embed="rId6"/>
          <a:stretch>
            <a:fillRect/>
          </a:stretch>
        </p:blipFill>
        <p:spPr>
          <a:xfrm>
            <a:off x="6690472" y="1561089"/>
            <a:ext cx="2997863" cy="2821172"/>
          </a:xfrm>
          <a:prstGeom prst="rect">
            <a:avLst/>
          </a:prstGeom>
        </p:spPr>
      </p:pic>
      <p:sp>
        <p:nvSpPr>
          <p:cNvPr id="17" name="Rectangle 16">
            <a:extLst>
              <a:ext uri="{FF2B5EF4-FFF2-40B4-BE49-F238E27FC236}">
                <a16:creationId xmlns:a16="http://schemas.microsoft.com/office/drawing/2014/main" id="{2B78CB72-A776-70FE-012E-32D8ED7D5DCC}"/>
              </a:ext>
            </a:extLst>
          </p:cNvPr>
          <p:cNvSpPr/>
          <p:nvPr/>
        </p:nvSpPr>
        <p:spPr>
          <a:xfrm>
            <a:off x="7336465" y="3313691"/>
            <a:ext cx="361508" cy="2135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00F76DE-0D46-CA99-834D-86996EF307E4}"/>
              </a:ext>
            </a:extLst>
          </p:cNvPr>
          <p:cNvSpPr/>
          <p:nvPr/>
        </p:nvSpPr>
        <p:spPr>
          <a:xfrm>
            <a:off x="7336465" y="4204062"/>
            <a:ext cx="614356" cy="2135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490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a:xfrm>
            <a:off x="128956" y="130198"/>
            <a:ext cx="8346861" cy="591529"/>
          </a:xfrm>
        </p:spPr>
        <p:txBody>
          <a:bodyPr>
            <a:normAutofit/>
          </a:bodyPr>
          <a:lstStyle/>
          <a:p>
            <a:r>
              <a:rPr lang="en-US" sz="3200"/>
              <a:t>UHC Dental &amp; Vision: How to use your Coverage</a:t>
            </a:r>
          </a:p>
        </p:txBody>
      </p:sp>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2" descr="See the source image">
            <a:extLst>
              <a:ext uri="{FF2B5EF4-FFF2-40B4-BE49-F238E27FC236}">
                <a16:creationId xmlns:a16="http://schemas.microsoft.com/office/drawing/2014/main" id="{07A356C2-A411-2B8F-8DC6-3379233B7A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152720" y="130198"/>
            <a:ext cx="2910324" cy="591529"/>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a:extLst>
              <a:ext uri="{FF2B5EF4-FFF2-40B4-BE49-F238E27FC236}">
                <a16:creationId xmlns:a16="http://schemas.microsoft.com/office/drawing/2014/main" id="{03157F5F-E607-323C-263A-8F964B14F568}"/>
              </a:ext>
            </a:extLst>
          </p:cNvPr>
          <p:cNvSpPr>
            <a:spLocks noGrp="1"/>
          </p:cNvSpPr>
          <p:nvPr>
            <p:ph idx="1"/>
          </p:nvPr>
        </p:nvSpPr>
        <p:spPr>
          <a:xfrm>
            <a:off x="473779" y="1433808"/>
            <a:ext cx="7657214" cy="3990384"/>
          </a:xfrm>
        </p:spPr>
        <p:txBody>
          <a:bodyPr>
            <a:normAutofit fontScale="92500" lnSpcReduction="20000"/>
          </a:bodyPr>
          <a:lstStyle/>
          <a:p>
            <a:r>
              <a:rPr lang="en-US"/>
              <a:t>If enrolled in any of the UHC Dental or Vision plans, you will </a:t>
            </a:r>
            <a:r>
              <a:rPr lang="en-US" b="1" u="sng"/>
              <a:t>NOT</a:t>
            </a:r>
            <a:r>
              <a:rPr lang="en-US"/>
              <a:t> receive an ID card – you will simply provide your Social Security Number or Date of Birth to the provider to verify your coverage.</a:t>
            </a:r>
          </a:p>
          <a:p>
            <a:r>
              <a:rPr lang="en-US"/>
              <a:t>To utilize the plans, first you will find a provider, ideally in-network with UHC. When completing your visit, you do not need to bring anything with you – simply provide your Social Security Number or Date of Birth. </a:t>
            </a:r>
          </a:p>
          <a:p>
            <a:r>
              <a:rPr lang="en-US"/>
              <a:t>Please keep in mind, it is important to utilize in-network providers to maximize your benefits. Using out-of-network providers may subject you to additional charges. </a:t>
            </a:r>
          </a:p>
        </p:txBody>
      </p:sp>
      <p:pic>
        <p:nvPicPr>
          <p:cNvPr id="1026" name="Picture 2" descr="Young Happy Woman During Dental Procedure At Dentists Office Stock Photo -  Download Image Now">
            <a:extLst>
              <a:ext uri="{FF2B5EF4-FFF2-40B4-BE49-F238E27FC236}">
                <a16:creationId xmlns:a16="http://schemas.microsoft.com/office/drawing/2014/main" id="{1454C439-C1C9-B51A-3DA4-A4A18ED60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01" r="41398" b="6000"/>
          <a:stretch/>
        </p:blipFill>
        <p:spPr bwMode="auto">
          <a:xfrm>
            <a:off x="8619461" y="1303020"/>
            <a:ext cx="3572539" cy="42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4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F046-7DF0-9A58-3E88-839ADDA6E914}"/>
              </a:ext>
            </a:extLst>
          </p:cNvPr>
          <p:cNvSpPr>
            <a:spLocks noGrp="1"/>
          </p:cNvSpPr>
          <p:nvPr>
            <p:ph type="ctrTitle"/>
          </p:nvPr>
        </p:nvSpPr>
        <p:spPr/>
        <p:txBody>
          <a:bodyPr/>
          <a:lstStyle/>
          <a:p>
            <a:r>
              <a:rPr lang="en-US" b="1" dirty="0">
                <a:solidFill>
                  <a:schemeClr val="bg1"/>
                </a:solidFill>
                <a:latin typeface="Abadi Extra Light" panose="020B0204020104020204" pitchFamily="34" charset="0"/>
              </a:rPr>
              <a:t>Part One</a:t>
            </a:r>
          </a:p>
        </p:txBody>
      </p:sp>
      <p:sp>
        <p:nvSpPr>
          <p:cNvPr id="3" name="Subtitle 2">
            <a:extLst>
              <a:ext uri="{FF2B5EF4-FFF2-40B4-BE49-F238E27FC236}">
                <a16:creationId xmlns:a16="http://schemas.microsoft.com/office/drawing/2014/main" id="{AF5C2B56-730E-F803-8858-6A1BC579C870}"/>
              </a:ext>
            </a:extLst>
          </p:cNvPr>
          <p:cNvSpPr>
            <a:spLocks noGrp="1"/>
          </p:cNvSpPr>
          <p:nvPr>
            <p:ph type="subTitle" idx="1"/>
          </p:nvPr>
        </p:nvSpPr>
        <p:spPr/>
        <p:txBody>
          <a:bodyPr/>
          <a:lstStyle/>
          <a:p>
            <a:r>
              <a:rPr lang="en-US" dirty="0">
                <a:solidFill>
                  <a:schemeClr val="bg1"/>
                </a:solidFill>
                <a:latin typeface="Abadi Extra Light" panose="020B0204020104020204" pitchFamily="34" charset="0"/>
              </a:rPr>
              <a:t>An overview of your 2025 benefit offerings.</a:t>
            </a:r>
          </a:p>
        </p:txBody>
      </p:sp>
    </p:spTree>
    <p:extLst>
      <p:ext uri="{BB962C8B-B14F-4D97-AF65-F5344CB8AC3E}">
        <p14:creationId xmlns:p14="http://schemas.microsoft.com/office/powerpoint/2010/main" val="2094981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a:xfrm>
            <a:off x="160853" y="-35312"/>
            <a:ext cx="8346861" cy="591529"/>
          </a:xfrm>
        </p:spPr>
        <p:txBody>
          <a:bodyPr>
            <a:normAutofit/>
          </a:bodyPr>
          <a:lstStyle/>
          <a:p>
            <a:r>
              <a:rPr lang="en-US" sz="2800"/>
              <a:t>Steps to Finding a UHC In-Network Dental Provider</a:t>
            </a:r>
          </a:p>
        </p:txBody>
      </p:sp>
      <p:sp>
        <p:nvSpPr>
          <p:cNvPr id="3" name="Content Placeholder 2">
            <a:extLst>
              <a:ext uri="{FF2B5EF4-FFF2-40B4-BE49-F238E27FC236}">
                <a16:creationId xmlns:a16="http://schemas.microsoft.com/office/drawing/2014/main" id="{833AE19D-2098-AC2C-B3AB-009A5B73202B}"/>
              </a:ext>
            </a:extLst>
          </p:cNvPr>
          <p:cNvSpPr>
            <a:spLocks noGrp="1"/>
          </p:cNvSpPr>
          <p:nvPr>
            <p:ph idx="1"/>
          </p:nvPr>
        </p:nvSpPr>
        <p:spPr>
          <a:xfrm>
            <a:off x="163904" y="542988"/>
            <a:ext cx="5932096" cy="3895290"/>
          </a:xfrm>
        </p:spPr>
        <p:txBody>
          <a:bodyPr>
            <a:normAutofit/>
          </a:bodyPr>
          <a:lstStyle/>
          <a:p>
            <a:pPr marL="0" marR="0" indent="0">
              <a:spcBef>
                <a:spcPts val="0"/>
              </a:spcBef>
              <a:spcAft>
                <a:spcPts val="800"/>
              </a:spcAft>
              <a:buNone/>
            </a:pPr>
            <a:r>
              <a:rPr lang="en-US" sz="1400" b="1">
                <a:latin typeface="+mj-lt"/>
                <a:ea typeface="Calibri" panose="020F0502020204030204" pitchFamily="34" charset="0"/>
                <a:cs typeface="Times New Roman" panose="02020603050405020304" pitchFamily="18" charset="0"/>
              </a:rPr>
              <a:t>1</a:t>
            </a:r>
            <a:r>
              <a:rPr lang="en-US" sz="1400">
                <a:latin typeface="+mj-lt"/>
                <a:ea typeface="Calibri" panose="020F0502020204030204" pitchFamily="34" charset="0"/>
                <a:cs typeface="Times New Roman" panose="02020603050405020304" pitchFamily="18" charset="0"/>
              </a:rPr>
              <a:t>. Visit www. UHC.com</a:t>
            </a:r>
          </a:p>
          <a:p>
            <a:pPr marL="0" marR="0" indent="0">
              <a:spcBef>
                <a:spcPts val="0"/>
              </a:spcBef>
              <a:spcAft>
                <a:spcPts val="800"/>
              </a:spcAft>
              <a:buNone/>
            </a:pPr>
            <a:r>
              <a:rPr lang="en-US" sz="1400" b="1">
                <a:effectLst/>
                <a:latin typeface="+mj-lt"/>
                <a:ea typeface="Calibri" panose="020F0502020204030204" pitchFamily="34" charset="0"/>
                <a:cs typeface="Times New Roman" panose="02020603050405020304" pitchFamily="18" charset="0"/>
              </a:rPr>
              <a:t>2</a:t>
            </a:r>
            <a:r>
              <a:rPr lang="en-US" sz="1400">
                <a:effectLst/>
                <a:latin typeface="+mj-lt"/>
                <a:ea typeface="Calibri" panose="020F0502020204030204" pitchFamily="34" charset="0"/>
                <a:cs typeface="Times New Roman" panose="02020603050405020304" pitchFamily="18" charset="0"/>
              </a:rPr>
              <a:t>. Select “Find a Doctor” in the top right c</a:t>
            </a:r>
            <a:r>
              <a:rPr lang="en-US" sz="1400">
                <a:latin typeface="+mj-lt"/>
                <a:ea typeface="Calibri" panose="020F0502020204030204" pitchFamily="34" charset="0"/>
                <a:cs typeface="Times New Roman" panose="02020603050405020304" pitchFamily="18" charset="0"/>
              </a:rPr>
              <a:t>orner</a:t>
            </a:r>
          </a:p>
          <a:p>
            <a:pPr marL="342900" marR="0" indent="-342900">
              <a:spcBef>
                <a:spcPts val="0"/>
              </a:spcBef>
              <a:spcAft>
                <a:spcPts val="800"/>
              </a:spcAft>
              <a:buAutoNum type="arabicPeriod"/>
            </a:pPr>
            <a:endParaRPr lang="en-US" sz="1400">
              <a:latin typeface="+mj-lt"/>
              <a:ea typeface="Calibri" panose="020F0502020204030204" pitchFamily="34" charset="0"/>
              <a:cs typeface="Times New Roman" panose="02020603050405020304" pitchFamily="18" charset="0"/>
            </a:endParaRPr>
          </a:p>
          <a:p>
            <a:pPr marL="342900" marR="0" indent="-342900">
              <a:spcBef>
                <a:spcPts val="0"/>
              </a:spcBef>
              <a:spcAft>
                <a:spcPts val="800"/>
              </a:spcAft>
              <a:buAutoNum type="arabicPeriod"/>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400" b="1">
                <a:latin typeface="+mj-lt"/>
                <a:ea typeface="Calibri" panose="020F0502020204030204" pitchFamily="34" charset="0"/>
                <a:cs typeface="Times New Roman" panose="02020603050405020304" pitchFamily="18" charset="0"/>
              </a:rPr>
              <a:t>3</a:t>
            </a:r>
            <a:r>
              <a:rPr lang="en-US" sz="1400">
                <a:latin typeface="+mj-lt"/>
                <a:ea typeface="Calibri" panose="020F0502020204030204" pitchFamily="34" charset="0"/>
                <a:cs typeface="Times New Roman" panose="02020603050405020304" pitchFamily="18" charset="0"/>
              </a:rPr>
              <a:t>. If you are an existing UHC member select “Member Provider Search”. If you are not yet enrolled in the UHC plans, select “Guest Provider Search”</a:t>
            </a: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60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2" descr="See the source image">
            <a:extLst>
              <a:ext uri="{FF2B5EF4-FFF2-40B4-BE49-F238E27FC236}">
                <a16:creationId xmlns:a16="http://schemas.microsoft.com/office/drawing/2014/main" id="{07A356C2-A411-2B8F-8DC6-3379233B7A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688335" y="130198"/>
            <a:ext cx="1905000" cy="387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570F9A-4922-72FA-2AB5-735EDDB62ABC}"/>
              </a:ext>
            </a:extLst>
          </p:cNvPr>
          <p:cNvPicPr>
            <a:picLocks noChangeAspect="1"/>
          </p:cNvPicPr>
          <p:nvPr/>
        </p:nvPicPr>
        <p:blipFill>
          <a:blip r:embed="rId3"/>
          <a:stretch>
            <a:fillRect/>
          </a:stretch>
        </p:blipFill>
        <p:spPr>
          <a:xfrm>
            <a:off x="272600" y="1168639"/>
            <a:ext cx="4486368" cy="1259767"/>
          </a:xfrm>
          <a:prstGeom prst="rect">
            <a:avLst/>
          </a:prstGeom>
        </p:spPr>
      </p:pic>
      <p:sp>
        <p:nvSpPr>
          <p:cNvPr id="9" name="Rectangle 8">
            <a:extLst>
              <a:ext uri="{FF2B5EF4-FFF2-40B4-BE49-F238E27FC236}">
                <a16:creationId xmlns:a16="http://schemas.microsoft.com/office/drawing/2014/main" id="{A151834B-4AFD-C25B-65BC-5FB34F4DE86A}"/>
              </a:ext>
            </a:extLst>
          </p:cNvPr>
          <p:cNvSpPr/>
          <p:nvPr/>
        </p:nvSpPr>
        <p:spPr>
          <a:xfrm>
            <a:off x="3289003" y="1376063"/>
            <a:ext cx="552893" cy="1868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B448737-C5E4-8FDF-92CA-A23A256073D7}"/>
              </a:ext>
            </a:extLst>
          </p:cNvPr>
          <p:cNvPicPr>
            <a:picLocks noChangeAspect="1"/>
          </p:cNvPicPr>
          <p:nvPr/>
        </p:nvPicPr>
        <p:blipFill>
          <a:blip r:embed="rId4"/>
          <a:stretch>
            <a:fillRect/>
          </a:stretch>
        </p:blipFill>
        <p:spPr>
          <a:xfrm>
            <a:off x="251334" y="3081374"/>
            <a:ext cx="4486368" cy="1219977"/>
          </a:xfrm>
          <a:prstGeom prst="rect">
            <a:avLst/>
          </a:prstGeom>
        </p:spPr>
      </p:pic>
      <p:sp>
        <p:nvSpPr>
          <p:cNvPr id="12" name="TextBox 11">
            <a:extLst>
              <a:ext uri="{FF2B5EF4-FFF2-40B4-BE49-F238E27FC236}">
                <a16:creationId xmlns:a16="http://schemas.microsoft.com/office/drawing/2014/main" id="{B59989DE-8BAF-B9F1-EB9E-85419CDA924C}"/>
              </a:ext>
            </a:extLst>
          </p:cNvPr>
          <p:cNvSpPr txBox="1"/>
          <p:nvPr/>
        </p:nvSpPr>
        <p:spPr>
          <a:xfrm>
            <a:off x="160853" y="4241783"/>
            <a:ext cx="5842997" cy="738664"/>
          </a:xfrm>
          <a:prstGeom prst="rect">
            <a:avLst/>
          </a:prstGeom>
          <a:noFill/>
        </p:spPr>
        <p:txBody>
          <a:bodyPr wrap="square" rtlCol="0">
            <a:spAutoFit/>
          </a:bodyPr>
          <a:lstStyle/>
          <a:p>
            <a:r>
              <a:rPr lang="en-US" sz="1400" b="1"/>
              <a:t>4</a:t>
            </a:r>
            <a:r>
              <a:rPr lang="en-US" sz="1400"/>
              <a:t>. Select the type of provider you are looking for: Dental Directory.</a:t>
            </a:r>
          </a:p>
          <a:p>
            <a:r>
              <a:rPr lang="en-US" sz="1400" b="1"/>
              <a:t>5</a:t>
            </a:r>
            <a:r>
              <a:rPr lang="en-US" sz="1400"/>
              <a:t>. Next, select “Employer or Individual Plans” when prompted to select your type of plan. </a:t>
            </a:r>
          </a:p>
        </p:txBody>
      </p:sp>
      <p:pic>
        <p:nvPicPr>
          <p:cNvPr id="14" name="Picture 13">
            <a:extLst>
              <a:ext uri="{FF2B5EF4-FFF2-40B4-BE49-F238E27FC236}">
                <a16:creationId xmlns:a16="http://schemas.microsoft.com/office/drawing/2014/main" id="{C418FC79-9C5B-C727-190D-2E4F9A027E40}"/>
              </a:ext>
            </a:extLst>
          </p:cNvPr>
          <p:cNvPicPr>
            <a:picLocks noChangeAspect="1"/>
          </p:cNvPicPr>
          <p:nvPr/>
        </p:nvPicPr>
        <p:blipFill>
          <a:blip r:embed="rId5"/>
          <a:stretch>
            <a:fillRect/>
          </a:stretch>
        </p:blipFill>
        <p:spPr>
          <a:xfrm>
            <a:off x="482009" y="4980447"/>
            <a:ext cx="2948763" cy="1343741"/>
          </a:xfrm>
          <a:prstGeom prst="rect">
            <a:avLst/>
          </a:prstGeom>
        </p:spPr>
      </p:pic>
      <p:sp>
        <p:nvSpPr>
          <p:cNvPr id="15" name="Rectangle 14">
            <a:extLst>
              <a:ext uri="{FF2B5EF4-FFF2-40B4-BE49-F238E27FC236}">
                <a16:creationId xmlns:a16="http://schemas.microsoft.com/office/drawing/2014/main" id="{CAEB76C3-ABB1-1DBB-D564-D54241397803}"/>
              </a:ext>
            </a:extLst>
          </p:cNvPr>
          <p:cNvSpPr/>
          <p:nvPr/>
        </p:nvSpPr>
        <p:spPr>
          <a:xfrm>
            <a:off x="538716" y="5314793"/>
            <a:ext cx="829340" cy="106318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5E2CE94-82C8-C5E7-F53F-870332A764BE}"/>
              </a:ext>
            </a:extLst>
          </p:cNvPr>
          <p:cNvSpPr txBox="1"/>
          <p:nvPr/>
        </p:nvSpPr>
        <p:spPr>
          <a:xfrm>
            <a:off x="6578011" y="715007"/>
            <a:ext cx="4323907" cy="1169551"/>
          </a:xfrm>
          <a:prstGeom prst="rect">
            <a:avLst/>
          </a:prstGeom>
          <a:noFill/>
        </p:spPr>
        <p:txBody>
          <a:bodyPr wrap="square" rtlCol="0">
            <a:spAutoFit/>
          </a:bodyPr>
          <a:lstStyle/>
          <a:p>
            <a:r>
              <a:rPr lang="en-US" sz="1400" b="1"/>
              <a:t>6</a:t>
            </a:r>
            <a:r>
              <a:rPr lang="en-US" sz="1400"/>
              <a:t>. You will be prompted to enter your address, city, or zip code.</a:t>
            </a:r>
          </a:p>
          <a:p>
            <a:r>
              <a:rPr lang="en-US" sz="1400" b="1"/>
              <a:t>7</a:t>
            </a:r>
            <a:r>
              <a:rPr lang="en-US" sz="1400"/>
              <a:t>. Next, select your dental plan. For the Base Dental Plan, select “National Options PPO  20”. For the Buy Up Dental Plan, select “National Options PPO 30”</a:t>
            </a:r>
          </a:p>
        </p:txBody>
      </p:sp>
      <p:sp>
        <p:nvSpPr>
          <p:cNvPr id="21" name="TextBox 20">
            <a:extLst>
              <a:ext uri="{FF2B5EF4-FFF2-40B4-BE49-F238E27FC236}">
                <a16:creationId xmlns:a16="http://schemas.microsoft.com/office/drawing/2014/main" id="{D1D7FCCA-640F-8CFA-6D70-6552FEA4AF42}"/>
              </a:ext>
            </a:extLst>
          </p:cNvPr>
          <p:cNvSpPr txBox="1"/>
          <p:nvPr/>
        </p:nvSpPr>
        <p:spPr>
          <a:xfrm>
            <a:off x="6578010" y="4438278"/>
            <a:ext cx="4323907" cy="523220"/>
          </a:xfrm>
          <a:prstGeom prst="rect">
            <a:avLst/>
          </a:prstGeom>
          <a:noFill/>
        </p:spPr>
        <p:txBody>
          <a:bodyPr wrap="square" rtlCol="0">
            <a:spAutoFit/>
          </a:bodyPr>
          <a:lstStyle/>
          <a:p>
            <a:r>
              <a:rPr lang="en-US" sz="1400" b="1"/>
              <a:t>8.</a:t>
            </a:r>
            <a:r>
              <a:rPr lang="en-US" sz="1400"/>
              <a:t> Once the plan is selected, you can then search for in-network providers by name, zip code, etc.</a:t>
            </a:r>
          </a:p>
        </p:txBody>
      </p:sp>
      <p:pic>
        <p:nvPicPr>
          <p:cNvPr id="6" name="Picture 5">
            <a:extLst>
              <a:ext uri="{FF2B5EF4-FFF2-40B4-BE49-F238E27FC236}">
                <a16:creationId xmlns:a16="http://schemas.microsoft.com/office/drawing/2014/main" id="{148760F0-993A-0CB2-A6BA-CBA28B6DEE59}"/>
              </a:ext>
            </a:extLst>
          </p:cNvPr>
          <p:cNvPicPr>
            <a:picLocks noChangeAspect="1"/>
          </p:cNvPicPr>
          <p:nvPr/>
        </p:nvPicPr>
        <p:blipFill>
          <a:blip r:embed="rId6"/>
          <a:stretch>
            <a:fillRect/>
          </a:stretch>
        </p:blipFill>
        <p:spPr>
          <a:xfrm>
            <a:off x="6713319" y="1873407"/>
            <a:ext cx="3588790" cy="1234452"/>
          </a:xfrm>
          <a:prstGeom prst="rect">
            <a:avLst/>
          </a:prstGeom>
        </p:spPr>
      </p:pic>
      <p:pic>
        <p:nvPicPr>
          <p:cNvPr id="13" name="Picture 12">
            <a:extLst>
              <a:ext uri="{FF2B5EF4-FFF2-40B4-BE49-F238E27FC236}">
                <a16:creationId xmlns:a16="http://schemas.microsoft.com/office/drawing/2014/main" id="{74EF68AB-6743-E1DD-2944-8C422AA2FC06}"/>
              </a:ext>
            </a:extLst>
          </p:cNvPr>
          <p:cNvPicPr>
            <a:picLocks noChangeAspect="1"/>
          </p:cNvPicPr>
          <p:nvPr/>
        </p:nvPicPr>
        <p:blipFill>
          <a:blip r:embed="rId7"/>
          <a:stretch>
            <a:fillRect/>
          </a:stretch>
        </p:blipFill>
        <p:spPr>
          <a:xfrm>
            <a:off x="6896985" y="3143171"/>
            <a:ext cx="3080726" cy="900055"/>
          </a:xfrm>
          <a:prstGeom prst="rect">
            <a:avLst/>
          </a:prstGeom>
        </p:spPr>
      </p:pic>
      <p:sp>
        <p:nvSpPr>
          <p:cNvPr id="17" name="Rectangle 16">
            <a:extLst>
              <a:ext uri="{FF2B5EF4-FFF2-40B4-BE49-F238E27FC236}">
                <a16:creationId xmlns:a16="http://schemas.microsoft.com/office/drawing/2014/main" id="{2B78CB72-A776-70FE-012E-32D8ED7D5DCC}"/>
              </a:ext>
            </a:extLst>
          </p:cNvPr>
          <p:cNvSpPr/>
          <p:nvPr/>
        </p:nvSpPr>
        <p:spPr>
          <a:xfrm>
            <a:off x="7106093" y="2821172"/>
            <a:ext cx="1222744" cy="1701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00F76DE-0D46-CA99-834D-86996EF307E4}"/>
              </a:ext>
            </a:extLst>
          </p:cNvPr>
          <p:cNvSpPr/>
          <p:nvPr/>
        </p:nvSpPr>
        <p:spPr>
          <a:xfrm>
            <a:off x="7106093" y="3769033"/>
            <a:ext cx="1222744" cy="1701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34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761E6-36BF-4FF4-078F-5ECDF48A6766}"/>
              </a:ext>
            </a:extLst>
          </p:cNvPr>
          <p:cNvSpPr>
            <a:spLocks noGrp="1"/>
          </p:cNvSpPr>
          <p:nvPr>
            <p:ph type="title"/>
          </p:nvPr>
        </p:nvSpPr>
        <p:spPr>
          <a:xfrm>
            <a:off x="160853" y="-35312"/>
            <a:ext cx="8346861" cy="591529"/>
          </a:xfrm>
        </p:spPr>
        <p:txBody>
          <a:bodyPr>
            <a:normAutofit/>
          </a:bodyPr>
          <a:lstStyle/>
          <a:p>
            <a:r>
              <a:rPr lang="en-US" sz="2800"/>
              <a:t>Steps to Finding a UHC In-Network Vision Provider</a:t>
            </a:r>
          </a:p>
        </p:txBody>
      </p:sp>
      <p:sp>
        <p:nvSpPr>
          <p:cNvPr id="3" name="Content Placeholder 2">
            <a:extLst>
              <a:ext uri="{FF2B5EF4-FFF2-40B4-BE49-F238E27FC236}">
                <a16:creationId xmlns:a16="http://schemas.microsoft.com/office/drawing/2014/main" id="{833AE19D-2098-AC2C-B3AB-009A5B73202B}"/>
              </a:ext>
            </a:extLst>
          </p:cNvPr>
          <p:cNvSpPr>
            <a:spLocks noGrp="1"/>
          </p:cNvSpPr>
          <p:nvPr>
            <p:ph idx="1"/>
          </p:nvPr>
        </p:nvSpPr>
        <p:spPr>
          <a:xfrm>
            <a:off x="163904" y="542988"/>
            <a:ext cx="5932096" cy="3895290"/>
          </a:xfrm>
        </p:spPr>
        <p:txBody>
          <a:bodyPr>
            <a:normAutofit/>
          </a:bodyPr>
          <a:lstStyle/>
          <a:p>
            <a:pPr marL="0" marR="0" indent="0">
              <a:spcBef>
                <a:spcPts val="0"/>
              </a:spcBef>
              <a:spcAft>
                <a:spcPts val="800"/>
              </a:spcAft>
              <a:buNone/>
            </a:pPr>
            <a:r>
              <a:rPr lang="en-US" sz="1400" b="1">
                <a:latin typeface="+mj-lt"/>
                <a:ea typeface="Calibri" panose="020F0502020204030204" pitchFamily="34" charset="0"/>
                <a:cs typeface="Times New Roman" panose="02020603050405020304" pitchFamily="18" charset="0"/>
              </a:rPr>
              <a:t>1</a:t>
            </a:r>
            <a:r>
              <a:rPr lang="en-US" sz="1400">
                <a:latin typeface="+mj-lt"/>
                <a:ea typeface="Calibri" panose="020F0502020204030204" pitchFamily="34" charset="0"/>
                <a:cs typeface="Times New Roman" panose="02020603050405020304" pitchFamily="18" charset="0"/>
              </a:rPr>
              <a:t>. Visit www. UHC.com</a:t>
            </a:r>
          </a:p>
          <a:p>
            <a:pPr marL="0" marR="0" indent="0">
              <a:spcBef>
                <a:spcPts val="0"/>
              </a:spcBef>
              <a:spcAft>
                <a:spcPts val="800"/>
              </a:spcAft>
              <a:buNone/>
            </a:pPr>
            <a:r>
              <a:rPr lang="en-US" sz="1400" b="1">
                <a:effectLst/>
                <a:latin typeface="+mj-lt"/>
                <a:ea typeface="Calibri" panose="020F0502020204030204" pitchFamily="34" charset="0"/>
                <a:cs typeface="Times New Roman" panose="02020603050405020304" pitchFamily="18" charset="0"/>
              </a:rPr>
              <a:t>2</a:t>
            </a:r>
            <a:r>
              <a:rPr lang="en-US" sz="1400">
                <a:effectLst/>
                <a:latin typeface="+mj-lt"/>
                <a:ea typeface="Calibri" panose="020F0502020204030204" pitchFamily="34" charset="0"/>
                <a:cs typeface="Times New Roman" panose="02020603050405020304" pitchFamily="18" charset="0"/>
              </a:rPr>
              <a:t>. Select “Find a Doctor” in the top right c</a:t>
            </a:r>
            <a:r>
              <a:rPr lang="en-US" sz="1400">
                <a:latin typeface="+mj-lt"/>
                <a:ea typeface="Calibri" panose="020F0502020204030204" pitchFamily="34" charset="0"/>
                <a:cs typeface="Times New Roman" panose="02020603050405020304" pitchFamily="18" charset="0"/>
              </a:rPr>
              <a:t>orner</a:t>
            </a:r>
          </a:p>
          <a:p>
            <a:pPr marL="342900" marR="0" indent="-342900">
              <a:spcBef>
                <a:spcPts val="0"/>
              </a:spcBef>
              <a:spcAft>
                <a:spcPts val="800"/>
              </a:spcAft>
              <a:buAutoNum type="arabicPeriod"/>
            </a:pPr>
            <a:endParaRPr lang="en-US" sz="1400">
              <a:latin typeface="+mj-lt"/>
              <a:ea typeface="Calibri" panose="020F0502020204030204" pitchFamily="34" charset="0"/>
              <a:cs typeface="Times New Roman" panose="02020603050405020304" pitchFamily="18" charset="0"/>
            </a:endParaRPr>
          </a:p>
          <a:p>
            <a:pPr marL="342900" marR="0" indent="-342900">
              <a:spcBef>
                <a:spcPts val="0"/>
              </a:spcBef>
              <a:spcAft>
                <a:spcPts val="800"/>
              </a:spcAft>
              <a:buAutoNum type="arabicPeriod"/>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400" b="1">
                <a:latin typeface="+mj-lt"/>
                <a:ea typeface="Calibri" panose="020F0502020204030204" pitchFamily="34" charset="0"/>
                <a:cs typeface="Times New Roman" panose="02020603050405020304" pitchFamily="18" charset="0"/>
              </a:rPr>
              <a:t>3</a:t>
            </a:r>
            <a:r>
              <a:rPr lang="en-US" sz="1400">
                <a:latin typeface="+mj-lt"/>
                <a:ea typeface="Calibri" panose="020F0502020204030204" pitchFamily="34" charset="0"/>
                <a:cs typeface="Times New Roman" panose="02020603050405020304" pitchFamily="18" charset="0"/>
              </a:rPr>
              <a:t>. If you are an existing UHC member select “Member Provider Search”. If you are not yet enrolled in the UHC plans, select “Guest Provider Search”</a:t>
            </a: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400">
              <a:latin typeface="+mj-lt"/>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60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B80A7B6-76C7-E1EE-BE4D-6FA09E88B7FA}"/>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2" descr="See the source image">
            <a:extLst>
              <a:ext uri="{FF2B5EF4-FFF2-40B4-BE49-F238E27FC236}">
                <a16:creationId xmlns:a16="http://schemas.microsoft.com/office/drawing/2014/main" id="{07A356C2-A411-2B8F-8DC6-3379233B7A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688335" y="130198"/>
            <a:ext cx="1905000" cy="387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570F9A-4922-72FA-2AB5-735EDDB62ABC}"/>
              </a:ext>
            </a:extLst>
          </p:cNvPr>
          <p:cNvPicPr>
            <a:picLocks noChangeAspect="1"/>
          </p:cNvPicPr>
          <p:nvPr/>
        </p:nvPicPr>
        <p:blipFill>
          <a:blip r:embed="rId3"/>
          <a:stretch>
            <a:fillRect/>
          </a:stretch>
        </p:blipFill>
        <p:spPr>
          <a:xfrm>
            <a:off x="272600" y="1168639"/>
            <a:ext cx="4486368" cy="1259767"/>
          </a:xfrm>
          <a:prstGeom prst="rect">
            <a:avLst/>
          </a:prstGeom>
        </p:spPr>
      </p:pic>
      <p:sp>
        <p:nvSpPr>
          <p:cNvPr id="9" name="Rectangle 8">
            <a:extLst>
              <a:ext uri="{FF2B5EF4-FFF2-40B4-BE49-F238E27FC236}">
                <a16:creationId xmlns:a16="http://schemas.microsoft.com/office/drawing/2014/main" id="{A151834B-4AFD-C25B-65BC-5FB34F4DE86A}"/>
              </a:ext>
            </a:extLst>
          </p:cNvPr>
          <p:cNvSpPr/>
          <p:nvPr/>
        </p:nvSpPr>
        <p:spPr>
          <a:xfrm>
            <a:off x="3289003" y="1376063"/>
            <a:ext cx="552893" cy="18688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B448737-C5E4-8FDF-92CA-A23A256073D7}"/>
              </a:ext>
            </a:extLst>
          </p:cNvPr>
          <p:cNvPicPr>
            <a:picLocks noChangeAspect="1"/>
          </p:cNvPicPr>
          <p:nvPr/>
        </p:nvPicPr>
        <p:blipFill>
          <a:blip r:embed="rId4"/>
          <a:stretch>
            <a:fillRect/>
          </a:stretch>
        </p:blipFill>
        <p:spPr>
          <a:xfrm>
            <a:off x="251334" y="3081374"/>
            <a:ext cx="4486368" cy="1219977"/>
          </a:xfrm>
          <a:prstGeom prst="rect">
            <a:avLst/>
          </a:prstGeom>
        </p:spPr>
      </p:pic>
      <p:sp>
        <p:nvSpPr>
          <p:cNvPr id="12" name="TextBox 11">
            <a:extLst>
              <a:ext uri="{FF2B5EF4-FFF2-40B4-BE49-F238E27FC236}">
                <a16:creationId xmlns:a16="http://schemas.microsoft.com/office/drawing/2014/main" id="{B59989DE-8BAF-B9F1-EB9E-85419CDA924C}"/>
              </a:ext>
            </a:extLst>
          </p:cNvPr>
          <p:cNvSpPr txBox="1"/>
          <p:nvPr/>
        </p:nvSpPr>
        <p:spPr>
          <a:xfrm>
            <a:off x="160853" y="4241783"/>
            <a:ext cx="5842997" cy="738664"/>
          </a:xfrm>
          <a:prstGeom prst="rect">
            <a:avLst/>
          </a:prstGeom>
          <a:noFill/>
        </p:spPr>
        <p:txBody>
          <a:bodyPr wrap="square" rtlCol="0">
            <a:spAutoFit/>
          </a:bodyPr>
          <a:lstStyle/>
          <a:p>
            <a:r>
              <a:rPr lang="en-US" sz="1400" b="1"/>
              <a:t>4</a:t>
            </a:r>
            <a:r>
              <a:rPr lang="en-US" sz="1400"/>
              <a:t>. Select the type of provider you are looking for: Vision Directory.</a:t>
            </a:r>
          </a:p>
          <a:p>
            <a:r>
              <a:rPr lang="en-US" sz="1400" b="1"/>
              <a:t>5</a:t>
            </a:r>
            <a:r>
              <a:rPr lang="en-US" sz="1400"/>
              <a:t>. Next, select “Employer or Individual Plans” when prompted to select your type of plan. </a:t>
            </a:r>
          </a:p>
        </p:txBody>
      </p:sp>
      <p:pic>
        <p:nvPicPr>
          <p:cNvPr id="14" name="Picture 13">
            <a:extLst>
              <a:ext uri="{FF2B5EF4-FFF2-40B4-BE49-F238E27FC236}">
                <a16:creationId xmlns:a16="http://schemas.microsoft.com/office/drawing/2014/main" id="{C418FC79-9C5B-C727-190D-2E4F9A027E40}"/>
              </a:ext>
            </a:extLst>
          </p:cNvPr>
          <p:cNvPicPr>
            <a:picLocks noChangeAspect="1"/>
          </p:cNvPicPr>
          <p:nvPr/>
        </p:nvPicPr>
        <p:blipFill>
          <a:blip r:embed="rId5"/>
          <a:stretch>
            <a:fillRect/>
          </a:stretch>
        </p:blipFill>
        <p:spPr>
          <a:xfrm>
            <a:off x="482009" y="4980447"/>
            <a:ext cx="2948763" cy="1343741"/>
          </a:xfrm>
          <a:prstGeom prst="rect">
            <a:avLst/>
          </a:prstGeom>
        </p:spPr>
      </p:pic>
      <p:sp>
        <p:nvSpPr>
          <p:cNvPr id="15" name="Rectangle 14">
            <a:extLst>
              <a:ext uri="{FF2B5EF4-FFF2-40B4-BE49-F238E27FC236}">
                <a16:creationId xmlns:a16="http://schemas.microsoft.com/office/drawing/2014/main" id="{CAEB76C3-ABB1-1DBB-D564-D54241397803}"/>
              </a:ext>
            </a:extLst>
          </p:cNvPr>
          <p:cNvSpPr/>
          <p:nvPr/>
        </p:nvSpPr>
        <p:spPr>
          <a:xfrm>
            <a:off x="538716" y="5314793"/>
            <a:ext cx="829340" cy="106318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5E2CE94-82C8-C5E7-F53F-870332A764BE}"/>
              </a:ext>
            </a:extLst>
          </p:cNvPr>
          <p:cNvSpPr txBox="1"/>
          <p:nvPr/>
        </p:nvSpPr>
        <p:spPr>
          <a:xfrm>
            <a:off x="6578011" y="715007"/>
            <a:ext cx="4323907" cy="954107"/>
          </a:xfrm>
          <a:prstGeom prst="rect">
            <a:avLst/>
          </a:prstGeom>
          <a:noFill/>
        </p:spPr>
        <p:txBody>
          <a:bodyPr wrap="square" rtlCol="0">
            <a:spAutoFit/>
          </a:bodyPr>
          <a:lstStyle/>
          <a:p>
            <a:r>
              <a:rPr lang="en-US" sz="1400" b="1"/>
              <a:t>6</a:t>
            </a:r>
            <a:r>
              <a:rPr lang="en-US" sz="1400"/>
              <a:t>. You will be prompted to enter your address, city, or zip code.</a:t>
            </a:r>
          </a:p>
          <a:p>
            <a:r>
              <a:rPr lang="en-US" sz="1400" b="1"/>
              <a:t>7</a:t>
            </a:r>
            <a:r>
              <a:rPr lang="en-US" sz="1400"/>
              <a:t>. From there, you may search for providers by name, type, etc. </a:t>
            </a:r>
          </a:p>
        </p:txBody>
      </p:sp>
      <p:pic>
        <p:nvPicPr>
          <p:cNvPr id="10" name="Picture 9">
            <a:extLst>
              <a:ext uri="{FF2B5EF4-FFF2-40B4-BE49-F238E27FC236}">
                <a16:creationId xmlns:a16="http://schemas.microsoft.com/office/drawing/2014/main" id="{F3857533-7A36-8B88-E678-D941F3FEC006}"/>
              </a:ext>
            </a:extLst>
          </p:cNvPr>
          <p:cNvPicPr>
            <a:picLocks noChangeAspect="1"/>
          </p:cNvPicPr>
          <p:nvPr/>
        </p:nvPicPr>
        <p:blipFill>
          <a:blip r:embed="rId6"/>
          <a:stretch>
            <a:fillRect/>
          </a:stretch>
        </p:blipFill>
        <p:spPr>
          <a:xfrm>
            <a:off x="6325006" y="1927607"/>
            <a:ext cx="5224463" cy="3352800"/>
          </a:xfrm>
          <a:prstGeom prst="rect">
            <a:avLst/>
          </a:prstGeom>
        </p:spPr>
      </p:pic>
      <p:sp>
        <p:nvSpPr>
          <p:cNvPr id="18" name="Rectangle 17">
            <a:extLst>
              <a:ext uri="{FF2B5EF4-FFF2-40B4-BE49-F238E27FC236}">
                <a16:creationId xmlns:a16="http://schemas.microsoft.com/office/drawing/2014/main" id="{CB8D46B4-A04C-A1A7-CEFC-726B19C693CD}"/>
              </a:ext>
            </a:extLst>
          </p:cNvPr>
          <p:cNvSpPr/>
          <p:nvPr/>
        </p:nvSpPr>
        <p:spPr>
          <a:xfrm>
            <a:off x="7612912" y="2428406"/>
            <a:ext cx="2778641" cy="4565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28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7858-7F7E-944B-E315-5703E33FFBC1}"/>
              </a:ext>
            </a:extLst>
          </p:cNvPr>
          <p:cNvSpPr>
            <a:spLocks noGrp="1"/>
          </p:cNvSpPr>
          <p:nvPr>
            <p:ph type="title"/>
          </p:nvPr>
        </p:nvSpPr>
        <p:spPr>
          <a:xfrm>
            <a:off x="838200" y="83764"/>
            <a:ext cx="10515600" cy="562722"/>
          </a:xfrm>
        </p:spPr>
        <p:txBody>
          <a:bodyPr>
            <a:normAutofit fontScale="90000"/>
          </a:bodyPr>
          <a:lstStyle/>
          <a:p>
            <a:r>
              <a:rPr lang="en-US"/>
              <a:t>Glossary</a:t>
            </a:r>
          </a:p>
        </p:txBody>
      </p:sp>
      <p:sp>
        <p:nvSpPr>
          <p:cNvPr id="3" name="Content Placeholder 2">
            <a:extLst>
              <a:ext uri="{FF2B5EF4-FFF2-40B4-BE49-F238E27FC236}">
                <a16:creationId xmlns:a16="http://schemas.microsoft.com/office/drawing/2014/main" id="{16DB2DE7-B32B-855F-F84B-425FA0784A6A}"/>
              </a:ext>
            </a:extLst>
          </p:cNvPr>
          <p:cNvSpPr>
            <a:spLocks noGrp="1"/>
          </p:cNvSpPr>
          <p:nvPr>
            <p:ph idx="1"/>
          </p:nvPr>
        </p:nvSpPr>
        <p:spPr>
          <a:xfrm>
            <a:off x="838200" y="809065"/>
            <a:ext cx="10515600" cy="4950946"/>
          </a:xfrm>
        </p:spPr>
        <p:txBody>
          <a:bodyPr>
            <a:normAutofit fontScale="92500" lnSpcReduction="20000"/>
          </a:bodyPr>
          <a:lstStyle/>
          <a:p>
            <a:pPr marL="0" indent="0">
              <a:buSzPct val="95000"/>
              <a:buNone/>
            </a:pPr>
            <a:r>
              <a:rPr lang="en-US" sz="1600" b="1" u="sng" dirty="0"/>
              <a:t>ALLOWABLE CHARGE</a:t>
            </a:r>
            <a:r>
              <a:rPr lang="en-US" sz="1600" b="1" dirty="0"/>
              <a:t> </a:t>
            </a:r>
            <a:r>
              <a:rPr lang="en-US" sz="1600" dirty="0"/>
              <a:t>is the dollar amount typically considered payment in full by an insurance company and an associated network of health care providers. </a:t>
            </a:r>
          </a:p>
          <a:p>
            <a:pPr marL="0" indent="0">
              <a:buSzPct val="95000"/>
              <a:buNone/>
            </a:pPr>
            <a:r>
              <a:rPr lang="en-US" sz="1600" b="1" u="sng" dirty="0"/>
              <a:t>COINSURANCE</a:t>
            </a:r>
            <a:r>
              <a:rPr lang="en-US" sz="1600" dirty="0"/>
              <a:t> is the amount you pay, as a percentage of the allowed cost of your services, after you reach the deductible and until you reach the plan’s out-of-pocket maximum.</a:t>
            </a:r>
          </a:p>
          <a:p>
            <a:pPr marL="0" indent="0">
              <a:buSzPct val="95000"/>
              <a:buNone/>
            </a:pPr>
            <a:r>
              <a:rPr lang="en-US" sz="1600" b="1" u="sng" dirty="0"/>
              <a:t>COPAYMENT (COPAY</a:t>
            </a:r>
            <a:r>
              <a:rPr lang="en-US" sz="1600" b="1" dirty="0"/>
              <a:t>) </a:t>
            </a:r>
            <a:r>
              <a:rPr lang="en-US" sz="1600" dirty="0"/>
              <a:t>is a fixed amount you pay for a health care service or prescription drug. </a:t>
            </a:r>
          </a:p>
          <a:p>
            <a:pPr marL="0" indent="0">
              <a:buSzPct val="95000"/>
              <a:buNone/>
            </a:pPr>
            <a:r>
              <a:rPr lang="en-US" sz="1600" b="1" u="sng" dirty="0"/>
              <a:t>DEDUCTIBLE</a:t>
            </a:r>
            <a:r>
              <a:rPr lang="en-US" sz="1600" dirty="0"/>
              <a:t> is the amount you pay before your insurance begins covering certain services, such as hospitalization or outpatient surgery. The deductible resets on a calendar year basis (every January 1</a:t>
            </a:r>
            <a:r>
              <a:rPr lang="en-US" sz="1600" baseline="30000" dirty="0"/>
              <a:t>st</a:t>
            </a:r>
            <a:r>
              <a:rPr lang="en-US" sz="1600" dirty="0"/>
              <a:t>).</a:t>
            </a:r>
          </a:p>
          <a:p>
            <a:pPr marL="0" indent="0">
              <a:buSzPct val="95000"/>
              <a:buNone/>
            </a:pPr>
            <a:r>
              <a:rPr lang="en-US" sz="1600" b="1" u="sng" dirty="0"/>
              <a:t>DRUG FORMULARY</a:t>
            </a:r>
            <a:r>
              <a:rPr lang="en-US" sz="1600" b="1" dirty="0"/>
              <a:t> </a:t>
            </a:r>
            <a:r>
              <a:rPr lang="en-US" sz="1600" dirty="0"/>
              <a:t>is a list of prescription drugs, maintained by medical professionals, that practitioners use to identify drugs that offer the greatest overall value. </a:t>
            </a:r>
          </a:p>
          <a:p>
            <a:pPr marL="0" indent="0">
              <a:buSzPct val="95000"/>
              <a:buNone/>
            </a:pPr>
            <a:r>
              <a:rPr lang="en-US" sz="1600" b="1" u="sng" dirty="0"/>
              <a:t>IN-NETWORK PROVIDERS</a:t>
            </a:r>
            <a:r>
              <a:rPr lang="en-US" sz="1600" b="1" dirty="0"/>
              <a:t> </a:t>
            </a:r>
            <a:r>
              <a:rPr lang="en-US" sz="1600" dirty="0"/>
              <a:t>are providers and facilities that are contracted with UHC to provide healthcare.  You can reduce your cost by utilizing the in-network providers. </a:t>
            </a:r>
          </a:p>
          <a:p>
            <a:pPr marL="0" indent="0">
              <a:buSzPct val="95000"/>
              <a:buNone/>
            </a:pPr>
            <a:r>
              <a:rPr lang="en-US" sz="1600" b="1" u="sng" dirty="0"/>
              <a:t>OUT-OF-NETWORK PROVIDERS</a:t>
            </a:r>
            <a:r>
              <a:rPr lang="en-US" sz="1600" b="1" dirty="0"/>
              <a:t> </a:t>
            </a:r>
            <a:r>
              <a:rPr lang="en-US" sz="1600" dirty="0"/>
              <a:t>are providers and facilities that do not contract with UHC to provide healthcare. You may be subject to balance billing. This is when the provider charges you for the difference between what UHC has paid, and the actual charge. In addition, you will be subject higher out of pocket expenses (deductibles and coinsurance). </a:t>
            </a:r>
            <a:endParaRPr lang="en-US" sz="1600" u="sng" dirty="0"/>
          </a:p>
          <a:p>
            <a:pPr marL="0" indent="0">
              <a:buSzPct val="95000"/>
              <a:buNone/>
            </a:pPr>
            <a:r>
              <a:rPr lang="en-US" sz="1600" b="1" u="sng" dirty="0"/>
              <a:t>OUT-OF-POCKET MAXIMUM</a:t>
            </a:r>
            <a:r>
              <a:rPr lang="en-US" sz="1600" b="1" dirty="0"/>
              <a:t> </a:t>
            </a:r>
            <a:r>
              <a:rPr lang="en-US" sz="1600" dirty="0"/>
              <a:t>is the most you pay per plan year for health care expenses, including prescription drugs. Once you reach this limit, the plan pays 100% of the cost of services for the remainder of the plan year. The out-of-pocket maximum resets on a calendar year basis (every January 1</a:t>
            </a:r>
            <a:r>
              <a:rPr lang="en-US" sz="1600" baseline="30000" dirty="0"/>
              <a:t>st</a:t>
            </a:r>
            <a:r>
              <a:rPr lang="en-US" sz="1600" dirty="0"/>
              <a:t>).</a:t>
            </a:r>
          </a:p>
          <a:p>
            <a:pPr marL="0" indent="0">
              <a:buSzPct val="95000"/>
              <a:buNone/>
            </a:pPr>
            <a:r>
              <a:rPr lang="en-US" sz="1600" b="1" u="sng" dirty="0"/>
              <a:t>PREMIUM</a:t>
            </a:r>
            <a:r>
              <a:rPr lang="en-US" sz="1600" b="1" dirty="0"/>
              <a:t> </a:t>
            </a:r>
            <a:r>
              <a:rPr lang="en-US" sz="1600" dirty="0"/>
              <a:t>is the amount you pay for insurance, using pre-tax dollars via paycheck deductions. (Note: Araca pays a portion of the premium.) </a:t>
            </a:r>
          </a:p>
          <a:p>
            <a:pPr marL="0" indent="0">
              <a:buSzPct val="95000"/>
              <a:buNone/>
            </a:pPr>
            <a:r>
              <a:rPr lang="en-US" sz="1600" b="1" u="sng" dirty="0"/>
              <a:t>*NOTE</a:t>
            </a:r>
            <a:r>
              <a:rPr lang="en-US" sz="1600" dirty="0"/>
              <a:t> </a:t>
            </a:r>
            <a:r>
              <a:rPr lang="en-US" sz="1800" dirty="0">
                <a:effectLst/>
                <a:latin typeface="+mj-lt"/>
                <a:ea typeface="Times New Roman" panose="02020603050405020304" pitchFamily="18" charset="0"/>
                <a:cs typeface="Aptos" panose="020B0004020202020204" pitchFamily="34" charset="0"/>
              </a:rPr>
              <a:t>Preventive wellness exams are covered once every 12 months for medical and vision, and once every 6 months for dental. </a:t>
            </a:r>
            <a:r>
              <a:rPr lang="en-US" sz="1800" dirty="0">
                <a:latin typeface="+mj-lt"/>
                <a:ea typeface="Times New Roman" panose="02020603050405020304" pitchFamily="18" charset="0"/>
                <a:cs typeface="Aptos" panose="020B0004020202020204" pitchFamily="34" charset="0"/>
              </a:rPr>
              <a:t>F</a:t>
            </a:r>
            <a:r>
              <a:rPr lang="en-US" sz="1800" dirty="0">
                <a:effectLst/>
                <a:latin typeface="+mj-lt"/>
                <a:ea typeface="Times New Roman" panose="02020603050405020304" pitchFamily="18" charset="0"/>
                <a:cs typeface="Aptos" panose="020B0004020202020204" pitchFamily="34" charset="0"/>
              </a:rPr>
              <a:t>or example, someone who had an annual medical physical August 1, 2024 would need to wait until after August 1, 2025 to schedule their next physical. </a:t>
            </a:r>
            <a:endParaRPr lang="en-US" sz="1800" dirty="0">
              <a:effectLst/>
              <a:latin typeface="+mj-lt"/>
              <a:ea typeface="Aptos" panose="020B0004020202020204" pitchFamily="34" charset="0"/>
              <a:cs typeface="Aptos" panose="020B0004020202020204" pitchFamily="34" charset="0"/>
            </a:endParaRPr>
          </a:p>
          <a:p>
            <a:pPr marL="0" indent="0">
              <a:buSzPct val="95000"/>
              <a:buNone/>
            </a:pPr>
            <a:endParaRPr lang="en-US" sz="1600" dirty="0"/>
          </a:p>
        </p:txBody>
      </p:sp>
      <p:sp>
        <p:nvSpPr>
          <p:cNvPr id="4" name="Rectangle 3">
            <a:extLst>
              <a:ext uri="{FF2B5EF4-FFF2-40B4-BE49-F238E27FC236}">
                <a16:creationId xmlns:a16="http://schemas.microsoft.com/office/drawing/2014/main" id="{6B31B890-A9E7-44FE-60AD-33EF7CA23823}"/>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80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7858-7F7E-944B-E315-5703E33FFBC1}"/>
              </a:ext>
            </a:extLst>
          </p:cNvPr>
          <p:cNvSpPr>
            <a:spLocks noGrp="1"/>
          </p:cNvSpPr>
          <p:nvPr>
            <p:ph type="title"/>
          </p:nvPr>
        </p:nvSpPr>
        <p:spPr/>
        <p:txBody>
          <a:bodyPr/>
          <a:lstStyle/>
          <a:p>
            <a:r>
              <a:rPr lang="en-US"/>
              <a:t>Key Points</a:t>
            </a:r>
          </a:p>
        </p:txBody>
      </p:sp>
      <p:sp>
        <p:nvSpPr>
          <p:cNvPr id="3" name="Content Placeholder 2">
            <a:extLst>
              <a:ext uri="{FF2B5EF4-FFF2-40B4-BE49-F238E27FC236}">
                <a16:creationId xmlns:a16="http://schemas.microsoft.com/office/drawing/2014/main" id="{16DB2DE7-B32B-855F-F84B-425FA0784A6A}"/>
              </a:ext>
            </a:extLst>
          </p:cNvPr>
          <p:cNvSpPr>
            <a:spLocks noGrp="1"/>
          </p:cNvSpPr>
          <p:nvPr>
            <p:ph idx="1"/>
          </p:nvPr>
        </p:nvSpPr>
        <p:spPr>
          <a:xfrm>
            <a:off x="838199" y="1453391"/>
            <a:ext cx="10822423" cy="4351338"/>
          </a:xfrm>
        </p:spPr>
        <p:txBody>
          <a:bodyPr/>
          <a:lstStyle/>
          <a:p>
            <a:r>
              <a:rPr lang="en-US" dirty="0"/>
              <a:t>There will be no changes to the UHC Base and Buy Up Medical Plans.</a:t>
            </a:r>
          </a:p>
          <a:p>
            <a:r>
              <a:rPr lang="en-US" dirty="0"/>
              <a:t>There is a slight increase to contributions for both Medical Plans.</a:t>
            </a:r>
          </a:p>
          <a:p>
            <a:r>
              <a:rPr lang="en-US" dirty="0"/>
              <a:t>There will be no changes in the UHC Dental plan designs or cost. </a:t>
            </a:r>
          </a:p>
          <a:p>
            <a:r>
              <a:rPr lang="en-US" dirty="0"/>
              <a:t>There will be no changes in the UHC Voluntary Vision plan design or cost.</a:t>
            </a:r>
          </a:p>
          <a:p>
            <a:r>
              <a:rPr lang="en-US" dirty="0"/>
              <a:t>Araca will continue to offer voluntary benefits from The Hartford. Costs for these plans will remain the same. </a:t>
            </a:r>
          </a:p>
          <a:p>
            <a:r>
              <a:rPr lang="en-US" dirty="0"/>
              <a:t>You will enroll for benefits in Employee Navigator.</a:t>
            </a:r>
          </a:p>
          <a:p>
            <a:endParaRPr lang="en-US" dirty="0"/>
          </a:p>
        </p:txBody>
      </p:sp>
      <p:sp>
        <p:nvSpPr>
          <p:cNvPr id="4" name="Rectangle 3">
            <a:extLst>
              <a:ext uri="{FF2B5EF4-FFF2-40B4-BE49-F238E27FC236}">
                <a16:creationId xmlns:a16="http://schemas.microsoft.com/office/drawing/2014/main" id="{6B31B890-A9E7-44FE-60AD-33EF7CA23823}"/>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29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A5C2-32D9-A9EC-6591-58E03A0B6D63}"/>
              </a:ext>
            </a:extLst>
          </p:cNvPr>
          <p:cNvSpPr>
            <a:spLocks noGrp="1"/>
          </p:cNvSpPr>
          <p:nvPr>
            <p:ph type="title"/>
          </p:nvPr>
        </p:nvSpPr>
        <p:spPr>
          <a:xfrm>
            <a:off x="657186" y="-49354"/>
            <a:ext cx="10515600" cy="591614"/>
          </a:xfrm>
        </p:spPr>
        <p:txBody>
          <a:bodyPr>
            <a:normAutofit fontScale="90000"/>
          </a:bodyPr>
          <a:lstStyle/>
          <a:p>
            <a:pPr algn="ctr"/>
            <a:r>
              <a:rPr lang="en-US"/>
              <a:t>Medical: Base Plan</a:t>
            </a:r>
          </a:p>
        </p:txBody>
      </p:sp>
      <p:graphicFrame>
        <p:nvGraphicFramePr>
          <p:cNvPr id="5" name="Table 4">
            <a:extLst>
              <a:ext uri="{FF2B5EF4-FFF2-40B4-BE49-F238E27FC236}">
                <a16:creationId xmlns:a16="http://schemas.microsoft.com/office/drawing/2014/main" id="{4CF9C4D2-9359-68CE-EF85-789966B89828}"/>
              </a:ext>
            </a:extLst>
          </p:cNvPr>
          <p:cNvGraphicFramePr>
            <a:graphicFrameLocks noGrp="1"/>
          </p:cNvGraphicFramePr>
          <p:nvPr>
            <p:extLst>
              <p:ext uri="{D42A27DB-BD31-4B8C-83A1-F6EECF244321}">
                <p14:modId xmlns:p14="http://schemas.microsoft.com/office/powerpoint/2010/main" val="123828141"/>
              </p:ext>
            </p:extLst>
          </p:nvPr>
        </p:nvGraphicFramePr>
        <p:xfrm>
          <a:off x="1847214" y="473006"/>
          <a:ext cx="8497572" cy="5279215"/>
        </p:xfrm>
        <a:graphic>
          <a:graphicData uri="http://schemas.openxmlformats.org/drawingml/2006/table">
            <a:tbl>
              <a:tblPr/>
              <a:tblGrid>
                <a:gridCol w="2695561">
                  <a:extLst>
                    <a:ext uri="{9D8B030D-6E8A-4147-A177-3AD203B41FA5}">
                      <a16:colId xmlns:a16="http://schemas.microsoft.com/office/drawing/2014/main" val="20000"/>
                    </a:ext>
                  </a:extLst>
                </a:gridCol>
                <a:gridCol w="3118567">
                  <a:extLst>
                    <a:ext uri="{9D8B030D-6E8A-4147-A177-3AD203B41FA5}">
                      <a16:colId xmlns:a16="http://schemas.microsoft.com/office/drawing/2014/main" val="20001"/>
                    </a:ext>
                  </a:extLst>
                </a:gridCol>
                <a:gridCol w="2683444">
                  <a:extLst>
                    <a:ext uri="{9D8B030D-6E8A-4147-A177-3AD203B41FA5}">
                      <a16:colId xmlns:a16="http://schemas.microsoft.com/office/drawing/2014/main" val="153611227"/>
                    </a:ext>
                  </a:extLst>
                </a:gridCol>
              </a:tblGrid>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 </a:t>
                      </a:r>
                      <a:endParaRPr lang="en-US" sz="1100"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r>
                        <a:rPr lang="en-US" sz="1100" b="1" i="0" kern="1400">
                          <a:solidFill>
                            <a:srgbClr val="FFFFFF"/>
                          </a:solidFill>
                          <a:effectLst/>
                          <a:latin typeface="+mj-lt"/>
                        </a:rPr>
                        <a:t>In Network</a:t>
                      </a:r>
                      <a:endParaRPr lang="en-US" sz="1100" i="0"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r>
                        <a:rPr lang="en-US" sz="1100" b="1" kern="1400">
                          <a:solidFill>
                            <a:schemeClr val="bg1"/>
                          </a:solidFill>
                          <a:effectLst/>
                          <a:latin typeface="+mj-lt"/>
                        </a:rPr>
                        <a:t>Out of Network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Medical Deductible (single / family)  </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$5,000 / $10,000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Benefit Level (% covered by insurance)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Out-of-Pocket Max (single / family)  </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$8,150 / $16,300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 </a:t>
                      </a:r>
                      <a:r>
                        <a:rPr lang="en-US" sz="1100" b="1" kern="1400">
                          <a:solidFill>
                            <a:srgbClr val="FFFFFF"/>
                          </a:solidFill>
                          <a:effectLst/>
                          <a:latin typeface="+mj-lt"/>
                        </a:rPr>
                        <a:t>OFFICE VISITS</a:t>
                      </a: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6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6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7"/>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Primary Doctor Visit</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Specialist Visit</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$100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Preventive Care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Virtual Visits</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9485714"/>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 </a:t>
                      </a:r>
                      <a:r>
                        <a:rPr lang="en-US" sz="1100" b="1" kern="1400">
                          <a:solidFill>
                            <a:srgbClr val="FFFFFF"/>
                          </a:solidFill>
                          <a:effectLst/>
                          <a:latin typeface="+mj-lt"/>
                        </a:rPr>
                        <a:t>HOSPITAL CARE</a:t>
                      </a: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1"/>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Inpatient Hospital Care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80%,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Outpatient Surgery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80%,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Emergency Room </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$250 Copay and 80% after deductible</a:t>
                      </a:r>
                      <a:endParaRPr lang="en-US" sz="1100" b="1" i="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i="1" kern="1400">
                          <a:solidFill>
                            <a:srgbClr val="000000"/>
                          </a:solidFill>
                          <a:effectLst/>
                          <a:latin typeface="+mj-lt"/>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 </a:t>
                      </a:r>
                      <a:r>
                        <a:rPr lang="en-US" sz="1100" b="1" kern="1400">
                          <a:solidFill>
                            <a:srgbClr val="FFFFFF"/>
                          </a:solidFill>
                          <a:effectLst/>
                          <a:latin typeface="+mj-lt"/>
                        </a:rPr>
                        <a:t>OTHER SERVICES</a:t>
                      </a: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5"/>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X-Ray &amp; Lab</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80%,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Major Radiology (CAT, MRI, PET, etc.)</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80%,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Outpatient Therapy (Occ., Speech, PT)</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j-lt"/>
                        </a:rPr>
                        <a:t>80%,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8927214"/>
                  </a:ext>
                </a:extLst>
              </a:tr>
              <a:tr h="189116">
                <a:tc>
                  <a:txBody>
                    <a:bodyPr/>
                    <a:lstStyle/>
                    <a:p>
                      <a:pPr marR="0" indent="0" algn="l" rtl="0">
                        <a:lnSpc>
                          <a:spcPct val="119000"/>
                        </a:lnSpc>
                        <a:spcBef>
                          <a:spcPts val="0"/>
                        </a:spcBef>
                        <a:spcAft>
                          <a:spcPts val="600"/>
                        </a:spcAft>
                      </a:pPr>
                      <a:r>
                        <a:rPr lang="en-US" sz="1100" b="1" kern="1400">
                          <a:solidFill>
                            <a:srgbClr val="000000"/>
                          </a:solidFill>
                          <a:effectLst/>
                          <a:latin typeface="+mj-lt"/>
                        </a:rPr>
                        <a:t>Urgent Care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$50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89116">
                <a:tc>
                  <a:txBody>
                    <a:bodyPr/>
                    <a:lstStyle/>
                    <a:p>
                      <a:pPr marR="0" indent="0" algn="l" rtl="0">
                        <a:lnSpc>
                          <a:spcPct val="119000"/>
                        </a:lnSpc>
                        <a:spcBef>
                          <a:spcPts val="0"/>
                        </a:spcBef>
                        <a:spcAft>
                          <a:spcPts val="1400"/>
                        </a:spcAft>
                      </a:pPr>
                      <a:r>
                        <a:rPr lang="en-US" sz="1100" b="1" kern="1400">
                          <a:solidFill>
                            <a:srgbClr val="FFFFFF"/>
                          </a:solidFill>
                          <a:effectLst/>
                          <a:latin typeface="+mj-lt"/>
                        </a:rPr>
                        <a:t> PRESCRIPTION DRUG</a:t>
                      </a: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9"/>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Rx Deductible (single / family)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i="0" kern="1400">
                          <a:solidFill>
                            <a:srgbClr val="000000"/>
                          </a:solidFill>
                          <a:effectLst/>
                          <a:latin typeface="+mj-lt"/>
                        </a:rPr>
                        <a:t>$100 Single / $300 family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i="0" kern="1400">
                          <a:solidFill>
                            <a:srgbClr val="000000"/>
                          </a:solidFill>
                          <a:effectLst/>
                          <a:latin typeface="+mj-lt"/>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7555343"/>
                  </a:ext>
                </a:extLst>
              </a:tr>
              <a:tr h="189116">
                <a:tc>
                  <a:txBody>
                    <a:bodyPr/>
                    <a:lstStyle/>
                    <a:p>
                      <a:pPr marR="0" indent="0" algn="l" rtl="0">
                        <a:lnSpc>
                          <a:spcPct val="119000"/>
                        </a:lnSpc>
                        <a:spcBef>
                          <a:spcPts val="0"/>
                        </a:spcBef>
                        <a:spcAft>
                          <a:spcPts val="1400"/>
                        </a:spcAft>
                      </a:pPr>
                      <a:r>
                        <a:rPr lang="en-US" sz="1100" b="1" u="sng" kern="1400">
                          <a:solidFill>
                            <a:srgbClr val="000000"/>
                          </a:solidFill>
                          <a:effectLst/>
                          <a:latin typeface="+mj-lt"/>
                        </a:rPr>
                        <a:t>Retail (30-day supply)</a:t>
                      </a:r>
                      <a:endParaRPr lang="en-US" sz="1100" b="1" kern="1400">
                        <a:solidFill>
                          <a:srgbClr val="000000"/>
                        </a:solidFill>
                        <a:effectLst/>
                        <a:latin typeface="+mj-lt"/>
                      </a:endParaRP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endParaRPr lang="en-US" sz="1100" b="1" u="none"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endParaRPr lang="en-US" sz="1100" b="1" kern="140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Generic</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chemeClr val="tx1"/>
                          </a:solidFill>
                          <a:effectLst/>
                          <a:latin typeface="+mj-lt"/>
                        </a:rPr>
                        <a:t>$15 copay,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Formulary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chemeClr val="tx1"/>
                          </a:solidFill>
                          <a:effectLst/>
                          <a:latin typeface="+mj-lt"/>
                        </a:rPr>
                        <a:t>$35 </a:t>
                      </a:r>
                      <a:r>
                        <a:rPr lang="en-US" sz="1100" b="1" kern="1400">
                          <a:solidFill>
                            <a:schemeClr val="tx1"/>
                          </a:solidFill>
                          <a:effectLst/>
                          <a:latin typeface="+mn-lt"/>
                          <a:ea typeface="+mn-ea"/>
                          <a:cs typeface="+mn-cs"/>
                        </a:rPr>
                        <a:t>copay, after deductible</a:t>
                      </a:r>
                      <a:endParaRPr lang="en-US" sz="11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89116">
                <a:tc>
                  <a:txBody>
                    <a:bodyPr/>
                    <a:lstStyle/>
                    <a:p>
                      <a:pPr marR="0" indent="0" algn="l" rtl="0">
                        <a:lnSpc>
                          <a:spcPct val="119000"/>
                        </a:lnSpc>
                        <a:spcBef>
                          <a:spcPts val="0"/>
                        </a:spcBef>
                        <a:spcAft>
                          <a:spcPts val="1400"/>
                        </a:spcAft>
                      </a:pPr>
                      <a:r>
                        <a:rPr lang="en-US" sz="1100" b="1" kern="1400">
                          <a:solidFill>
                            <a:srgbClr val="000000"/>
                          </a:solidFill>
                          <a:effectLst/>
                          <a:latin typeface="+mj-lt"/>
                        </a:rPr>
                        <a:t>Non-Formulary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chemeClr val="tx1"/>
                          </a:solidFill>
                          <a:effectLst/>
                          <a:latin typeface="+mj-lt"/>
                        </a:rPr>
                        <a:t>$75 </a:t>
                      </a:r>
                      <a:r>
                        <a:rPr lang="en-US" sz="1100" b="1" kern="1400">
                          <a:solidFill>
                            <a:schemeClr val="tx1"/>
                          </a:solidFill>
                          <a:effectLst/>
                          <a:latin typeface="+mn-lt"/>
                          <a:ea typeface="+mn-ea"/>
                          <a:cs typeface="+mn-cs"/>
                        </a:rPr>
                        <a:t>copay, after deductible</a:t>
                      </a:r>
                      <a:endParaRPr lang="en-US" sz="11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740431">
                <a:tc>
                  <a:txBody>
                    <a:bodyPr/>
                    <a:lstStyle/>
                    <a:p>
                      <a:pPr marR="0" indent="0" algn="l" rtl="0">
                        <a:lnSpc>
                          <a:spcPct val="119000"/>
                        </a:lnSpc>
                        <a:spcBef>
                          <a:spcPts val="0"/>
                        </a:spcBef>
                        <a:spcAft>
                          <a:spcPts val="1400"/>
                        </a:spcAft>
                      </a:pPr>
                      <a:r>
                        <a:rPr lang="en-US" sz="1100" b="1" kern="1400">
                          <a:solidFill>
                            <a:srgbClr val="000000"/>
                          </a:solidFill>
                          <a:effectLst/>
                          <a:latin typeface="+mj-lt"/>
                        </a:rPr>
                        <a:t>Mail Order (90-day supply)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100" b="1" kern="1400">
                          <a:solidFill>
                            <a:schemeClr val="tx1"/>
                          </a:solidFill>
                          <a:effectLst/>
                          <a:latin typeface="+mj-lt"/>
                        </a:rPr>
                        <a:t>Generic: $37.50 </a:t>
                      </a:r>
                      <a:r>
                        <a:rPr lang="en-US" sz="1100" b="1" kern="1400">
                          <a:solidFill>
                            <a:schemeClr val="tx1"/>
                          </a:solidFill>
                          <a:effectLst/>
                          <a:latin typeface="+mn-lt"/>
                          <a:ea typeface="+mn-ea"/>
                          <a:cs typeface="+mn-cs"/>
                        </a:rPr>
                        <a:t>copay, after deductible</a:t>
                      </a:r>
                      <a:endParaRPr lang="en-US" sz="1100" b="1" kern="1400">
                        <a:solidFill>
                          <a:schemeClr val="tx1"/>
                        </a:solidFill>
                        <a:effectLst/>
                        <a:latin typeface="+mj-lt"/>
                      </a:endParaRPr>
                    </a:p>
                    <a:p>
                      <a:pPr marR="0" indent="0" algn="ctr" rtl="0">
                        <a:lnSpc>
                          <a:spcPct val="100000"/>
                        </a:lnSpc>
                        <a:spcBef>
                          <a:spcPts val="0"/>
                        </a:spcBef>
                        <a:spcAft>
                          <a:spcPts val="0"/>
                        </a:spcAft>
                      </a:pPr>
                      <a:r>
                        <a:rPr lang="en-US" sz="1100" b="1" kern="1400">
                          <a:solidFill>
                            <a:schemeClr val="tx1"/>
                          </a:solidFill>
                          <a:effectLst/>
                          <a:latin typeface="+mj-lt"/>
                        </a:rPr>
                        <a:t>Formulary: $87.50 </a:t>
                      </a:r>
                      <a:r>
                        <a:rPr lang="en-US" sz="1100" b="1" kern="1400">
                          <a:solidFill>
                            <a:schemeClr val="tx1"/>
                          </a:solidFill>
                          <a:effectLst/>
                          <a:latin typeface="+mn-lt"/>
                          <a:ea typeface="+mn-ea"/>
                          <a:cs typeface="+mn-cs"/>
                        </a:rPr>
                        <a:t>copay, after deductible</a:t>
                      </a:r>
                      <a:endParaRPr lang="en-US" sz="1100" b="1" kern="1400">
                        <a:solidFill>
                          <a:schemeClr val="tx1"/>
                        </a:solidFill>
                        <a:effectLst/>
                        <a:latin typeface="+mj-lt"/>
                      </a:endParaRPr>
                    </a:p>
                    <a:p>
                      <a:pPr marR="0" indent="0" algn="ctr" rtl="0">
                        <a:lnSpc>
                          <a:spcPct val="100000"/>
                        </a:lnSpc>
                        <a:spcBef>
                          <a:spcPts val="0"/>
                        </a:spcBef>
                        <a:spcAft>
                          <a:spcPts val="0"/>
                        </a:spcAft>
                      </a:pPr>
                      <a:r>
                        <a:rPr lang="en-US" sz="1100" b="1" kern="1400">
                          <a:solidFill>
                            <a:schemeClr val="tx1"/>
                          </a:solidFill>
                          <a:effectLst/>
                          <a:latin typeface="+mj-lt"/>
                        </a:rPr>
                        <a:t>Non-Formulary $187.50 </a:t>
                      </a:r>
                      <a:r>
                        <a:rPr lang="en-US" sz="1100" b="1" kern="1400">
                          <a:solidFill>
                            <a:schemeClr val="tx1"/>
                          </a:solidFill>
                          <a:effectLst/>
                          <a:latin typeface="+mn-lt"/>
                          <a:ea typeface="+mn-ea"/>
                          <a:cs typeface="+mn-cs"/>
                        </a:rPr>
                        <a:t>copay, after deductible</a:t>
                      </a:r>
                      <a:endParaRPr lang="en-US" sz="11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n-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5435498"/>
                  </a:ext>
                </a:extLst>
              </a:tr>
            </a:tbl>
          </a:graphicData>
        </a:graphic>
      </p:graphicFrame>
      <p:pic>
        <p:nvPicPr>
          <p:cNvPr id="6" name="Picture 2" descr="See the source image">
            <a:extLst>
              <a:ext uri="{FF2B5EF4-FFF2-40B4-BE49-F238E27FC236}">
                <a16:creationId xmlns:a16="http://schemas.microsoft.com/office/drawing/2014/main" id="{7D81133F-3136-7671-4A25-568297B5ED0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10220286" y="13878"/>
            <a:ext cx="1905000" cy="3871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2AEC69-7620-D667-9FED-6239DD24CCAD}"/>
              </a:ext>
            </a:extLst>
          </p:cNvPr>
          <p:cNvSpPr txBox="1"/>
          <p:nvPr/>
        </p:nvSpPr>
        <p:spPr>
          <a:xfrm>
            <a:off x="838200" y="6061828"/>
            <a:ext cx="10515600" cy="646331"/>
          </a:xfrm>
          <a:prstGeom prst="rect">
            <a:avLst/>
          </a:prstGeom>
          <a:noFill/>
        </p:spPr>
        <p:txBody>
          <a:bodyPr wrap="square">
            <a:spAutoFit/>
          </a:bodyPr>
          <a:lstStyle/>
          <a:p>
            <a:r>
              <a:rPr lang="en-US" sz="1200"/>
              <a:t>The above is a brief description of the most commonly used benefits. It does not include all benefits, maximums, and/or limitations. Please refer to the carrier plan documents for more detail. The insurance company and Certificate of Coverage/Plan Documents will provide the final determination of benefits. Any discrepancies, the carrier plan document prevails. </a:t>
            </a:r>
          </a:p>
        </p:txBody>
      </p:sp>
      <p:sp>
        <p:nvSpPr>
          <p:cNvPr id="3" name="TextBox 2">
            <a:extLst>
              <a:ext uri="{FF2B5EF4-FFF2-40B4-BE49-F238E27FC236}">
                <a16:creationId xmlns:a16="http://schemas.microsoft.com/office/drawing/2014/main" id="{DA544075-4A5C-5494-BFC9-58AD6F066833}"/>
              </a:ext>
            </a:extLst>
          </p:cNvPr>
          <p:cNvSpPr txBox="1"/>
          <p:nvPr/>
        </p:nvSpPr>
        <p:spPr>
          <a:xfrm>
            <a:off x="1793812" y="5704945"/>
            <a:ext cx="8550974" cy="276999"/>
          </a:xfrm>
          <a:prstGeom prst="rect">
            <a:avLst/>
          </a:prstGeom>
          <a:noFill/>
        </p:spPr>
        <p:txBody>
          <a:bodyPr wrap="square" rtlCol="0">
            <a:spAutoFit/>
          </a:bodyPr>
          <a:lstStyle/>
          <a:p>
            <a:r>
              <a:rPr lang="en-US" sz="1200"/>
              <a:t>*If faced with an emergency and taken to an out of network facility, in-network emergency room coverage will apply </a:t>
            </a:r>
          </a:p>
        </p:txBody>
      </p:sp>
    </p:spTree>
    <p:extLst>
      <p:ext uri="{BB962C8B-B14F-4D97-AF65-F5344CB8AC3E}">
        <p14:creationId xmlns:p14="http://schemas.microsoft.com/office/powerpoint/2010/main" val="111093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A5C2-32D9-A9EC-6591-58E03A0B6D63}"/>
              </a:ext>
            </a:extLst>
          </p:cNvPr>
          <p:cNvSpPr>
            <a:spLocks noGrp="1"/>
          </p:cNvSpPr>
          <p:nvPr>
            <p:ph type="title"/>
          </p:nvPr>
        </p:nvSpPr>
        <p:spPr>
          <a:xfrm>
            <a:off x="838200" y="-70980"/>
            <a:ext cx="10515600" cy="753571"/>
          </a:xfrm>
        </p:spPr>
        <p:txBody>
          <a:bodyPr/>
          <a:lstStyle/>
          <a:p>
            <a:pPr algn="ctr"/>
            <a:r>
              <a:rPr lang="en-US"/>
              <a:t>Medical: Buy-Up Plan</a:t>
            </a:r>
          </a:p>
        </p:txBody>
      </p:sp>
      <p:graphicFrame>
        <p:nvGraphicFramePr>
          <p:cNvPr id="5" name="Table 4">
            <a:extLst>
              <a:ext uri="{FF2B5EF4-FFF2-40B4-BE49-F238E27FC236}">
                <a16:creationId xmlns:a16="http://schemas.microsoft.com/office/drawing/2014/main" id="{4CF9C4D2-9359-68CE-EF85-789966B89828}"/>
              </a:ext>
            </a:extLst>
          </p:cNvPr>
          <p:cNvGraphicFramePr>
            <a:graphicFrameLocks noGrp="1"/>
          </p:cNvGraphicFramePr>
          <p:nvPr>
            <p:extLst>
              <p:ext uri="{D42A27DB-BD31-4B8C-83A1-F6EECF244321}">
                <p14:modId xmlns:p14="http://schemas.microsoft.com/office/powerpoint/2010/main" val="1817373657"/>
              </p:ext>
            </p:extLst>
          </p:nvPr>
        </p:nvGraphicFramePr>
        <p:xfrm>
          <a:off x="1821376" y="652347"/>
          <a:ext cx="8549248" cy="5382768"/>
        </p:xfrm>
        <a:graphic>
          <a:graphicData uri="http://schemas.openxmlformats.org/drawingml/2006/table">
            <a:tbl>
              <a:tblPr/>
              <a:tblGrid>
                <a:gridCol w="2701763">
                  <a:extLst>
                    <a:ext uri="{9D8B030D-6E8A-4147-A177-3AD203B41FA5}">
                      <a16:colId xmlns:a16="http://schemas.microsoft.com/office/drawing/2014/main" val="20000"/>
                    </a:ext>
                  </a:extLst>
                </a:gridCol>
                <a:gridCol w="3282711">
                  <a:extLst>
                    <a:ext uri="{9D8B030D-6E8A-4147-A177-3AD203B41FA5}">
                      <a16:colId xmlns:a16="http://schemas.microsoft.com/office/drawing/2014/main" val="288081652"/>
                    </a:ext>
                  </a:extLst>
                </a:gridCol>
                <a:gridCol w="2564774">
                  <a:extLst>
                    <a:ext uri="{9D8B030D-6E8A-4147-A177-3AD203B41FA5}">
                      <a16:colId xmlns:a16="http://schemas.microsoft.com/office/drawing/2014/main" val="292691461"/>
                    </a:ext>
                  </a:extLst>
                </a:gridCol>
              </a:tblGrid>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r>
                        <a:rPr lang="en-US" sz="1100" b="1" i="0" kern="1400">
                          <a:solidFill>
                            <a:srgbClr val="FFFFFF"/>
                          </a:solidFill>
                          <a:effectLst/>
                          <a:latin typeface="+mj-lt"/>
                        </a:rPr>
                        <a:t>In Network</a:t>
                      </a:r>
                      <a:endParaRPr lang="en-US" sz="1100" b="1" i="0"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r>
                        <a:rPr lang="en-US" sz="1100" b="1" kern="1400">
                          <a:solidFill>
                            <a:schemeClr val="bg1"/>
                          </a:solidFill>
                          <a:effectLst/>
                          <a:latin typeface="+mj-lt"/>
                        </a:rPr>
                        <a:t>Out of Network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Medical Deductible (single / family)  </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$0 single / $0 family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dirty="0">
                          <a:solidFill>
                            <a:srgbClr val="000000"/>
                          </a:solidFill>
                          <a:effectLst/>
                          <a:latin typeface="+mj-lt"/>
                        </a:rPr>
                        <a:t>$1,000 single / $2,000 family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Benefit Level (% covered by insurance)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Out-of-Pocket Max (single / family)  </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a:solidFill>
                            <a:srgbClr val="000000"/>
                          </a:solidFill>
                          <a:effectLst/>
                          <a:latin typeface="+mj-lt"/>
                        </a:rPr>
                        <a:t>$2,500 single / $5,000 family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100" b="1" kern="1400" dirty="0">
                          <a:solidFill>
                            <a:srgbClr val="000000"/>
                          </a:solidFill>
                          <a:effectLst/>
                          <a:latin typeface="+mj-lt"/>
                        </a:rPr>
                        <a:t>$4,000 single / $8,000 family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 </a:t>
                      </a:r>
                      <a:r>
                        <a:rPr lang="en-US" sz="1200" b="1" kern="1400">
                          <a:solidFill>
                            <a:srgbClr val="FFFFFF"/>
                          </a:solidFill>
                          <a:effectLst/>
                          <a:latin typeface="+mj-lt"/>
                        </a:rPr>
                        <a:t>OFFICE VISITS</a:t>
                      </a:r>
                      <a:endParaRPr lang="en-US" sz="12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6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6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7"/>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Primary Doctor Visit</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0"/>
                        </a:spcAft>
                      </a:pPr>
                      <a:r>
                        <a:rPr lang="en-US" sz="1100" b="1" kern="1400">
                          <a:solidFill>
                            <a:srgbClr val="000000"/>
                          </a:solidFill>
                          <a:effectLst/>
                          <a:latin typeface="+mj-lt"/>
                        </a:rPr>
                        <a:t>$40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0"/>
                        </a:spcAft>
                      </a:pPr>
                      <a:r>
                        <a:rPr lang="en-US" sz="1100" b="1" kern="1400">
                          <a:solidFill>
                            <a:srgbClr val="000000"/>
                          </a:solidFill>
                          <a:effectLst/>
                          <a:latin typeface="+mj-lt"/>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Specialist Visit</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0"/>
                        </a:spcAft>
                      </a:pPr>
                      <a:r>
                        <a:rPr lang="en-US" sz="1100" b="1" kern="1400">
                          <a:solidFill>
                            <a:srgbClr val="000000"/>
                          </a:solidFill>
                          <a:effectLst/>
                          <a:latin typeface="+mj-lt"/>
                        </a:rPr>
                        <a:t>$40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0"/>
                        </a:spcAft>
                      </a:pPr>
                      <a:r>
                        <a:rPr lang="en-US" sz="1100" b="1" kern="1400">
                          <a:solidFill>
                            <a:srgbClr val="000000"/>
                          </a:solidFill>
                          <a:effectLst/>
                          <a:latin typeface="+mn-lt"/>
                          <a:ea typeface="+mn-ea"/>
                          <a:cs typeface="+mn-cs"/>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Preventive Care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Virtual Visits</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9485714"/>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 </a:t>
                      </a:r>
                      <a:r>
                        <a:rPr lang="en-US" sz="1200" b="1" kern="1400">
                          <a:solidFill>
                            <a:srgbClr val="FFFFFF"/>
                          </a:solidFill>
                          <a:effectLst/>
                          <a:latin typeface="+mj-lt"/>
                        </a:rPr>
                        <a:t>HOSPITAL CARE</a:t>
                      </a:r>
                      <a:endParaRPr lang="en-US" sz="12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1"/>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Inpatient Hospital Care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$300 copay per admission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0"/>
                        </a:spcAft>
                      </a:pPr>
                      <a:r>
                        <a:rPr lang="en-US" sz="1100" b="1" kern="1400">
                          <a:solidFill>
                            <a:srgbClr val="000000"/>
                          </a:solidFill>
                          <a:effectLst/>
                          <a:latin typeface="+mn-lt"/>
                          <a:ea typeface="+mn-ea"/>
                          <a:cs typeface="+mn-cs"/>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Outpatient Surgery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dirty="0">
                          <a:solidFill>
                            <a:srgbClr val="000000"/>
                          </a:solidFill>
                          <a:effectLst/>
                          <a:latin typeface="+mn-lt"/>
                          <a:ea typeface="+mn-ea"/>
                          <a:cs typeface="+mn-cs"/>
                        </a:rPr>
                        <a:t>$250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dirty="0">
                          <a:solidFill>
                            <a:srgbClr val="000000"/>
                          </a:solidFill>
                          <a:effectLst/>
                          <a:latin typeface="+mj-lt"/>
                        </a:rPr>
                        <a:t>$250 copay, then 70% coinsurance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2663">
                <a:tc>
                  <a:txBody>
                    <a:bodyPr/>
                    <a:lstStyle/>
                    <a:p>
                      <a:pPr marR="0" indent="0" algn="l" rtl="0">
                        <a:lnSpc>
                          <a:spcPct val="119000"/>
                        </a:lnSpc>
                        <a:spcBef>
                          <a:spcPts val="0"/>
                        </a:spcBef>
                        <a:spcAft>
                          <a:spcPts val="1400"/>
                        </a:spcAft>
                      </a:pPr>
                      <a:r>
                        <a:rPr lang="en-US" sz="1200" b="1" kern="1400" dirty="0">
                          <a:solidFill>
                            <a:srgbClr val="000000"/>
                          </a:solidFill>
                          <a:effectLst/>
                          <a:latin typeface="+mj-lt"/>
                        </a:rPr>
                        <a:t>Emergency Room </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dirty="0">
                          <a:solidFill>
                            <a:srgbClr val="000000"/>
                          </a:solidFill>
                          <a:effectLst/>
                          <a:latin typeface="+mj-lt"/>
                        </a:rPr>
                        <a:t>$200 copay per visit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100" b="1" kern="1400" dirty="0">
                          <a:solidFill>
                            <a:srgbClr val="000000"/>
                          </a:solidFill>
                          <a:effectLst/>
                          <a:latin typeface="+mn-lt"/>
                          <a:ea typeface="+mn-ea"/>
                          <a:cs typeface="+mn-cs"/>
                        </a:rPr>
                        <a:t>$200 copay per visit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 </a:t>
                      </a:r>
                      <a:r>
                        <a:rPr lang="en-US" sz="1200" b="1" kern="1400">
                          <a:solidFill>
                            <a:srgbClr val="FFFFFF"/>
                          </a:solidFill>
                          <a:effectLst/>
                          <a:latin typeface="+mj-lt"/>
                        </a:rPr>
                        <a:t>OTHER SERVICES</a:t>
                      </a:r>
                      <a:endParaRPr lang="en-US" sz="12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5"/>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X-Ray &amp; Lab</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Abadi Extra Light"/>
                          <a:ea typeface="+mn-ea"/>
                          <a:cs typeface="+mn-cs"/>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Major Radiology (CAT, MRI, PET, etc.)</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Abadi Extra Light"/>
                          <a:ea typeface="+mn-ea"/>
                          <a:cs typeface="+mn-cs"/>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Outpatient Therapy (Occ., Speech, PT)</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a:solidFill>
                            <a:srgbClr val="000000"/>
                          </a:solidFill>
                          <a:effectLst/>
                          <a:latin typeface="+mj-lt"/>
                        </a:rPr>
                        <a:t>$40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Abadi Extra Light"/>
                          <a:ea typeface="+mn-ea"/>
                          <a:cs typeface="+mn-cs"/>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8927214"/>
                  </a:ext>
                </a:extLst>
              </a:tr>
              <a:tr h="162663">
                <a:tc>
                  <a:txBody>
                    <a:bodyPr/>
                    <a:lstStyle/>
                    <a:p>
                      <a:pPr marR="0" indent="0" algn="l" rtl="0">
                        <a:lnSpc>
                          <a:spcPct val="119000"/>
                        </a:lnSpc>
                        <a:spcBef>
                          <a:spcPts val="0"/>
                        </a:spcBef>
                        <a:spcAft>
                          <a:spcPts val="600"/>
                        </a:spcAft>
                      </a:pPr>
                      <a:r>
                        <a:rPr lang="en-US" sz="1200" b="1" kern="1400">
                          <a:solidFill>
                            <a:srgbClr val="000000"/>
                          </a:solidFill>
                          <a:effectLst/>
                          <a:latin typeface="+mj-lt"/>
                        </a:rPr>
                        <a:t>Urgent Care</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1100" b="1" kern="1400" dirty="0">
                          <a:solidFill>
                            <a:srgbClr val="000000"/>
                          </a:solidFill>
                          <a:effectLst/>
                          <a:latin typeface="+mj-lt"/>
                        </a:rPr>
                        <a:t>$75 copay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1100" b="1" i="0" u="none" strike="noStrike" kern="1400" cap="none" spc="0" normalizeH="0" baseline="0" noProof="0">
                          <a:ln>
                            <a:noFill/>
                          </a:ln>
                          <a:solidFill>
                            <a:srgbClr val="000000"/>
                          </a:solidFill>
                          <a:effectLst/>
                          <a:uLnTx/>
                          <a:uFillTx/>
                          <a:latin typeface="Abadi Extra Light"/>
                          <a:ea typeface="+mn-ea"/>
                          <a:cs typeface="+mn-cs"/>
                        </a:rPr>
                        <a:t>70%,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2663">
                <a:tc>
                  <a:txBody>
                    <a:bodyPr/>
                    <a:lstStyle/>
                    <a:p>
                      <a:pPr marR="0" indent="0" algn="l" rtl="0">
                        <a:lnSpc>
                          <a:spcPct val="119000"/>
                        </a:lnSpc>
                        <a:spcBef>
                          <a:spcPts val="0"/>
                        </a:spcBef>
                        <a:spcAft>
                          <a:spcPts val="1400"/>
                        </a:spcAft>
                      </a:pPr>
                      <a:r>
                        <a:rPr lang="en-US" sz="1200" b="1" kern="1400">
                          <a:solidFill>
                            <a:srgbClr val="FFFFFF"/>
                          </a:solidFill>
                          <a:effectLst/>
                          <a:latin typeface="+mj-lt"/>
                        </a:rPr>
                        <a:t> PRESCRIPTION DRUG</a:t>
                      </a:r>
                      <a:endParaRPr lang="en-US" sz="12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R="0" indent="0" algn="ctr" rtl="0">
                        <a:lnSpc>
                          <a:spcPct val="119000"/>
                        </a:lnSpc>
                        <a:spcBef>
                          <a:spcPts val="0"/>
                        </a:spcBef>
                        <a:spcAft>
                          <a:spcPts val="1400"/>
                        </a:spcAft>
                      </a:pPr>
                      <a:endParaRPr lang="en-US" sz="1100" b="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9"/>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Rx Deductible (single / family)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200" b="1" i="0" kern="1400">
                          <a:solidFill>
                            <a:srgbClr val="000000"/>
                          </a:solidFill>
                          <a:effectLst/>
                          <a:highlight>
                            <a:srgbClr val="FFFFFF"/>
                          </a:highlight>
                          <a:latin typeface="+mj-lt"/>
                        </a:rPr>
                        <a:t>$100 single / $300 family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endParaRPr lang="en-US" sz="1200" b="1" i="1"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7555343"/>
                  </a:ext>
                </a:extLst>
              </a:tr>
              <a:tr h="162663">
                <a:tc>
                  <a:txBody>
                    <a:bodyPr/>
                    <a:lstStyle/>
                    <a:p>
                      <a:pPr marR="0" indent="0" algn="l" rtl="0">
                        <a:lnSpc>
                          <a:spcPct val="119000"/>
                        </a:lnSpc>
                        <a:spcBef>
                          <a:spcPts val="0"/>
                        </a:spcBef>
                        <a:spcAft>
                          <a:spcPts val="1400"/>
                        </a:spcAft>
                      </a:pPr>
                      <a:r>
                        <a:rPr lang="en-US" sz="1200" b="1" u="sng" kern="1400">
                          <a:solidFill>
                            <a:srgbClr val="000000"/>
                          </a:solidFill>
                          <a:effectLst/>
                          <a:latin typeface="+mj-lt"/>
                        </a:rPr>
                        <a:t>Retail (30-day supply)</a:t>
                      </a:r>
                      <a:endParaRPr lang="en-US" sz="1200" b="1" kern="1400">
                        <a:solidFill>
                          <a:srgbClr val="000000"/>
                        </a:solidFill>
                        <a:effectLst/>
                        <a:latin typeface="+mj-lt"/>
                      </a:endParaRP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endParaRPr lang="en-US" sz="1200" b="1" u="none"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endParaRPr lang="en-US" sz="1200" b="1" u="none" kern="140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Generic</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200" b="1" kern="1400">
                          <a:solidFill>
                            <a:schemeClr val="tx1"/>
                          </a:solidFill>
                          <a:effectLst/>
                          <a:latin typeface="+mj-lt"/>
                        </a:rPr>
                        <a:t>$10 copay, after deductible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200" b="1" kern="1400">
                          <a:solidFill>
                            <a:schemeClr val="tx1"/>
                          </a:solidFill>
                          <a:effectLst/>
                          <a:latin typeface="+mj-lt"/>
                        </a:rPr>
                        <a:t>$10 </a:t>
                      </a:r>
                      <a:r>
                        <a:rPr lang="en-US" sz="1200" b="1" kern="1400">
                          <a:solidFill>
                            <a:schemeClr val="tx1"/>
                          </a:solidFill>
                          <a:effectLst/>
                          <a:latin typeface="+mn-lt"/>
                          <a:ea typeface="+mn-ea"/>
                          <a:cs typeface="+mn-cs"/>
                        </a:rPr>
                        <a:t>copay, after deductible </a:t>
                      </a:r>
                      <a:endParaRPr lang="en-US" sz="12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Formulary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200" b="1" kern="1400">
                          <a:solidFill>
                            <a:schemeClr val="tx1"/>
                          </a:solidFill>
                          <a:effectLst/>
                          <a:latin typeface="+mj-lt"/>
                        </a:rPr>
                        <a:t>$30 copay,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200" b="1" kern="1400">
                          <a:solidFill>
                            <a:schemeClr val="tx1"/>
                          </a:solidFill>
                          <a:effectLst/>
                          <a:latin typeface="+mj-lt"/>
                        </a:rPr>
                        <a:t>$30 </a:t>
                      </a:r>
                      <a:r>
                        <a:rPr lang="en-US" sz="1200" b="1" kern="1400">
                          <a:solidFill>
                            <a:schemeClr val="tx1"/>
                          </a:solidFill>
                          <a:effectLst/>
                          <a:latin typeface="+mn-lt"/>
                          <a:ea typeface="+mn-ea"/>
                          <a:cs typeface="+mn-cs"/>
                        </a:rPr>
                        <a:t>copay, after deductible </a:t>
                      </a:r>
                      <a:endParaRPr lang="en-US" sz="12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2663">
                <a:tc>
                  <a:txBody>
                    <a:bodyPr/>
                    <a:lstStyle/>
                    <a:p>
                      <a:pPr marR="0" indent="0" algn="l" rtl="0">
                        <a:lnSpc>
                          <a:spcPct val="119000"/>
                        </a:lnSpc>
                        <a:spcBef>
                          <a:spcPts val="0"/>
                        </a:spcBef>
                        <a:spcAft>
                          <a:spcPts val="1400"/>
                        </a:spcAft>
                      </a:pPr>
                      <a:r>
                        <a:rPr lang="en-US" sz="1200" b="1" kern="1400">
                          <a:solidFill>
                            <a:srgbClr val="000000"/>
                          </a:solidFill>
                          <a:effectLst/>
                          <a:latin typeface="+mj-lt"/>
                        </a:rPr>
                        <a:t>Non-Formulary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1400"/>
                        </a:spcAft>
                      </a:pPr>
                      <a:r>
                        <a:rPr lang="en-US" sz="1200" b="1" kern="1400">
                          <a:solidFill>
                            <a:schemeClr val="tx1"/>
                          </a:solidFill>
                          <a:effectLst/>
                          <a:latin typeface="+mj-lt"/>
                        </a:rPr>
                        <a:t>$50 copay, </a:t>
                      </a:r>
                      <a:r>
                        <a:rPr lang="en-US" sz="1200" b="1" kern="1400">
                          <a:solidFill>
                            <a:schemeClr val="tx1"/>
                          </a:solidFill>
                          <a:effectLst/>
                          <a:latin typeface="+mn-lt"/>
                          <a:ea typeface="+mn-ea"/>
                          <a:cs typeface="+mn-cs"/>
                        </a:rPr>
                        <a:t>after deductible</a:t>
                      </a:r>
                      <a:endParaRPr lang="en-US" sz="12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1400"/>
                        </a:spcAft>
                      </a:pPr>
                      <a:r>
                        <a:rPr lang="en-US" sz="1200" b="1" kern="1400">
                          <a:solidFill>
                            <a:schemeClr val="tx1"/>
                          </a:solidFill>
                          <a:effectLst/>
                          <a:latin typeface="+mj-lt"/>
                        </a:rPr>
                        <a:t>$50 </a:t>
                      </a:r>
                      <a:r>
                        <a:rPr lang="en-US" sz="1200" b="1" kern="1400">
                          <a:solidFill>
                            <a:schemeClr val="tx1"/>
                          </a:solidFill>
                          <a:effectLst/>
                          <a:latin typeface="+mn-lt"/>
                          <a:ea typeface="+mn-ea"/>
                          <a:cs typeface="+mn-cs"/>
                        </a:rPr>
                        <a:t>copay, after deductible </a:t>
                      </a:r>
                      <a:endParaRPr lang="en-US" sz="1200" b="1" kern="140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466890">
                <a:tc>
                  <a:txBody>
                    <a:bodyPr/>
                    <a:lstStyle/>
                    <a:p>
                      <a:pPr marR="0" indent="0" algn="l" rtl="0">
                        <a:lnSpc>
                          <a:spcPct val="119000"/>
                        </a:lnSpc>
                        <a:spcBef>
                          <a:spcPts val="0"/>
                        </a:spcBef>
                        <a:spcAft>
                          <a:spcPts val="1400"/>
                        </a:spcAft>
                      </a:pPr>
                      <a:r>
                        <a:rPr lang="en-US" sz="1200" b="1" kern="1400">
                          <a:solidFill>
                            <a:srgbClr val="000000"/>
                          </a:solidFill>
                          <a:effectLst/>
                          <a:latin typeface="+mj-lt"/>
                        </a:rPr>
                        <a:t>Mail Order (90-day supply)</a:t>
                      </a:r>
                    </a:p>
                  </a:txBody>
                  <a:tcPr marL="99243"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200" b="1" kern="1400">
                          <a:solidFill>
                            <a:schemeClr val="tx1"/>
                          </a:solidFill>
                          <a:effectLst/>
                          <a:latin typeface="+mn-lt"/>
                          <a:ea typeface="+mn-ea"/>
                          <a:cs typeface="+mn-cs"/>
                        </a:rPr>
                        <a:t>Generic: $25 copay, after deductible</a:t>
                      </a:r>
                    </a:p>
                    <a:p>
                      <a:pPr marR="0" indent="0" algn="ctr" rtl="0">
                        <a:lnSpc>
                          <a:spcPct val="100000"/>
                        </a:lnSpc>
                        <a:spcBef>
                          <a:spcPts val="0"/>
                        </a:spcBef>
                        <a:spcAft>
                          <a:spcPts val="0"/>
                        </a:spcAft>
                      </a:pPr>
                      <a:r>
                        <a:rPr lang="en-US" sz="1200" b="1" kern="1400">
                          <a:solidFill>
                            <a:schemeClr val="tx1"/>
                          </a:solidFill>
                          <a:effectLst/>
                          <a:latin typeface="+mn-lt"/>
                          <a:ea typeface="+mn-ea"/>
                          <a:cs typeface="+mn-cs"/>
                        </a:rPr>
                        <a:t>Formulary: $75 copay, after deductible</a:t>
                      </a:r>
                    </a:p>
                    <a:p>
                      <a:pPr marR="0" indent="0" algn="ctr" rtl="0">
                        <a:lnSpc>
                          <a:spcPct val="100000"/>
                        </a:lnSpc>
                        <a:spcBef>
                          <a:spcPts val="0"/>
                        </a:spcBef>
                        <a:spcAft>
                          <a:spcPts val="0"/>
                        </a:spcAft>
                      </a:pPr>
                      <a:r>
                        <a:rPr lang="en-US" sz="1200" b="1" kern="1400">
                          <a:solidFill>
                            <a:schemeClr val="tx1"/>
                          </a:solidFill>
                          <a:effectLst/>
                          <a:latin typeface="+mn-lt"/>
                          <a:ea typeface="+mn-ea"/>
                          <a:cs typeface="+mn-cs"/>
                        </a:rPr>
                        <a:t>Non-Formulary $125 copay, after deductible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9000"/>
                        </a:lnSpc>
                        <a:spcBef>
                          <a:spcPts val="0"/>
                        </a:spcBef>
                        <a:spcAft>
                          <a:spcPts val="1400"/>
                        </a:spcAft>
                        <a:buClrTx/>
                        <a:buSzTx/>
                        <a:buFontTx/>
                        <a:buNone/>
                        <a:tabLst/>
                        <a:defRPr/>
                      </a:pPr>
                      <a:r>
                        <a:rPr kumimoji="0" lang="en-US" sz="1200" b="1" i="0" u="none" strike="noStrike" kern="1400" cap="none" spc="0" normalizeH="0" baseline="0" noProof="0" dirty="0">
                          <a:ln>
                            <a:noFill/>
                          </a:ln>
                          <a:solidFill>
                            <a:prstClr val="black"/>
                          </a:solidFill>
                          <a:effectLst/>
                          <a:uLnTx/>
                          <a:uFillTx/>
                          <a:latin typeface="+mj-lt"/>
                          <a:ea typeface="+mn-ea"/>
                          <a:cs typeface="+mn-cs"/>
                        </a:rPr>
                        <a:t>Not Covered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5435498"/>
                  </a:ext>
                </a:extLst>
              </a:tr>
            </a:tbl>
          </a:graphicData>
        </a:graphic>
      </p:graphicFrame>
      <p:pic>
        <p:nvPicPr>
          <p:cNvPr id="6" name="Picture 2" descr="See the source image">
            <a:extLst>
              <a:ext uri="{FF2B5EF4-FFF2-40B4-BE49-F238E27FC236}">
                <a16:creationId xmlns:a16="http://schemas.microsoft.com/office/drawing/2014/main" id="{7D81133F-3136-7671-4A25-568297B5ED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7778" r="-2500" b="35185"/>
          <a:stretch/>
        </p:blipFill>
        <p:spPr bwMode="auto">
          <a:xfrm>
            <a:off x="9805788" y="88598"/>
            <a:ext cx="1905000" cy="387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F6DCDB-AA3B-A8F1-9B27-C6087EFD413A}"/>
              </a:ext>
            </a:extLst>
          </p:cNvPr>
          <p:cNvSpPr txBox="1"/>
          <p:nvPr/>
        </p:nvSpPr>
        <p:spPr>
          <a:xfrm>
            <a:off x="1195188" y="6211669"/>
            <a:ext cx="10515600" cy="646331"/>
          </a:xfrm>
          <a:prstGeom prst="rect">
            <a:avLst/>
          </a:prstGeom>
          <a:noFill/>
        </p:spPr>
        <p:txBody>
          <a:bodyPr wrap="square">
            <a:spAutoFit/>
          </a:bodyPr>
          <a:lstStyle/>
          <a:p>
            <a:r>
              <a:rPr lang="en-US" sz="1200"/>
              <a:t>The above is a brief description of the most commonly used benefits. It does not include all benefits, maximums, and/or limitations. Please refer to the carrier plan documents for more detail. The insurance company and Certificate of Coverage/Plan Documents will provide the final determination of benefits. Any discrepancies, the carrier plan document prevails. </a:t>
            </a:r>
          </a:p>
        </p:txBody>
      </p:sp>
    </p:spTree>
    <p:extLst>
      <p:ext uri="{BB962C8B-B14F-4D97-AF65-F5344CB8AC3E}">
        <p14:creationId xmlns:p14="http://schemas.microsoft.com/office/powerpoint/2010/main" val="104456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F39A-5F2F-C9B3-DEE5-775510C980CB}"/>
              </a:ext>
            </a:extLst>
          </p:cNvPr>
          <p:cNvSpPr>
            <a:spLocks noGrp="1"/>
          </p:cNvSpPr>
          <p:nvPr>
            <p:ph type="title"/>
          </p:nvPr>
        </p:nvSpPr>
        <p:spPr/>
        <p:txBody>
          <a:bodyPr/>
          <a:lstStyle/>
          <a:p>
            <a:r>
              <a:rPr lang="en-US"/>
              <a:t>Medical Payroll Deductions</a:t>
            </a:r>
          </a:p>
        </p:txBody>
      </p:sp>
      <p:sp>
        <p:nvSpPr>
          <p:cNvPr id="4" name="Rectangle 3">
            <a:extLst>
              <a:ext uri="{FF2B5EF4-FFF2-40B4-BE49-F238E27FC236}">
                <a16:creationId xmlns:a16="http://schemas.microsoft.com/office/drawing/2014/main" id="{A71ED141-9765-03A5-8B9A-D3B6A96D1D6E}"/>
              </a:ext>
            </a:extLst>
          </p:cNvPr>
          <p:cNvSpPr/>
          <p:nvPr/>
        </p:nvSpPr>
        <p:spPr>
          <a:xfrm>
            <a:off x="1" y="6492875"/>
            <a:ext cx="12192000" cy="3651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2" descr="See the source image">
            <a:extLst>
              <a:ext uri="{FF2B5EF4-FFF2-40B4-BE49-F238E27FC236}">
                <a16:creationId xmlns:a16="http://schemas.microsoft.com/office/drawing/2014/main" id="{BF6AD19F-9B89-7450-401C-21C4899162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7778" r="-2500" b="35185"/>
          <a:stretch/>
        </p:blipFill>
        <p:spPr bwMode="auto">
          <a:xfrm>
            <a:off x="9567154" y="834308"/>
            <a:ext cx="1905000" cy="387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F9B90C27-1DDA-0BF6-BA45-82107D4A6FA4}"/>
              </a:ext>
            </a:extLst>
          </p:cNvPr>
          <p:cNvGraphicFramePr>
            <a:graphicFrameLocks noGrp="1"/>
          </p:cNvGraphicFramePr>
          <p:nvPr>
            <p:extLst>
              <p:ext uri="{D42A27DB-BD31-4B8C-83A1-F6EECF244321}">
                <p14:modId xmlns:p14="http://schemas.microsoft.com/office/powerpoint/2010/main" val="266531143"/>
              </p:ext>
            </p:extLst>
          </p:nvPr>
        </p:nvGraphicFramePr>
        <p:xfrm>
          <a:off x="1352948" y="2085988"/>
          <a:ext cx="4374992" cy="2956072"/>
        </p:xfrm>
        <a:graphic>
          <a:graphicData uri="http://schemas.openxmlformats.org/drawingml/2006/table">
            <a:tbl>
              <a:tblPr/>
              <a:tblGrid>
                <a:gridCol w="1333150">
                  <a:extLst>
                    <a:ext uri="{9D8B030D-6E8A-4147-A177-3AD203B41FA5}">
                      <a16:colId xmlns:a16="http://schemas.microsoft.com/office/drawing/2014/main" val="732165746"/>
                    </a:ext>
                  </a:extLst>
                </a:gridCol>
                <a:gridCol w="1520921">
                  <a:extLst>
                    <a:ext uri="{9D8B030D-6E8A-4147-A177-3AD203B41FA5}">
                      <a16:colId xmlns:a16="http://schemas.microsoft.com/office/drawing/2014/main" val="370999862"/>
                    </a:ext>
                  </a:extLst>
                </a:gridCol>
                <a:gridCol w="1520921">
                  <a:extLst>
                    <a:ext uri="{9D8B030D-6E8A-4147-A177-3AD203B41FA5}">
                      <a16:colId xmlns:a16="http://schemas.microsoft.com/office/drawing/2014/main" val="2970106190"/>
                    </a:ext>
                  </a:extLst>
                </a:gridCol>
              </a:tblGrid>
              <a:tr h="394649">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Calibri" panose="020F0502020204030204" pitchFamily="34" charset="0"/>
                        </a:rPr>
                        <a:t>Base Plan</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334D"/>
                    </a:solidFill>
                  </a:tcPr>
                </a:tc>
                <a:tc hMerge="1">
                  <a:txBody>
                    <a:bodyPr/>
                    <a:lstStyle/>
                    <a:p>
                      <a:pPr marR="0" indent="0" algn="ctr"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8654434"/>
                  </a:ext>
                </a:extLst>
              </a:tr>
              <a:tr h="556351">
                <a:tc>
                  <a:txBody>
                    <a:bodyPr/>
                    <a:lstStyle/>
                    <a:p>
                      <a:pPr marR="0" indent="0" algn="ctr" rtl="0">
                        <a:lnSpc>
                          <a:spcPct val="119000"/>
                        </a:lnSpc>
                        <a:spcBef>
                          <a:spcPts val="0"/>
                        </a:spcBef>
                        <a:spcAft>
                          <a:spcPts val="600"/>
                        </a:spcAft>
                      </a:pPr>
                      <a:r>
                        <a:rPr lang="en-US" sz="1400" b="1" kern="1400">
                          <a:ln>
                            <a:noFill/>
                          </a:ln>
                          <a:solidFill>
                            <a:srgbClr val="000000"/>
                          </a:solidFill>
                          <a:effectLst/>
                          <a:latin typeface="Calibri" panose="020F0502020204030204" pitchFamily="34" charset="0"/>
                        </a:rPr>
                        <a:t>Tier Level</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rtl="0" eaLnBrk="1" latinLnBrk="0" hangingPunct="1">
                        <a:lnSpc>
                          <a:spcPct val="119000"/>
                        </a:lnSpc>
                        <a:spcBef>
                          <a:spcPts val="0"/>
                        </a:spcBef>
                        <a:spcAft>
                          <a:spcPts val="600"/>
                        </a:spcAft>
                      </a:pPr>
                      <a:r>
                        <a:rPr kumimoji="0" lang="en-US" sz="1400" b="1" kern="1400" dirty="0">
                          <a:ln>
                            <a:noFill/>
                          </a:ln>
                          <a:solidFill>
                            <a:srgbClr val="000000"/>
                          </a:solidFill>
                          <a:effectLst/>
                          <a:latin typeface="Calibri" panose="020F0502020204030204" pitchFamily="34" charset="0"/>
                          <a:ea typeface="+mn-ea"/>
                          <a:cs typeface="+mn-cs"/>
                        </a:rPr>
                        <a:t>Bi-Weekly Cost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rtl="0" eaLnBrk="1" latinLnBrk="0" hangingPunct="1">
                        <a:lnSpc>
                          <a:spcPct val="119000"/>
                        </a:lnSpc>
                        <a:spcBef>
                          <a:spcPts val="0"/>
                        </a:spcBef>
                        <a:spcAft>
                          <a:spcPts val="600"/>
                        </a:spcAft>
                      </a:pPr>
                      <a:r>
                        <a:rPr kumimoji="0" lang="en-US" sz="1400" b="1" kern="1400" dirty="0">
                          <a:ln>
                            <a:noFill/>
                          </a:ln>
                          <a:solidFill>
                            <a:srgbClr val="000000"/>
                          </a:solidFill>
                          <a:effectLst/>
                          <a:latin typeface="Calibri" panose="020F0502020204030204" pitchFamily="34" charset="0"/>
                          <a:ea typeface="+mn-ea"/>
                          <a:cs typeface="+mn-cs"/>
                        </a:rPr>
                        <a:t>Weekly Cost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67346155"/>
                  </a:ext>
                </a:extLst>
              </a:tr>
              <a:tr h="394649">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Employee Only</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$50.16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Calibri" panose="020F0502020204030204" pitchFamily="34" charset="0"/>
                        </a:rPr>
                        <a:t>$25.08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986121"/>
                  </a:ext>
                </a:extLst>
              </a:tr>
              <a:tr h="607887">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Employee + Spouse</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$461.48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$230.74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756302"/>
                  </a:ext>
                </a:extLst>
              </a:tr>
              <a:tr h="607887">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Employee + Child(ren)</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$337.20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$168.60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077126"/>
                  </a:ext>
                </a:extLst>
              </a:tr>
              <a:tr h="394649">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Family</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$798.83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$399.42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597300"/>
                  </a:ext>
                </a:extLst>
              </a:tr>
            </a:tbl>
          </a:graphicData>
        </a:graphic>
      </p:graphicFrame>
      <p:graphicFrame>
        <p:nvGraphicFramePr>
          <p:cNvPr id="7" name="Table 6">
            <a:extLst>
              <a:ext uri="{FF2B5EF4-FFF2-40B4-BE49-F238E27FC236}">
                <a16:creationId xmlns:a16="http://schemas.microsoft.com/office/drawing/2014/main" id="{E4BFEB49-FC24-7E6A-00CB-C899DBCDDD7F}"/>
              </a:ext>
            </a:extLst>
          </p:cNvPr>
          <p:cNvGraphicFramePr>
            <a:graphicFrameLocks noGrp="1"/>
          </p:cNvGraphicFramePr>
          <p:nvPr>
            <p:extLst>
              <p:ext uri="{D42A27DB-BD31-4B8C-83A1-F6EECF244321}">
                <p14:modId xmlns:p14="http://schemas.microsoft.com/office/powerpoint/2010/main" val="2439666191"/>
              </p:ext>
            </p:extLst>
          </p:nvPr>
        </p:nvGraphicFramePr>
        <p:xfrm>
          <a:off x="6604480" y="2069538"/>
          <a:ext cx="4374992" cy="2972524"/>
        </p:xfrm>
        <a:graphic>
          <a:graphicData uri="http://schemas.openxmlformats.org/drawingml/2006/table">
            <a:tbl>
              <a:tblPr/>
              <a:tblGrid>
                <a:gridCol w="1333150">
                  <a:extLst>
                    <a:ext uri="{9D8B030D-6E8A-4147-A177-3AD203B41FA5}">
                      <a16:colId xmlns:a16="http://schemas.microsoft.com/office/drawing/2014/main" val="732165746"/>
                    </a:ext>
                  </a:extLst>
                </a:gridCol>
                <a:gridCol w="1520921">
                  <a:extLst>
                    <a:ext uri="{9D8B030D-6E8A-4147-A177-3AD203B41FA5}">
                      <a16:colId xmlns:a16="http://schemas.microsoft.com/office/drawing/2014/main" val="2611180758"/>
                    </a:ext>
                  </a:extLst>
                </a:gridCol>
                <a:gridCol w="1520921">
                  <a:extLst>
                    <a:ext uri="{9D8B030D-6E8A-4147-A177-3AD203B41FA5}">
                      <a16:colId xmlns:a16="http://schemas.microsoft.com/office/drawing/2014/main" val="2668778685"/>
                    </a:ext>
                  </a:extLst>
                </a:gridCol>
              </a:tblGrid>
              <a:tr h="418109">
                <a:tc gridSpan="3">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Calibri" panose="020F0502020204030204" pitchFamily="34" charset="0"/>
                        </a:rPr>
                        <a:t>Buy-Up Plan</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R="0" indent="0" algn="ctr"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hMerge="1">
                  <a:txBody>
                    <a:bodyPr/>
                    <a:lstStyle/>
                    <a:p>
                      <a:pPr marR="0" indent="0" algn="ctr" rtl="0">
                        <a:lnSpc>
                          <a:spcPct val="119000"/>
                        </a:lnSpc>
                        <a:spcBef>
                          <a:spcPts val="0"/>
                        </a:spcBef>
                        <a:spcAft>
                          <a:spcPts val="600"/>
                        </a:spcAft>
                      </a:pP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78654434"/>
                  </a:ext>
                </a:extLst>
              </a:tr>
              <a:tr h="589421">
                <a:tc>
                  <a:txBody>
                    <a:bodyPr/>
                    <a:lstStyle/>
                    <a:p>
                      <a:pPr marR="0" indent="0" algn="ctr" rtl="0">
                        <a:lnSpc>
                          <a:spcPct val="119000"/>
                        </a:lnSpc>
                        <a:spcBef>
                          <a:spcPts val="0"/>
                        </a:spcBef>
                        <a:spcAft>
                          <a:spcPts val="600"/>
                        </a:spcAft>
                      </a:pPr>
                      <a:r>
                        <a:rPr lang="en-US" sz="1400" b="1" kern="1400">
                          <a:ln>
                            <a:noFill/>
                          </a:ln>
                          <a:solidFill>
                            <a:schemeClr val="tx1"/>
                          </a:solidFill>
                          <a:effectLst/>
                          <a:latin typeface="Calibri" panose="020F0502020204030204" pitchFamily="34" charset="0"/>
                        </a:rPr>
                        <a:t>Tier Level</a:t>
                      </a:r>
                      <a:endParaRPr lang="en-US" sz="1000" kern="1400">
                        <a:ln>
                          <a:noFill/>
                        </a:ln>
                        <a:solidFill>
                          <a:schemeClr val="tx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rtl="0" eaLnBrk="1" latinLnBrk="0" hangingPunct="1">
                        <a:lnSpc>
                          <a:spcPct val="119000"/>
                        </a:lnSpc>
                        <a:spcBef>
                          <a:spcPts val="0"/>
                        </a:spcBef>
                        <a:spcAft>
                          <a:spcPts val="600"/>
                        </a:spcAft>
                      </a:pPr>
                      <a:r>
                        <a:rPr kumimoji="0" lang="en-US" sz="1400" b="1" kern="1400" dirty="0">
                          <a:ln>
                            <a:noFill/>
                          </a:ln>
                          <a:solidFill>
                            <a:schemeClr val="tx1"/>
                          </a:solidFill>
                          <a:effectLst/>
                          <a:latin typeface="Calibri" panose="020F0502020204030204" pitchFamily="34" charset="0"/>
                          <a:ea typeface="+mn-ea"/>
                          <a:cs typeface="+mn-cs"/>
                        </a:rPr>
                        <a:t>Bi-Weekly Cost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rtl="0" eaLnBrk="1" latinLnBrk="0" hangingPunct="1">
                        <a:lnSpc>
                          <a:spcPct val="119000"/>
                        </a:lnSpc>
                        <a:spcBef>
                          <a:spcPts val="0"/>
                        </a:spcBef>
                        <a:spcAft>
                          <a:spcPts val="600"/>
                        </a:spcAft>
                      </a:pPr>
                      <a:r>
                        <a:rPr kumimoji="0" lang="en-US" sz="1400" b="1" kern="1400" dirty="0">
                          <a:ln>
                            <a:noFill/>
                          </a:ln>
                          <a:solidFill>
                            <a:schemeClr val="tx1"/>
                          </a:solidFill>
                          <a:effectLst/>
                          <a:latin typeface="Calibri" panose="020F0502020204030204" pitchFamily="34" charset="0"/>
                          <a:ea typeface="+mn-ea"/>
                          <a:cs typeface="+mn-cs"/>
                        </a:rPr>
                        <a:t>Weekly Cost</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67346155"/>
                  </a:ext>
                </a:extLst>
              </a:tr>
              <a:tr h="418109">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Employee Only</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Calibri" panose="020F0502020204030204" pitchFamily="34" charset="0"/>
                        </a:rPr>
                        <a:t>$350.52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$175.26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986121"/>
                  </a:ext>
                </a:extLst>
              </a:tr>
              <a:tr h="521126">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Employee + Spouse</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Calibri" panose="020F0502020204030204" pitchFamily="34" charset="0"/>
                        </a:rPr>
                        <a:t>$1,048.76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Calibri" panose="020F0502020204030204" pitchFamily="34" charset="0"/>
                        </a:rPr>
                        <a:t>$524.38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756302"/>
                  </a:ext>
                </a:extLst>
              </a:tr>
              <a:tr h="521126">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Employee + Child(ren)</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Calibri" panose="020F0502020204030204" pitchFamily="34" charset="0"/>
                        </a:rPr>
                        <a:t>$826.58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a:solidFill>
                            <a:srgbClr val="000000"/>
                          </a:solidFill>
                          <a:effectLst/>
                          <a:latin typeface="Calibri" panose="020F0502020204030204" pitchFamily="34" charset="0"/>
                        </a:rPr>
                        <a:t>$413.29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1077126"/>
                  </a:ext>
                </a:extLst>
              </a:tr>
              <a:tr h="418109">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Family</a:t>
                      </a:r>
                      <a:endParaRPr lang="en-US" sz="1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$1,651.77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Calibri" panose="020F0502020204030204" pitchFamily="34" charset="0"/>
                        </a:rPr>
                        <a:t>$825.89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597300"/>
                  </a:ext>
                </a:extLst>
              </a:tr>
            </a:tbl>
          </a:graphicData>
        </a:graphic>
      </p:graphicFrame>
      <p:sp>
        <p:nvSpPr>
          <p:cNvPr id="3" name="TextBox 2">
            <a:extLst>
              <a:ext uri="{FF2B5EF4-FFF2-40B4-BE49-F238E27FC236}">
                <a16:creationId xmlns:a16="http://schemas.microsoft.com/office/drawing/2014/main" id="{95AE4A79-5A69-6E3F-5198-AED8B398CDCB}"/>
              </a:ext>
            </a:extLst>
          </p:cNvPr>
          <p:cNvSpPr txBox="1"/>
          <p:nvPr/>
        </p:nvSpPr>
        <p:spPr>
          <a:xfrm>
            <a:off x="2219531" y="5580300"/>
            <a:ext cx="7347623" cy="923330"/>
          </a:xfrm>
          <a:prstGeom prst="rect">
            <a:avLst/>
          </a:prstGeom>
          <a:noFill/>
        </p:spPr>
        <p:txBody>
          <a:bodyPr wrap="square" rtlCol="0">
            <a:spAutoFit/>
          </a:bodyPr>
          <a:lstStyle/>
          <a:p>
            <a:pPr algn="ctr"/>
            <a:r>
              <a:rPr lang="en-US" u="sng">
                <a:latin typeface="+mj-lt"/>
              </a:rPr>
              <a:t>Please Note: </a:t>
            </a:r>
            <a:r>
              <a:rPr lang="en-US">
                <a:effectLst/>
                <a:latin typeface="+mj-lt"/>
              </a:rPr>
              <a:t>Araca will contribute 85% of the total cost of the </a:t>
            </a:r>
            <a:r>
              <a:rPr lang="en-US" b="1">
                <a:effectLst/>
                <a:latin typeface="+mj-lt"/>
              </a:rPr>
              <a:t>Single Base Plan  </a:t>
            </a:r>
            <a:r>
              <a:rPr lang="en-US">
                <a:effectLst/>
                <a:latin typeface="+mj-lt"/>
              </a:rPr>
              <a:t>coverage, while employees contribute 15%, plus any additional premium costs for higher levels of coverage. </a:t>
            </a:r>
            <a:endParaRPr lang="en-US">
              <a:latin typeface="+mj-lt"/>
            </a:endParaRPr>
          </a:p>
        </p:txBody>
      </p:sp>
    </p:spTree>
    <p:extLst>
      <p:ext uri="{BB962C8B-B14F-4D97-AF65-F5344CB8AC3E}">
        <p14:creationId xmlns:p14="http://schemas.microsoft.com/office/powerpoint/2010/main" val="175130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badi Extra Light"/>
        <a:ea typeface=""/>
        <a:cs typeface=""/>
      </a:majorFont>
      <a:minorFont>
        <a:latin typeface="Abadi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3ADCF80F0E314DA70003C56BA568E8" ma:contentTypeVersion="2" ma:contentTypeDescription="Create a new document." ma:contentTypeScope="" ma:versionID="8d5875cae084610157d331b4516d9336">
  <xsd:schema xmlns:xsd="http://www.w3.org/2001/XMLSchema" xmlns:xs="http://www.w3.org/2001/XMLSchema" xmlns:p="http://schemas.microsoft.com/office/2006/metadata/properties" xmlns:ns2="d053aaae-0623-433f-a01d-01118decc746" targetNamespace="http://schemas.microsoft.com/office/2006/metadata/properties" ma:root="true" ma:fieldsID="ae126247aa069e96027df97822449691" ns2:_="">
    <xsd:import namespace="d053aaae-0623-433f-a01d-01118decc7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53aaae-0623-433f-a01d-01118decc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8D20D9-95E3-4B0A-A1C1-31747B596703}">
  <ds:schemaRefs>
    <ds:schemaRef ds:uri="http://www.w3.org/XML/1998/namespace"/>
    <ds:schemaRef ds:uri="http://purl.org/dc/terms/"/>
    <ds:schemaRef ds:uri="http://schemas.microsoft.com/office/infopath/2007/PartnerControls"/>
    <ds:schemaRef ds:uri="http://schemas.microsoft.com/office/2006/documentManagement/types"/>
    <ds:schemaRef ds:uri="d053aaae-0623-433f-a01d-01118decc746"/>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5F1BD50-3116-4CC0-BFB6-5EEA075D1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53aaae-0623-433f-a01d-01118decc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C49CC-F8AD-48A0-8C59-8EF9AF79A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2602</TotalTime>
  <Words>5475</Words>
  <Application>Microsoft Office PowerPoint</Application>
  <PresentationFormat>Widescreen</PresentationFormat>
  <Paragraphs>687</Paragraphs>
  <Slides>41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Abadi Extra Light</vt:lpstr>
      <vt:lpstr>Abadi Extra Light (Body)</vt:lpstr>
      <vt:lpstr>Aptos</vt:lpstr>
      <vt:lpstr>Arial</vt:lpstr>
      <vt:lpstr>Arial Black</vt:lpstr>
      <vt:lpstr>Arial Nova Cond</vt:lpstr>
      <vt:lpstr>Arial Nova Light</vt:lpstr>
      <vt:lpstr>Calibri</vt:lpstr>
      <vt:lpstr>Office Theme</vt:lpstr>
      <vt:lpstr>PowerPoint Presentation</vt:lpstr>
      <vt:lpstr>What is Open Enrollment?</vt:lpstr>
      <vt:lpstr>Overview</vt:lpstr>
      <vt:lpstr>Part One</vt:lpstr>
      <vt:lpstr>Glossary</vt:lpstr>
      <vt:lpstr>Key Points</vt:lpstr>
      <vt:lpstr>Medical: Base Plan</vt:lpstr>
      <vt:lpstr>Medical: Buy-Up Plan</vt:lpstr>
      <vt:lpstr>Medical Payroll Deductions</vt:lpstr>
      <vt:lpstr>Dental</vt:lpstr>
      <vt:lpstr>Dental Payroll Deductions</vt:lpstr>
      <vt:lpstr>Vision</vt:lpstr>
      <vt:lpstr>Vision Payroll Deductions</vt:lpstr>
      <vt:lpstr>Voluntary Benefits</vt:lpstr>
      <vt:lpstr>Short Term Disability</vt:lpstr>
      <vt:lpstr>Short Term Disability Plan Cost</vt:lpstr>
      <vt:lpstr>Accident Insurance</vt:lpstr>
      <vt:lpstr>Accident Insurance Plan Cost</vt:lpstr>
      <vt:lpstr>Hospital Indemnity</vt:lpstr>
      <vt:lpstr>Hospital Indemnity Plan Cost</vt:lpstr>
      <vt:lpstr>How to Enroll Using Employee Navigator</vt:lpstr>
      <vt:lpstr>Graham Company Service Line</vt:lpstr>
      <vt:lpstr>Questions?</vt:lpstr>
      <vt:lpstr>Part Two</vt:lpstr>
      <vt:lpstr>UHC Telehealth</vt:lpstr>
      <vt:lpstr>UHC ID Card</vt:lpstr>
      <vt:lpstr>UHC Portal Access</vt:lpstr>
      <vt:lpstr>UHC Network Information</vt:lpstr>
      <vt:lpstr>UHC Find a Provider</vt:lpstr>
      <vt:lpstr>UHC EAP</vt:lpstr>
      <vt:lpstr>UHC Rewards</vt:lpstr>
      <vt:lpstr>UHC Additional Programs</vt:lpstr>
      <vt:lpstr>UHC Additional Programs</vt:lpstr>
      <vt:lpstr>File a Claim:  Accident &amp; Hospital Indemnity</vt:lpstr>
      <vt:lpstr>File a Claim: Short-Term Disability</vt:lpstr>
      <vt:lpstr>Questions?</vt:lpstr>
      <vt:lpstr>Appendix</vt:lpstr>
      <vt:lpstr>Steps to Finding a UHC In-Network Medical Provider</vt:lpstr>
      <vt:lpstr>UHC Dental &amp; Vision: How to use your Coverage</vt:lpstr>
      <vt:lpstr>Steps to Finding a UHC In-Network Dental Provider</vt:lpstr>
      <vt:lpstr>Steps to Finding a UHC In-Network Vision Provider</vt:lpstr>
    </vt:vector>
  </TitlesOfParts>
  <Company>Graham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Adams</dc:creator>
  <cp:lastModifiedBy>Close, Lauren (MMA)</cp:lastModifiedBy>
  <cp:revision>2</cp:revision>
  <dcterms:created xsi:type="dcterms:W3CDTF">2023-06-12T16:00:06Z</dcterms:created>
  <dcterms:modified xsi:type="dcterms:W3CDTF">2025-06-18T18:21:13Z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0x010100AF3ADCF80F0E314DA70003C56BA568E8</vt:lpwstr>
  </property>
  <property fmtid="{D5CDD505-2E9C-101B-9397-08002B2CF9AE}" pid="3" name="Order">
    <vt:r8>1200</vt:r8>
  </property>
  <property fmtid="{D5CDD505-2E9C-101B-9397-08002B2CF9AE}" pid="4" name="MSIP_Label_38f1469a-2c2a-4aee-b92b-090d4c5468ff_Enabled">
    <vt:lpwstr>true</vt:lpwstr>
  </property>
  <property fmtid="{D5CDD505-2E9C-101B-9397-08002B2CF9AE}" pid="5" name="MSIP_Label_38f1469a-2c2a-4aee-b92b-090d4c5468ff_SetDate">
    <vt:lpwstr>2025-06-10T15:27:34Z</vt:lpwstr>
  </property>
  <property fmtid="{D5CDD505-2E9C-101B-9397-08002B2CF9AE}" pid="6" name="MSIP_Label_38f1469a-2c2a-4aee-b92b-090d4c5468ff_Method">
    <vt:lpwstr>Standard</vt:lpwstr>
  </property>
  <property fmtid="{D5CDD505-2E9C-101B-9397-08002B2CF9AE}" pid="7" name="MSIP_Label_38f1469a-2c2a-4aee-b92b-090d4c5468ff_Name">
    <vt:lpwstr>Confidential - Unmarked</vt:lpwstr>
  </property>
  <property fmtid="{D5CDD505-2E9C-101B-9397-08002B2CF9AE}" pid="8" name="MSIP_Label_38f1469a-2c2a-4aee-b92b-090d4c5468ff_SiteId">
    <vt:lpwstr>2a6e6092-73e4-4752-b1a5-477a17f5056d</vt:lpwstr>
  </property>
  <property fmtid="{D5CDD505-2E9C-101B-9397-08002B2CF9AE}" pid="9" name="MSIP_Label_38f1469a-2c2a-4aee-b92b-090d4c5468ff_ActionId">
    <vt:lpwstr>ea9def59-7bdd-475b-b819-5f30c987bc59</vt:lpwstr>
  </property>
  <property fmtid="{D5CDD505-2E9C-101B-9397-08002B2CF9AE}" pid="10" name="MSIP_Label_38f1469a-2c2a-4aee-b92b-090d4c5468ff_ContentBits">
    <vt:lpwstr>0</vt:lpwstr>
  </property>
  <property fmtid="{D5CDD505-2E9C-101B-9397-08002B2CF9AE}" pid="11" name="MSIP_Label_38f1469a-2c2a-4aee-b92b-090d4c5468ff_Tag">
    <vt:lpwstr>10, 3, 0, 1</vt:lpwstr>
  </property>
</Properties>
</file>